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theme/theme5.xml" ContentType="application/vnd.openxmlformats-officedocument.them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Override PartName="/ppt/notesSlides/notesSlide27.xml" ContentType="application/vnd.openxmlformats-officedocument.presentationml.notesSlide+xml"/>
  <Override PartName="/ppt/tags/tag49.xml" ContentType="application/vnd.openxmlformats-officedocument.presentationml.tags+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gs/tag38.xml" ContentType="application/vnd.openxmlformats-officedocument.presentationml.tags+xml"/>
  <Override PartName="/ppt/notesSlides/notesSlide16.xml" ContentType="application/vnd.openxmlformats-officedocument.presentationml.notesSlide+xml"/>
  <Override PartName="/ppt/tableStyles.xml" ContentType="application/vnd.openxmlformats-officedocument.presentationml.tableStyles+xml"/>
  <Override PartName="/ppt/slideLayouts/slideLayout102.xml" ContentType="application/vnd.openxmlformats-officedocument.presentationml.slideLayout+xml"/>
  <Override PartName="/ppt/tags/tag16.xml" ContentType="application/vnd.openxmlformats-officedocument.presentationml.tags+xml"/>
  <Override PartName="/ppt/tags/tag27.xml" ContentType="application/vnd.openxmlformats-officedocument.presentationml.tags+xml"/>
  <Override PartName="/ppt/notesSlides/notesSlide41.xml" ContentType="application/vnd.openxmlformats-officedocument.presentationml.notesSlide+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notesSlides/notesSlide30.xml" ContentType="application/vnd.openxmlformats-officedocument.presentationml.notesSlide+xml"/>
  <Override PartName="/ppt/tags/tag52.xml" ContentType="application/vnd.openxmlformats-officedocument.presentationml.tags+xml"/>
  <Override PartName="/ppt/tags/tag41.xml" ContentType="application/vnd.openxmlformats-officedocument.presentationml.tags+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Layouts/slideLayout87.xml" ContentType="application/vnd.openxmlformats-officedocument.presentationml.slideLayout+xml"/>
  <Override PartName="/ppt/theme/theme10.xml" ContentType="application/vnd.openxmlformats-officedocument.theme+xml"/>
  <Override PartName="/ppt/slideLayouts/slideLayout98.xml" ContentType="application/vnd.openxmlformats-officedocument.presentationml.slideLayout+xml"/>
  <Override PartName="/ppt/tags/tag30.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s/slide55.xml" ContentType="application/vnd.openxmlformats-officedocument.presentationml.slide+xml"/>
  <Override PartName="/ppt/theme/theme2.xml" ContentType="application/vnd.openxmlformats-officedocument.theme+xml"/>
  <Override PartName="/ppt/slideLayouts/slideLayout18.xml" ContentType="application/vnd.openxmlformats-officedocument.presentationml.slideLayout+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tags/tag5.xml" ContentType="application/vnd.openxmlformats-officedocument.presentationml.tags+xml"/>
  <Override PartName="/ppt/slides/slide33.xml" ContentType="application/vnd.openxmlformats-officedocument.presentationml.slide+xml"/>
  <Override PartName="/ppt/slides/slide44.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tags/tag57.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tags/tag35.xml" ContentType="application/vnd.openxmlformats-officedocument.presentationml.tags+xml"/>
  <Override PartName="/ppt/tags/tag46.xml" ContentType="application/vnd.openxmlformats-officedocument.presentationml.tags+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theme/theme15.xml" ContentType="application/vnd.openxmlformats-officedocument.theme+xml"/>
  <Override PartName="/ppt/tags/tag24.xml" ContentType="application/vnd.openxmlformats-officedocument.presentationml.tags+xml"/>
  <Override PartName="/ppt/tags/tag13.xml" ContentType="application/vnd.openxmlformats-officedocument.presentationml.tags+xml"/>
  <Override PartName="/ppt/tags/tag60.xml" ContentType="application/vnd.openxmlformats-officedocument.presentationml.tags+xml"/>
  <Override PartName="/ppt/slideMasters/slideMaster5.xml" ContentType="application/vnd.openxmlformats-officedocument.presentationml.slideMaster+xml"/>
  <Override PartName="/ppt/slides/slide49.xml" ContentType="application/vnd.openxmlformats-officedocument.presentationml.slide+xml"/>
  <Override PartName="/ppt/theme/theme7.xml" ContentType="application/vnd.openxmlformats-officedocument.theme+xml"/>
  <Override PartName="/ppt/slideLayouts/slideLayout59.xml" ContentType="application/vnd.openxmlformats-officedocument.presentationml.slideLayout+xml"/>
  <Override PartName="/ppt/notesSlides/notesSlide4.xml" ContentType="application/vnd.openxmlformats-officedocument.presentationml.notesSlide+xml"/>
  <Override PartName="/ppt/slides/slide38.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diagrams/colors1.xml" ContentType="application/vnd.openxmlformats-officedocument.drawingml.diagramColors+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115.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Default Extension="wmf" ContentType="image/x-wmf"/>
  <Override PartName="/ppt/slides/slide41.xml" ContentType="application/vnd.openxmlformats-officedocument.presentationml.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tags/tag29.xml" ContentType="application/vnd.openxmlformats-officedocument.presentationml.tags+xml"/>
  <Override PartName="/ppt/notesSlides/notesSlide43.xml" ContentType="application/vnd.openxmlformats-officedocument.presentationml.notesSlide+xml"/>
  <Override PartName="/ppt/slides/slide30.xml" ContentType="application/vnd.openxmlformats-officedocument.presentationml.slide+xml"/>
  <Override PartName="/ppt/slideLayouts/slideLayout40.xml" ContentType="application/vnd.openxmlformats-officedocument.presentationml.slideLayout+xml"/>
  <Override PartName="/ppt/tags/tag18.xml" ContentType="application/vnd.openxmlformats-officedocument.presentationml.tags+xml"/>
  <Override PartName="/ppt/notesSlides/notesSlide32.xml" ContentType="application/vnd.openxmlformats-officedocument.presentationml.notesSlide+xml"/>
  <Override PartName="/ppt/tags/tag54.xml" ContentType="application/vnd.openxmlformats-officedocument.presentationml.tags+xml"/>
  <Override PartName="/ppt/slideMasters/slideMaster13.xml" ContentType="application/vnd.openxmlformats-officedocument.presentationml.slideMaster+xml"/>
  <Override PartName="/ppt/tags/tag43.xml" ContentType="application/vnd.openxmlformats-officedocument.presentationml.tag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Layouts/slideLayout89.xml" ContentType="application/vnd.openxmlformats-officedocument.presentationml.slideLayout+xml"/>
  <Override PartName="/ppt/theme/theme12.xml" ContentType="application/vnd.openxmlformats-officedocument.theme+xml"/>
  <Override PartName="/ppt/tags/tag32.xml" ContentType="application/vnd.openxmlformats-officedocument.presentationml.tags+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slideMasters/slideMaster2.xml" ContentType="application/vnd.openxmlformats-officedocument.presentationml.slideMaster+xml"/>
  <Override PartName="/ppt/slides/slide57.xml" ContentType="application/vnd.openxmlformats-officedocument.presentationml.slide+xml"/>
  <Override PartName="/ppt/theme/theme4.xml" ContentType="application/vnd.openxmlformats-officedocument.theme+xml"/>
  <Override PartName="/ppt/slideLayouts/slideLayout67.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tags/tag7.xml" ContentType="application/vnd.openxmlformats-officedocument.presentationml.tags+xml"/>
  <Override PartName="/ppt/slides/slide46.xml" ContentType="application/vnd.openxmlformats-officedocument.presentationml.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notesSlides/notesSlide37.xml" ContentType="application/vnd.openxmlformats-officedocument.presentationml.notesSlide+xml"/>
  <Override PartName="/ppt/tags/tag59.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tags/tag48.xml" ContentType="application/vnd.openxmlformats-officedocument.presentationml.tags+xml"/>
  <Override PartName="/ppt/slideMasters/slideMaster14.xml" ContentType="application/vnd.openxmlformats-officedocument.presentationml.slideMaster+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tags/tag26.xml" ContentType="application/vnd.openxmlformats-officedocument.presentationml.tags+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tags/tag55.xml" ContentType="application/vnd.openxmlformats-officedocument.presentationml.tags+xml"/>
  <Override PartName="/ppt/tags/tag15.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tags/tag22.xml" ContentType="application/vnd.openxmlformats-officedocument.presentationml.tags+xml"/>
  <Override PartName="/ppt/tags/tag40.xml" ContentType="application/vnd.openxmlformats-officedocument.presentationml.tags+xml"/>
  <Override PartName="/ppt/notesSlides/notesSlide6.xml" ContentType="application/vnd.openxmlformats-officedocument.presentationml.notesSlide+xml"/>
  <Override PartName="/ppt/tags/tag51.xml" ContentType="application/vnd.openxmlformats-officedocument.presentationml.tags+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tags/tag11.xml" ContentType="application/vnd.openxmlformats-officedocument.presentationml.tags+xml"/>
  <Override PartName="/ppt/diagrams/data1.xml" ContentType="application/vnd.openxmlformats-officedocument.drawingml.diagramData+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tags/tag4.xml" ContentType="application/vnd.openxmlformats-officedocument.presentationml.tags+xml"/>
  <Override PartName="/ppt/diagrams/quickStyle2.xml" ContentType="application/vnd.openxmlformats-officedocument.drawingml.diagramStyle+xml"/>
  <Override PartName="/ppt/slides/slide43.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notesSlides/notesSlide34.xml" ContentType="application/vnd.openxmlformats-officedocument.presentationml.notesSlide+xml"/>
  <Override PartName="/ppt/tags/tag56.xml" ContentType="application/vnd.openxmlformats-officedocument.presentationml.tags+xml"/>
  <Override PartName="/ppt/slideMasters/slideMaster15.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tags/tag45.xml" ContentType="application/vnd.openxmlformats-officedocument.presentationml.tags+xml"/>
  <Override PartName="/ppt/notesSlides/notesSlide23.xml" ContentType="application/vnd.openxmlformats-officedocument.presentationml.notesSlide+xml"/>
  <Override PartName="/docProps/custom.xml" ContentType="application/vnd.openxmlformats-officedocument.custom-properties+xml"/>
  <Override PartName="/ppt/theme/theme14.xml" ContentType="application/vnd.openxmlformats-officedocument.theme+xml"/>
  <Override PartName="/ppt/tags/tag34.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tags/tag9.xml" ContentType="application/vnd.openxmlformats-officedocument.presentationml.tags+xml"/>
  <Override PartName="/ppt/slides/slide48.xml" ContentType="application/vnd.openxmlformats-officedocument.presentationml.slide+xml"/>
  <Override PartName="/ppt/slideLayouts/slideLayout58.xml" ContentType="application/vnd.openxmlformats-officedocument.presentationml.slideLayout+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tags/tag39.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slides/slide40.xml" ContentType="application/vnd.openxmlformats-officedocument.presentationml.slide+xml"/>
  <Override PartName="/ppt/slideLayouts/slideLayout50.xml" ContentType="application/vnd.openxmlformats-officedocument.presentationml.slideLayout+xml"/>
  <Override PartName="/ppt/tags/tag17.xml" ContentType="application/vnd.openxmlformats-officedocument.presentationml.tags+xml"/>
  <Override PartName="/ppt/notesSlides/notesSlide42.xml" ContentType="application/vnd.openxmlformats-officedocument.presentationml.notesSlide+xml"/>
  <Override PartName="/ppt/slideMasters/slideMaster9.xml" ContentType="application/vnd.openxmlformats-officedocument.presentationml.slideMaster+xml"/>
  <Override PartName="/ppt/slideMasters/slideMaster12.xml" ContentType="application/vnd.openxmlformats-officedocument.presentationml.slideMaster+xml"/>
  <Default Extension="vml" ContentType="application/vnd.openxmlformats-officedocument.vmlDrawing"/>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layout2.xml" ContentType="application/vnd.openxmlformats-officedocument.drawingml.diagramLayout+xml"/>
  <Override PartName="/ppt/tags/tag53.xml" ContentType="application/vnd.openxmlformats-officedocument.presentationml.tags+xml"/>
  <Override PartName="/ppt/slideLayouts/slideLayout99.xml" ContentType="application/vnd.openxmlformats-officedocument.presentationml.slideLayout+xml"/>
  <Override PartName="/ppt/tags/tag31.xml" ContentType="application/vnd.openxmlformats-officedocument.presentationml.tags+xml"/>
  <Override PartName="/ppt/tags/tag42.xml" ContentType="application/vnd.openxmlformats-officedocument.presentationml.tags+xml"/>
  <Override PartName="/ppt/slideLayouts/slideLayout88.xml" ContentType="application/vnd.openxmlformats-officedocument.presentationml.slideLayout+xml"/>
  <Override PartName="/ppt/theme/theme11.xml" ContentType="application/vnd.openxmlformats-officedocument.theme+xml"/>
  <Override PartName="/ppt/tags/tag20.xml" ContentType="application/vnd.openxmlformats-officedocument.presentationml.tags+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45.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s/slide34.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notesSlides/notesSlide36.xml" ContentType="application/vnd.openxmlformats-officedocument.presentationml.notesSlide+xml"/>
  <Override PartName="/ppt/tags/tag58.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notesSlides/notesSlide25.xml" ContentType="application/vnd.openxmlformats-officedocument.presentationml.notesSlide+xml"/>
  <Override PartName="/ppt/tags/tag47.xml" ContentType="application/vnd.openxmlformats-officedocument.presentationml.tags+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theme/theme16.xml" ContentType="application/vnd.openxmlformats-officedocument.theme+xml"/>
  <Override PartName="/ppt/tags/tag36.xml" ContentType="application/vnd.openxmlformats-officedocument.presentationml.tags+xml"/>
  <Override PartName="/ppt/notesSlides/notesSlide14.xml" ContentType="application/vnd.openxmlformats-officedocument.presentationml.notesSlide+xml"/>
  <Override PartName="/ppt/slideLayouts/slideLayout100.xml" ContentType="application/vnd.openxmlformats-officedocument.presentationml.slideLayout+xml"/>
  <Override PartName="/ppt/tags/tag14.xml" ContentType="application/vnd.openxmlformats-officedocument.presentationml.tags+xml"/>
  <Override PartName="/ppt/tags/tag25.xml" ContentType="application/vnd.openxmlformats-officedocument.presentationml.tags+xml"/>
  <Override PartName="/ppt/tags/tag61.xml" ContentType="application/vnd.openxmlformats-officedocument.presentationml.tags+xml"/>
  <Override PartName="/ppt/slideMasters/slideMaster6.xml" ContentType="application/vnd.openxmlformats-officedocument.presentationml.slideMaster+xml"/>
  <Override PartName="/ppt/theme/theme8.xml" ContentType="application/vnd.openxmlformats-officedocument.theme+xml"/>
  <Override PartName="/ppt/tags/tag50.xml" ContentType="application/vnd.openxmlformats-officedocument.presentationml.tags+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63.xml" ContentType="application/vnd.openxmlformats-officedocument.presentationml.slideLayout+xml"/>
  <Override PartName="/ppt/slideLayouts/slideLayout105.xml" ContentType="application/vnd.openxmlformats-officedocument.presentationml.slideLayout+xml"/>
  <Override PartName="/ppt/tags/tag3.xml" ContentType="application/vnd.openxmlformats-officedocument.presentationml.tags+xml"/>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97" r:id="rId5"/>
    <p:sldMasterId id="2147483805" r:id="rId6"/>
    <p:sldMasterId id="2147483813" r:id="rId7"/>
    <p:sldMasterId id="2147483821" r:id="rId8"/>
    <p:sldMasterId id="2147483830" r:id="rId9"/>
    <p:sldMasterId id="2147483838" r:id="rId10"/>
    <p:sldMasterId id="2147483853" r:id="rId11"/>
    <p:sldMasterId id="2147483868" r:id="rId12"/>
    <p:sldMasterId id="2147483880" r:id="rId13"/>
    <p:sldMasterId id="2147483892" r:id="rId14"/>
    <p:sldMasterId id="2147483901" r:id="rId15"/>
    <p:sldMasterId id="2147483920" r:id="rId16"/>
    <p:sldMasterId id="2147483925" r:id="rId17"/>
    <p:sldMasterId id="2147483959" r:id="rId18"/>
  </p:sldMasterIdLst>
  <p:notesMasterIdLst>
    <p:notesMasterId r:id="rId83"/>
  </p:notesMasterIdLst>
  <p:sldIdLst>
    <p:sldId id="629" r:id="rId19"/>
    <p:sldId id="640" r:id="rId20"/>
    <p:sldId id="745" r:id="rId21"/>
    <p:sldId id="696" r:id="rId22"/>
    <p:sldId id="746" r:id="rId23"/>
    <p:sldId id="697" r:id="rId24"/>
    <p:sldId id="743" r:id="rId25"/>
    <p:sldId id="699" r:id="rId26"/>
    <p:sldId id="700" r:id="rId27"/>
    <p:sldId id="701" r:id="rId28"/>
    <p:sldId id="702" r:id="rId29"/>
    <p:sldId id="703" r:id="rId30"/>
    <p:sldId id="704" r:id="rId31"/>
    <p:sldId id="766" r:id="rId32"/>
    <p:sldId id="705" r:id="rId33"/>
    <p:sldId id="715" r:id="rId34"/>
    <p:sldId id="716" r:id="rId35"/>
    <p:sldId id="717" r:id="rId36"/>
    <p:sldId id="718" r:id="rId37"/>
    <p:sldId id="710" r:id="rId38"/>
    <p:sldId id="709" r:id="rId39"/>
    <p:sldId id="719" r:id="rId40"/>
    <p:sldId id="756" r:id="rId41"/>
    <p:sldId id="755" r:id="rId42"/>
    <p:sldId id="711" r:id="rId43"/>
    <p:sldId id="712" r:id="rId44"/>
    <p:sldId id="765" r:id="rId45"/>
    <p:sldId id="726" r:id="rId46"/>
    <p:sldId id="720" r:id="rId47"/>
    <p:sldId id="722" r:id="rId48"/>
    <p:sldId id="763" r:id="rId49"/>
    <p:sldId id="764" r:id="rId50"/>
    <p:sldId id="721" r:id="rId51"/>
    <p:sldId id="723" r:id="rId52"/>
    <p:sldId id="725" r:id="rId53"/>
    <p:sldId id="724" r:id="rId54"/>
    <p:sldId id="727" r:id="rId55"/>
    <p:sldId id="728" r:id="rId56"/>
    <p:sldId id="729" r:id="rId57"/>
    <p:sldId id="730" r:id="rId58"/>
    <p:sldId id="731" r:id="rId59"/>
    <p:sldId id="732" r:id="rId60"/>
    <p:sldId id="733" r:id="rId61"/>
    <p:sldId id="734" r:id="rId62"/>
    <p:sldId id="736" r:id="rId63"/>
    <p:sldId id="738" r:id="rId64"/>
    <p:sldId id="747" r:id="rId65"/>
    <p:sldId id="748" r:id="rId66"/>
    <p:sldId id="740" r:id="rId67"/>
    <p:sldId id="739" r:id="rId68"/>
    <p:sldId id="741" r:id="rId69"/>
    <p:sldId id="761" r:id="rId70"/>
    <p:sldId id="749" r:id="rId71"/>
    <p:sldId id="750" r:id="rId72"/>
    <p:sldId id="757" r:id="rId73"/>
    <p:sldId id="758" r:id="rId74"/>
    <p:sldId id="754" r:id="rId75"/>
    <p:sldId id="751" r:id="rId76"/>
    <p:sldId id="752" r:id="rId77"/>
    <p:sldId id="753" r:id="rId78"/>
    <p:sldId id="760" r:id="rId79"/>
    <p:sldId id="767" r:id="rId80"/>
    <p:sldId id="762" r:id="rId81"/>
    <p:sldId id="742" r:id="rId8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ＭＳ Ｐゴシック"/>
        <a:cs typeface="ＭＳ Ｐゴシック"/>
      </a:defRPr>
    </a:lvl1pPr>
    <a:lvl2pPr marL="457177" algn="l" rtl="0" fontAlgn="base">
      <a:spcBef>
        <a:spcPct val="0"/>
      </a:spcBef>
      <a:spcAft>
        <a:spcPct val="0"/>
      </a:spcAft>
      <a:defRPr kern="1200">
        <a:solidFill>
          <a:schemeClr val="tx1"/>
        </a:solidFill>
        <a:latin typeface="Arial" pitchFamily="34" charset="0"/>
        <a:ea typeface="ＭＳ Ｐゴシック"/>
        <a:cs typeface="ＭＳ Ｐゴシック"/>
      </a:defRPr>
    </a:lvl2pPr>
    <a:lvl3pPr marL="914353" algn="l" rtl="0" fontAlgn="base">
      <a:spcBef>
        <a:spcPct val="0"/>
      </a:spcBef>
      <a:spcAft>
        <a:spcPct val="0"/>
      </a:spcAft>
      <a:defRPr kern="1200">
        <a:solidFill>
          <a:schemeClr val="tx1"/>
        </a:solidFill>
        <a:latin typeface="Arial" pitchFamily="34" charset="0"/>
        <a:ea typeface="ＭＳ Ｐゴシック"/>
        <a:cs typeface="ＭＳ Ｐゴシック"/>
      </a:defRPr>
    </a:lvl3pPr>
    <a:lvl4pPr marL="1371530" algn="l" rtl="0" fontAlgn="base">
      <a:spcBef>
        <a:spcPct val="0"/>
      </a:spcBef>
      <a:spcAft>
        <a:spcPct val="0"/>
      </a:spcAft>
      <a:defRPr kern="1200">
        <a:solidFill>
          <a:schemeClr val="tx1"/>
        </a:solidFill>
        <a:latin typeface="Arial" pitchFamily="34" charset="0"/>
        <a:ea typeface="ＭＳ Ｐゴシック"/>
        <a:cs typeface="ＭＳ Ｐゴシック"/>
      </a:defRPr>
    </a:lvl4pPr>
    <a:lvl5pPr marL="1828706" algn="l" rtl="0" fontAlgn="base">
      <a:spcBef>
        <a:spcPct val="0"/>
      </a:spcBef>
      <a:spcAft>
        <a:spcPct val="0"/>
      </a:spcAft>
      <a:defRPr kern="1200">
        <a:solidFill>
          <a:schemeClr val="tx1"/>
        </a:solidFill>
        <a:latin typeface="Arial" pitchFamily="34" charset="0"/>
        <a:ea typeface="ＭＳ Ｐゴシック"/>
        <a:cs typeface="ＭＳ Ｐゴシック"/>
      </a:defRPr>
    </a:lvl5pPr>
    <a:lvl6pPr marL="2285883" algn="l" defTabSz="914353" rtl="0" eaLnBrk="1" latinLnBrk="0" hangingPunct="1">
      <a:defRPr kern="1200">
        <a:solidFill>
          <a:schemeClr val="tx1"/>
        </a:solidFill>
        <a:latin typeface="Arial" pitchFamily="34" charset="0"/>
        <a:ea typeface="ＭＳ Ｐゴシック"/>
        <a:cs typeface="ＭＳ Ｐゴシック"/>
      </a:defRPr>
    </a:lvl6pPr>
    <a:lvl7pPr marL="2743060" algn="l" defTabSz="914353" rtl="0" eaLnBrk="1" latinLnBrk="0" hangingPunct="1">
      <a:defRPr kern="1200">
        <a:solidFill>
          <a:schemeClr val="tx1"/>
        </a:solidFill>
        <a:latin typeface="Arial" pitchFamily="34" charset="0"/>
        <a:ea typeface="ＭＳ Ｐゴシック"/>
        <a:cs typeface="ＭＳ Ｐゴシック"/>
      </a:defRPr>
    </a:lvl7pPr>
    <a:lvl8pPr marL="3200236" algn="l" defTabSz="914353" rtl="0" eaLnBrk="1" latinLnBrk="0" hangingPunct="1">
      <a:defRPr kern="1200">
        <a:solidFill>
          <a:schemeClr val="tx1"/>
        </a:solidFill>
        <a:latin typeface="Arial" pitchFamily="34" charset="0"/>
        <a:ea typeface="ＭＳ Ｐゴシック"/>
        <a:cs typeface="ＭＳ Ｐゴシック"/>
      </a:defRPr>
    </a:lvl8pPr>
    <a:lvl9pPr marL="3657413" algn="l" defTabSz="914353" rtl="0" eaLnBrk="1" latinLnBrk="0" hangingPunct="1">
      <a:defRPr kern="1200">
        <a:solidFill>
          <a:schemeClr val="tx1"/>
        </a:solidFill>
        <a:latin typeface="Arial" pitchFamily="34" charset="0"/>
        <a:ea typeface="ＭＳ Ｐゴシック"/>
        <a:cs typeface="ＭＳ Ｐゴシック"/>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2692" autoAdjust="0"/>
    <p:restoredTop sz="96370" autoAdjust="0"/>
  </p:normalViewPr>
  <p:slideViewPr>
    <p:cSldViewPr>
      <p:cViewPr varScale="1">
        <p:scale>
          <a:sx n="72" d="100"/>
          <a:sy n="72" d="100"/>
        </p:scale>
        <p:origin x="-246" y="-90"/>
      </p:cViewPr>
      <p:guideLst>
        <p:guide orient="horz" pos="2160"/>
        <p:guide pos="2880"/>
      </p:guideLst>
    </p:cSldViewPr>
  </p:slideViewPr>
  <p:outlineViewPr>
    <p:cViewPr>
      <p:scale>
        <a:sx n="33" d="100"/>
        <a:sy n="33" d="100"/>
      </p:scale>
      <p:origin x="60" y="25398"/>
    </p:cViewPr>
  </p:outlineViewPr>
  <p:notesTextViewPr>
    <p:cViewPr>
      <p:scale>
        <a:sx n="100" d="100"/>
        <a:sy n="100" d="100"/>
      </p:scale>
      <p:origin x="0" y="0"/>
    </p:cViewPr>
  </p:notesTextViewPr>
  <p:sorterViewPr>
    <p:cViewPr>
      <p:scale>
        <a:sx n="100" d="100"/>
        <a:sy n="100" d="100"/>
      </p:scale>
      <p:origin x="0" y="8360"/>
    </p:cViewPr>
  </p:sorterViewPr>
  <p:notesViewPr>
    <p:cSldViewPr>
      <p:cViewPr varScale="1">
        <p:scale>
          <a:sx n="63" d="100"/>
          <a:sy n="63" d="100"/>
        </p:scale>
        <p:origin x="-1974" y="-12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63" Type="http://schemas.openxmlformats.org/officeDocument/2006/relationships/slide" Target="slides/slide45.xml"/><Relationship Id="rId68" Type="http://schemas.openxmlformats.org/officeDocument/2006/relationships/slide" Target="slides/slide50.xml"/><Relationship Id="rId76" Type="http://schemas.openxmlformats.org/officeDocument/2006/relationships/slide" Target="slides/slide58.xml"/><Relationship Id="rId84"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53.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openxmlformats.org/officeDocument/2006/relationships/slide" Target="slides/slide56.xml"/><Relationship Id="rId79" Type="http://schemas.openxmlformats.org/officeDocument/2006/relationships/slide" Target="slides/slide61.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43.xml"/><Relationship Id="rId82" Type="http://schemas.openxmlformats.org/officeDocument/2006/relationships/slide" Target="slides/slide64.xml"/><Relationship Id="rId19" Type="http://schemas.openxmlformats.org/officeDocument/2006/relationships/slide" Target="slides/slid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slide" Target="slides/slide59.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slide" Target="slides/slide54.xml"/><Relationship Id="rId80" Type="http://schemas.openxmlformats.org/officeDocument/2006/relationships/slide" Target="slides/slide62.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slide" Target="slides/slide57.xml"/><Relationship Id="rId8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slide" Target="slides/slide63.xml"/><Relationship Id="rId8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425828-1460-4EA8-BA07-D296DCACFB5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AU"/>
        </a:p>
      </dgm:t>
    </dgm:pt>
    <dgm:pt modelId="{FEC9C938-4FBE-4DD7-8B40-BAF6553FC739}">
      <dgm:prSet phldrT="[Text]"/>
      <dgm:spPr>
        <a:gradFill rotWithShape="0">
          <a:gsLst>
            <a:gs pos="0">
              <a:schemeClr val="accent4"/>
            </a:gs>
            <a:gs pos="100000">
              <a:schemeClr val="accent4">
                <a:lumMod val="75000"/>
              </a:schemeClr>
            </a:gs>
          </a:gsLst>
          <a:lin ang="16200000" scaled="0"/>
        </a:gradFill>
      </dgm:spPr>
      <dgm:t>
        <a:bodyPr lIns="144000" rIns="144000"/>
        <a:lstStyle/>
        <a:p>
          <a:r>
            <a:rPr lang="zh-CN" altLang="en-US" dirty="0" smtClean="0"/>
            <a:t>结合</a:t>
          </a:r>
          <a:r>
            <a:rPr lang="en-US" altLang="zh-CN" dirty="0" smtClean="0"/>
            <a:t>ITSM</a:t>
          </a:r>
          <a:r>
            <a:rPr lang="zh-CN" altLang="en-US" dirty="0" smtClean="0"/>
            <a:t>的解决方案</a:t>
          </a:r>
          <a:endParaRPr lang="en-AU" dirty="0"/>
        </a:p>
      </dgm:t>
    </dgm:pt>
    <dgm:pt modelId="{5B77F763-9500-4A1F-9FF8-DBA887441DCC}" type="parTrans" cxnId="{C2C6EB21-467C-495E-9DDA-9A0FA6BF49AF}">
      <dgm:prSet/>
      <dgm:spPr/>
      <dgm:t>
        <a:bodyPr/>
        <a:lstStyle/>
        <a:p>
          <a:endParaRPr lang="en-AU"/>
        </a:p>
      </dgm:t>
    </dgm:pt>
    <dgm:pt modelId="{B6F055AC-A5B4-4421-93CA-8FFF1185162A}" type="sibTrans" cxnId="{C2C6EB21-467C-495E-9DDA-9A0FA6BF49AF}">
      <dgm:prSet/>
      <dgm:spPr/>
      <dgm:t>
        <a:bodyPr/>
        <a:lstStyle/>
        <a:p>
          <a:endParaRPr lang="en-AU"/>
        </a:p>
      </dgm:t>
    </dgm:pt>
    <dgm:pt modelId="{32B6A301-2E75-4D2F-954A-033687C4523D}">
      <dgm:prSet phldrT="[Text]"/>
      <dgm:spPr>
        <a:gradFill rotWithShape="0">
          <a:gsLst>
            <a:gs pos="0">
              <a:schemeClr val="accent4"/>
            </a:gs>
            <a:gs pos="100000">
              <a:schemeClr val="accent4">
                <a:lumMod val="75000"/>
              </a:schemeClr>
            </a:gs>
          </a:gsLst>
          <a:lin ang="16200000" scaled="0"/>
        </a:gradFill>
      </dgm:spPr>
      <dgm:t>
        <a:bodyPr lIns="144000" rIns="144000"/>
        <a:lstStyle/>
        <a:p>
          <a:r>
            <a:rPr lang="zh-CN" altLang="en-US" dirty="0" smtClean="0"/>
            <a:t>为云时代做好准备</a:t>
          </a:r>
          <a:endParaRPr lang="en-AU" dirty="0"/>
        </a:p>
      </dgm:t>
    </dgm:pt>
    <dgm:pt modelId="{E0D1957B-5CC4-466C-821D-3E6270451F2D}" type="parTrans" cxnId="{C6059694-F848-45C1-ABFD-D20DE2E8CAC9}">
      <dgm:prSet/>
      <dgm:spPr/>
      <dgm:t>
        <a:bodyPr/>
        <a:lstStyle/>
        <a:p>
          <a:endParaRPr lang="en-AU"/>
        </a:p>
      </dgm:t>
    </dgm:pt>
    <dgm:pt modelId="{7BB50045-C955-4C07-B053-4ECD3BF0B8DC}" type="sibTrans" cxnId="{C6059694-F848-45C1-ABFD-D20DE2E8CAC9}">
      <dgm:prSet/>
      <dgm:spPr/>
      <dgm:t>
        <a:bodyPr/>
        <a:lstStyle/>
        <a:p>
          <a:endParaRPr lang="en-AU"/>
        </a:p>
      </dgm:t>
    </dgm:pt>
    <dgm:pt modelId="{DEE5DB3A-1C2D-4241-93AF-9596D3BE52A6}">
      <dgm:prSet phldrT="[Text]" custT="1"/>
      <dgm:spPr>
        <a:ln>
          <a:solidFill>
            <a:schemeClr val="accent4"/>
          </a:solidFill>
        </a:ln>
      </dgm:spPr>
      <dgm:t>
        <a:bodyPr/>
        <a:lstStyle/>
        <a:p>
          <a:r>
            <a:rPr lang="en-AU" sz="2400" dirty="0" smtClean="0"/>
            <a:t>Service Desk</a:t>
          </a:r>
          <a:r>
            <a:rPr lang="zh-CN" altLang="en-US" sz="2400" dirty="0" smtClean="0"/>
            <a:t>（服务台）</a:t>
          </a:r>
          <a:endParaRPr lang="en-AU" sz="2400" dirty="0"/>
        </a:p>
      </dgm:t>
    </dgm:pt>
    <dgm:pt modelId="{99F7E908-2329-4A7E-8EFA-64FEAB4AFDCD}" type="parTrans" cxnId="{552EDBB3-B43C-48FC-8D99-666990FC6B2D}">
      <dgm:prSet/>
      <dgm:spPr/>
      <dgm:t>
        <a:bodyPr/>
        <a:lstStyle/>
        <a:p>
          <a:endParaRPr lang="en-AU"/>
        </a:p>
      </dgm:t>
    </dgm:pt>
    <dgm:pt modelId="{31655C23-AFB1-44C0-B851-7856EBBC6ED6}" type="sibTrans" cxnId="{552EDBB3-B43C-48FC-8D99-666990FC6B2D}">
      <dgm:prSet/>
      <dgm:spPr/>
      <dgm:t>
        <a:bodyPr/>
        <a:lstStyle/>
        <a:p>
          <a:endParaRPr lang="en-AU"/>
        </a:p>
      </dgm:t>
    </dgm:pt>
    <dgm:pt modelId="{E5EBF0A1-378C-45A2-BE5F-D5C99AEE7B8F}">
      <dgm:prSet phldrT="[Text]" custT="1"/>
      <dgm:spPr>
        <a:ln>
          <a:solidFill>
            <a:schemeClr val="accent4"/>
          </a:solidFill>
        </a:ln>
      </dgm:spPr>
      <dgm:t>
        <a:bodyPr/>
        <a:lstStyle/>
        <a:p>
          <a:r>
            <a:rPr lang="en-AU" sz="2400" dirty="0" smtClean="0"/>
            <a:t>Change Management</a:t>
          </a:r>
          <a:r>
            <a:rPr lang="zh-CN" altLang="en-US" sz="2400" dirty="0" smtClean="0"/>
            <a:t>（变更管理）</a:t>
          </a:r>
          <a:endParaRPr lang="en-AU" sz="2400" dirty="0"/>
        </a:p>
      </dgm:t>
    </dgm:pt>
    <dgm:pt modelId="{BAB181DE-F29E-4D43-9B11-EB7C1EE19092}" type="parTrans" cxnId="{4165BD2B-57B0-4D46-98E0-B86DC8099401}">
      <dgm:prSet/>
      <dgm:spPr/>
      <dgm:t>
        <a:bodyPr/>
        <a:lstStyle/>
        <a:p>
          <a:endParaRPr lang="en-AU"/>
        </a:p>
      </dgm:t>
    </dgm:pt>
    <dgm:pt modelId="{B7F7129C-0138-40DE-832C-AF884737CE89}" type="sibTrans" cxnId="{4165BD2B-57B0-4D46-98E0-B86DC8099401}">
      <dgm:prSet/>
      <dgm:spPr/>
      <dgm:t>
        <a:bodyPr/>
        <a:lstStyle/>
        <a:p>
          <a:endParaRPr lang="en-AU"/>
        </a:p>
      </dgm:t>
    </dgm:pt>
    <dgm:pt modelId="{039EDB2E-6103-4E2C-A02D-22E7BE80E0BE}">
      <dgm:prSet phldrT="[Text]" custT="1"/>
      <dgm:spPr>
        <a:ln>
          <a:solidFill>
            <a:schemeClr val="accent4"/>
          </a:solidFill>
        </a:ln>
      </dgm:spPr>
      <dgm:t>
        <a:bodyPr/>
        <a:lstStyle/>
        <a:p>
          <a:r>
            <a:rPr lang="en-AU" sz="2400" dirty="0" smtClean="0"/>
            <a:t>Request Fulfilment</a:t>
          </a:r>
          <a:r>
            <a:rPr lang="zh-CN" altLang="en-US" sz="2400" dirty="0" smtClean="0"/>
            <a:t>（需求实现）</a:t>
          </a:r>
          <a:endParaRPr lang="en-AU" sz="2400" dirty="0"/>
        </a:p>
      </dgm:t>
    </dgm:pt>
    <dgm:pt modelId="{B36F9A6E-502C-4B9F-BC55-4A15CD11815B}" type="parTrans" cxnId="{77D5D390-B915-4004-85D5-4C243760BA1D}">
      <dgm:prSet/>
      <dgm:spPr/>
      <dgm:t>
        <a:bodyPr/>
        <a:lstStyle/>
        <a:p>
          <a:endParaRPr lang="en-AU"/>
        </a:p>
      </dgm:t>
    </dgm:pt>
    <dgm:pt modelId="{F50ED1EF-BF8B-4562-B103-ADEAC3117C3E}" type="sibTrans" cxnId="{77D5D390-B915-4004-85D5-4C243760BA1D}">
      <dgm:prSet/>
      <dgm:spPr/>
      <dgm:t>
        <a:bodyPr/>
        <a:lstStyle/>
        <a:p>
          <a:endParaRPr lang="en-AU"/>
        </a:p>
      </dgm:t>
    </dgm:pt>
    <dgm:pt modelId="{ADF8DE51-DD3B-4C85-81C4-B3702615B950}">
      <dgm:prSet phldrT="[Text]" custT="1"/>
      <dgm:spPr>
        <a:ln>
          <a:solidFill>
            <a:schemeClr val="accent4"/>
          </a:solidFill>
        </a:ln>
      </dgm:spPr>
      <dgm:t>
        <a:bodyPr/>
        <a:lstStyle/>
        <a:p>
          <a:r>
            <a:rPr lang="en-AU" sz="2400" dirty="0" smtClean="0"/>
            <a:t>Asset Management</a:t>
          </a:r>
          <a:r>
            <a:rPr lang="zh-CN" altLang="en-US" sz="2400" dirty="0" smtClean="0"/>
            <a:t>（资产管理）</a:t>
          </a:r>
          <a:endParaRPr lang="en-AU" sz="2400" dirty="0"/>
        </a:p>
      </dgm:t>
    </dgm:pt>
    <dgm:pt modelId="{5A1709D8-C00C-4E19-BCF9-A5AD1E6E6944}" type="parTrans" cxnId="{88799FDF-FE6D-46C1-8CE4-5D36332AB778}">
      <dgm:prSet/>
      <dgm:spPr/>
      <dgm:t>
        <a:bodyPr/>
        <a:lstStyle/>
        <a:p>
          <a:endParaRPr lang="en-AU"/>
        </a:p>
      </dgm:t>
    </dgm:pt>
    <dgm:pt modelId="{0DE5DE95-2925-44AE-87FC-93791C13AF69}" type="sibTrans" cxnId="{88799FDF-FE6D-46C1-8CE4-5D36332AB778}">
      <dgm:prSet/>
      <dgm:spPr/>
      <dgm:t>
        <a:bodyPr/>
        <a:lstStyle/>
        <a:p>
          <a:endParaRPr lang="en-AU"/>
        </a:p>
      </dgm:t>
    </dgm:pt>
    <dgm:pt modelId="{6AF89B64-7913-42AB-AD76-050DDE2B899C}">
      <dgm:prSet phldrT="[Text]" custT="1"/>
      <dgm:spPr>
        <a:ln>
          <a:solidFill>
            <a:schemeClr val="accent4"/>
          </a:solidFill>
        </a:ln>
      </dgm:spPr>
      <dgm:t>
        <a:bodyPr/>
        <a:lstStyle/>
        <a:p>
          <a:r>
            <a:rPr lang="en-AU" sz="2400" dirty="0" smtClean="0"/>
            <a:t>Cloud Awareness</a:t>
          </a:r>
          <a:r>
            <a:rPr lang="zh-CN" altLang="en-US" sz="2400" dirty="0" smtClean="0"/>
            <a:t>（云意识）</a:t>
          </a:r>
          <a:endParaRPr lang="en-AU" sz="2400" dirty="0"/>
        </a:p>
      </dgm:t>
    </dgm:pt>
    <dgm:pt modelId="{B6A637B7-F472-4724-907E-1736F56AAF07}" type="parTrans" cxnId="{0E527AC5-38DC-45F7-8BA8-60FC7392988E}">
      <dgm:prSet/>
      <dgm:spPr/>
      <dgm:t>
        <a:bodyPr/>
        <a:lstStyle/>
        <a:p>
          <a:endParaRPr lang="en-AU"/>
        </a:p>
      </dgm:t>
    </dgm:pt>
    <dgm:pt modelId="{3EC66A66-62F6-40D1-B1CF-992E20E427F3}" type="sibTrans" cxnId="{0E527AC5-38DC-45F7-8BA8-60FC7392988E}">
      <dgm:prSet/>
      <dgm:spPr/>
      <dgm:t>
        <a:bodyPr/>
        <a:lstStyle/>
        <a:p>
          <a:endParaRPr lang="en-AU"/>
        </a:p>
      </dgm:t>
    </dgm:pt>
    <dgm:pt modelId="{5A621C85-2641-4960-90F6-EACB4363702B}">
      <dgm:prSet phldrT="[Text]" custT="1"/>
      <dgm:spPr>
        <a:ln>
          <a:solidFill>
            <a:schemeClr val="accent4"/>
          </a:solidFill>
        </a:ln>
      </dgm:spPr>
      <dgm:t>
        <a:bodyPr/>
        <a:lstStyle/>
        <a:p>
          <a:r>
            <a:rPr lang="en-AU" sz="2400" dirty="0" smtClean="0"/>
            <a:t>Agility through Configure-and-Go</a:t>
          </a:r>
          <a:r>
            <a:rPr lang="zh-CN" altLang="en-US" sz="2400" dirty="0" smtClean="0"/>
            <a:t>（敏捷管理）</a:t>
          </a:r>
          <a:endParaRPr lang="en-AU" sz="2400" dirty="0"/>
        </a:p>
      </dgm:t>
    </dgm:pt>
    <dgm:pt modelId="{823A769C-B3E3-4630-A1CD-4D50FCE140D9}" type="parTrans" cxnId="{6F44D685-41E0-4FEA-AF2C-CE542D241268}">
      <dgm:prSet/>
      <dgm:spPr/>
      <dgm:t>
        <a:bodyPr/>
        <a:lstStyle/>
        <a:p>
          <a:endParaRPr lang="en-AU"/>
        </a:p>
      </dgm:t>
    </dgm:pt>
    <dgm:pt modelId="{D44D8C0D-B1B4-4D48-A991-960DE2133449}" type="sibTrans" cxnId="{6F44D685-41E0-4FEA-AF2C-CE542D241268}">
      <dgm:prSet/>
      <dgm:spPr/>
      <dgm:t>
        <a:bodyPr/>
        <a:lstStyle/>
        <a:p>
          <a:endParaRPr lang="en-AU"/>
        </a:p>
      </dgm:t>
    </dgm:pt>
    <dgm:pt modelId="{D39B0192-69A2-489E-81E1-916F96C12DE0}">
      <dgm:prSet phldrT="[Text]" custT="1"/>
      <dgm:spPr>
        <a:ln>
          <a:solidFill>
            <a:schemeClr val="accent4"/>
          </a:solidFill>
        </a:ln>
      </dgm:spPr>
      <dgm:t>
        <a:bodyPr/>
        <a:lstStyle/>
        <a:p>
          <a:r>
            <a:rPr lang="en-AU" sz="2400" dirty="0" smtClean="0"/>
            <a:t>End-to-End Automation</a:t>
          </a:r>
          <a:r>
            <a:rPr lang="zh-CN" altLang="en-US" sz="2400" dirty="0" smtClean="0"/>
            <a:t>（端对端自动化）</a:t>
          </a:r>
          <a:endParaRPr lang="en-AU" sz="2400" dirty="0"/>
        </a:p>
      </dgm:t>
    </dgm:pt>
    <dgm:pt modelId="{84B4F3ED-25BF-4164-A01B-65F9FE05FA51}" type="parTrans" cxnId="{8016E7EC-79EC-42E0-9797-C68739124F3B}">
      <dgm:prSet/>
      <dgm:spPr/>
      <dgm:t>
        <a:bodyPr/>
        <a:lstStyle/>
        <a:p>
          <a:endParaRPr lang="en-AU"/>
        </a:p>
      </dgm:t>
    </dgm:pt>
    <dgm:pt modelId="{7852014A-87DB-4113-879F-242E2877D007}" type="sibTrans" cxnId="{8016E7EC-79EC-42E0-9797-C68739124F3B}">
      <dgm:prSet/>
      <dgm:spPr/>
      <dgm:t>
        <a:bodyPr/>
        <a:lstStyle/>
        <a:p>
          <a:endParaRPr lang="en-AU"/>
        </a:p>
      </dgm:t>
    </dgm:pt>
    <dgm:pt modelId="{91EF4DAC-F61E-494C-A8E3-B746B4461560}" type="pres">
      <dgm:prSet presAssocID="{2B425828-1460-4EA8-BA07-D296DCACFB54}" presName="linear" presStyleCnt="0">
        <dgm:presLayoutVars>
          <dgm:dir/>
          <dgm:animLvl val="lvl"/>
          <dgm:resizeHandles val="exact"/>
        </dgm:presLayoutVars>
      </dgm:prSet>
      <dgm:spPr/>
      <dgm:t>
        <a:bodyPr/>
        <a:lstStyle/>
        <a:p>
          <a:endParaRPr lang="en-AU"/>
        </a:p>
      </dgm:t>
    </dgm:pt>
    <dgm:pt modelId="{7132972A-B94A-433F-8EAE-18B65146A40E}" type="pres">
      <dgm:prSet presAssocID="{FEC9C938-4FBE-4DD7-8B40-BAF6553FC739}" presName="parentLin" presStyleCnt="0"/>
      <dgm:spPr/>
    </dgm:pt>
    <dgm:pt modelId="{65777242-AB4B-4377-B96B-5522DA1787DA}" type="pres">
      <dgm:prSet presAssocID="{FEC9C938-4FBE-4DD7-8B40-BAF6553FC739}" presName="parentLeftMargin" presStyleLbl="node1" presStyleIdx="0" presStyleCnt="2"/>
      <dgm:spPr/>
      <dgm:t>
        <a:bodyPr/>
        <a:lstStyle/>
        <a:p>
          <a:endParaRPr lang="en-AU"/>
        </a:p>
      </dgm:t>
    </dgm:pt>
    <dgm:pt modelId="{38B8D3BF-9C30-4D26-AA28-ACC9C6C9E5A2}" type="pres">
      <dgm:prSet presAssocID="{FEC9C938-4FBE-4DD7-8B40-BAF6553FC739}" presName="parentText" presStyleLbl="node1" presStyleIdx="0" presStyleCnt="2" custScaleX="125529">
        <dgm:presLayoutVars>
          <dgm:chMax val="0"/>
          <dgm:bulletEnabled val="1"/>
        </dgm:presLayoutVars>
      </dgm:prSet>
      <dgm:spPr/>
      <dgm:t>
        <a:bodyPr/>
        <a:lstStyle/>
        <a:p>
          <a:endParaRPr lang="en-AU"/>
        </a:p>
      </dgm:t>
    </dgm:pt>
    <dgm:pt modelId="{0CF4CD3E-2CFD-40E2-AD61-6CF54C1A26CA}" type="pres">
      <dgm:prSet presAssocID="{FEC9C938-4FBE-4DD7-8B40-BAF6553FC739}" presName="negativeSpace" presStyleCnt="0"/>
      <dgm:spPr/>
    </dgm:pt>
    <dgm:pt modelId="{030DD4CD-7737-41B5-A421-1BC856BD6F02}" type="pres">
      <dgm:prSet presAssocID="{FEC9C938-4FBE-4DD7-8B40-BAF6553FC739}" presName="childText" presStyleLbl="conFgAcc1" presStyleIdx="0" presStyleCnt="2">
        <dgm:presLayoutVars>
          <dgm:bulletEnabled val="1"/>
        </dgm:presLayoutVars>
      </dgm:prSet>
      <dgm:spPr/>
      <dgm:t>
        <a:bodyPr/>
        <a:lstStyle/>
        <a:p>
          <a:endParaRPr lang="en-AU"/>
        </a:p>
      </dgm:t>
    </dgm:pt>
    <dgm:pt modelId="{B3EF74AA-5C38-4D3E-A3B5-71C186917525}" type="pres">
      <dgm:prSet presAssocID="{B6F055AC-A5B4-4421-93CA-8FFF1185162A}" presName="spaceBetweenRectangles" presStyleCnt="0"/>
      <dgm:spPr/>
    </dgm:pt>
    <dgm:pt modelId="{E392C1F6-D969-4206-9704-29AC7308927B}" type="pres">
      <dgm:prSet presAssocID="{32B6A301-2E75-4D2F-954A-033687C4523D}" presName="parentLin" presStyleCnt="0"/>
      <dgm:spPr/>
    </dgm:pt>
    <dgm:pt modelId="{277D549E-12E1-4E01-9241-1F1053CB6AB0}" type="pres">
      <dgm:prSet presAssocID="{32B6A301-2E75-4D2F-954A-033687C4523D}" presName="parentLeftMargin" presStyleLbl="node1" presStyleIdx="0" presStyleCnt="2"/>
      <dgm:spPr/>
      <dgm:t>
        <a:bodyPr/>
        <a:lstStyle/>
        <a:p>
          <a:endParaRPr lang="en-AU"/>
        </a:p>
      </dgm:t>
    </dgm:pt>
    <dgm:pt modelId="{407A7470-5FB0-44E9-A8CC-D708CAAD36F7}" type="pres">
      <dgm:prSet presAssocID="{32B6A301-2E75-4D2F-954A-033687C4523D}" presName="parentText" presStyleLbl="node1" presStyleIdx="1" presStyleCnt="2" custScaleX="125529">
        <dgm:presLayoutVars>
          <dgm:chMax val="0"/>
          <dgm:bulletEnabled val="1"/>
        </dgm:presLayoutVars>
      </dgm:prSet>
      <dgm:spPr/>
      <dgm:t>
        <a:bodyPr/>
        <a:lstStyle/>
        <a:p>
          <a:endParaRPr lang="en-AU"/>
        </a:p>
      </dgm:t>
    </dgm:pt>
    <dgm:pt modelId="{BF3BF55C-FDA7-4940-A1DC-D8661D9BBFA8}" type="pres">
      <dgm:prSet presAssocID="{32B6A301-2E75-4D2F-954A-033687C4523D}" presName="negativeSpace" presStyleCnt="0"/>
      <dgm:spPr/>
    </dgm:pt>
    <dgm:pt modelId="{4705DF5C-0A75-4D97-88A8-7B2042C6771D}" type="pres">
      <dgm:prSet presAssocID="{32B6A301-2E75-4D2F-954A-033687C4523D}" presName="childText" presStyleLbl="conFgAcc1" presStyleIdx="1" presStyleCnt="2">
        <dgm:presLayoutVars>
          <dgm:bulletEnabled val="1"/>
        </dgm:presLayoutVars>
      </dgm:prSet>
      <dgm:spPr/>
      <dgm:t>
        <a:bodyPr/>
        <a:lstStyle/>
        <a:p>
          <a:endParaRPr lang="en-AU"/>
        </a:p>
      </dgm:t>
    </dgm:pt>
  </dgm:ptLst>
  <dgm:cxnLst>
    <dgm:cxn modelId="{0E527AC5-38DC-45F7-8BA8-60FC7392988E}" srcId="{32B6A301-2E75-4D2F-954A-033687C4523D}" destId="{6AF89B64-7913-42AB-AD76-050DDE2B899C}" srcOrd="0" destOrd="0" parTransId="{B6A637B7-F472-4724-907E-1736F56AAF07}" sibTransId="{3EC66A66-62F6-40D1-B1CF-992E20E427F3}"/>
    <dgm:cxn modelId="{7A7198C2-93DB-45EF-BBF4-3D00D32ACFD3}" type="presOf" srcId="{2B425828-1460-4EA8-BA07-D296DCACFB54}" destId="{91EF4DAC-F61E-494C-A8E3-B746B4461560}" srcOrd="0" destOrd="0" presId="urn:microsoft.com/office/officeart/2005/8/layout/list1"/>
    <dgm:cxn modelId="{122EEF18-3CEC-416F-AE43-E0F33DE321C7}" type="presOf" srcId="{039EDB2E-6103-4E2C-A02D-22E7BE80E0BE}" destId="{030DD4CD-7737-41B5-A421-1BC856BD6F02}" srcOrd="0" destOrd="3" presId="urn:microsoft.com/office/officeart/2005/8/layout/list1"/>
    <dgm:cxn modelId="{552EDBB3-B43C-48FC-8D99-666990FC6B2D}" srcId="{FEC9C938-4FBE-4DD7-8B40-BAF6553FC739}" destId="{DEE5DB3A-1C2D-4241-93AF-9596D3BE52A6}" srcOrd="0" destOrd="0" parTransId="{99F7E908-2329-4A7E-8EFA-64FEAB4AFDCD}" sibTransId="{31655C23-AFB1-44C0-B851-7856EBBC6ED6}"/>
    <dgm:cxn modelId="{9E8A7AD6-AA7E-4609-B445-0D9171454411}" type="presOf" srcId="{5A621C85-2641-4960-90F6-EACB4363702B}" destId="{4705DF5C-0A75-4D97-88A8-7B2042C6771D}" srcOrd="0" destOrd="1" presId="urn:microsoft.com/office/officeart/2005/8/layout/list1"/>
    <dgm:cxn modelId="{EE5999D1-DA64-41F8-A161-65F9CA68719F}" type="presOf" srcId="{FEC9C938-4FBE-4DD7-8B40-BAF6553FC739}" destId="{38B8D3BF-9C30-4D26-AA28-ACC9C6C9E5A2}" srcOrd="1" destOrd="0" presId="urn:microsoft.com/office/officeart/2005/8/layout/list1"/>
    <dgm:cxn modelId="{6C4B5BA8-1237-4F5A-B9B5-7589089CB562}" type="presOf" srcId="{FEC9C938-4FBE-4DD7-8B40-BAF6553FC739}" destId="{65777242-AB4B-4377-B96B-5522DA1787DA}" srcOrd="0" destOrd="0" presId="urn:microsoft.com/office/officeart/2005/8/layout/list1"/>
    <dgm:cxn modelId="{88799FDF-FE6D-46C1-8CE4-5D36332AB778}" srcId="{FEC9C938-4FBE-4DD7-8B40-BAF6553FC739}" destId="{ADF8DE51-DD3B-4C85-81C4-B3702615B950}" srcOrd="2" destOrd="0" parTransId="{5A1709D8-C00C-4E19-BCF9-A5AD1E6E6944}" sibTransId="{0DE5DE95-2925-44AE-87FC-93791C13AF69}"/>
    <dgm:cxn modelId="{65131FA9-24E7-47AD-BECE-1F22838AD5BE}" type="presOf" srcId="{6AF89B64-7913-42AB-AD76-050DDE2B899C}" destId="{4705DF5C-0A75-4D97-88A8-7B2042C6771D}" srcOrd="0" destOrd="0" presId="urn:microsoft.com/office/officeart/2005/8/layout/list1"/>
    <dgm:cxn modelId="{AB6E37D1-335D-46CB-A346-B625A2CB7768}" type="presOf" srcId="{DEE5DB3A-1C2D-4241-93AF-9596D3BE52A6}" destId="{030DD4CD-7737-41B5-A421-1BC856BD6F02}" srcOrd="0" destOrd="0" presId="urn:microsoft.com/office/officeart/2005/8/layout/list1"/>
    <dgm:cxn modelId="{CF4A39DD-A176-4CA3-AEA3-94133552277D}" type="presOf" srcId="{ADF8DE51-DD3B-4C85-81C4-B3702615B950}" destId="{030DD4CD-7737-41B5-A421-1BC856BD6F02}" srcOrd="0" destOrd="2" presId="urn:microsoft.com/office/officeart/2005/8/layout/list1"/>
    <dgm:cxn modelId="{6F44D685-41E0-4FEA-AF2C-CE542D241268}" srcId="{32B6A301-2E75-4D2F-954A-033687C4523D}" destId="{5A621C85-2641-4960-90F6-EACB4363702B}" srcOrd="1" destOrd="0" parTransId="{823A769C-B3E3-4630-A1CD-4D50FCE140D9}" sibTransId="{D44D8C0D-B1B4-4D48-A991-960DE2133449}"/>
    <dgm:cxn modelId="{C6059694-F848-45C1-ABFD-D20DE2E8CAC9}" srcId="{2B425828-1460-4EA8-BA07-D296DCACFB54}" destId="{32B6A301-2E75-4D2F-954A-033687C4523D}" srcOrd="1" destOrd="0" parTransId="{E0D1957B-5CC4-466C-821D-3E6270451F2D}" sibTransId="{7BB50045-C955-4C07-B053-4ECD3BF0B8DC}"/>
    <dgm:cxn modelId="{8016E7EC-79EC-42E0-9797-C68739124F3B}" srcId="{32B6A301-2E75-4D2F-954A-033687C4523D}" destId="{D39B0192-69A2-489E-81E1-916F96C12DE0}" srcOrd="2" destOrd="0" parTransId="{84B4F3ED-25BF-4164-A01B-65F9FE05FA51}" sibTransId="{7852014A-87DB-4113-879F-242E2877D007}"/>
    <dgm:cxn modelId="{96B83070-7E7A-4CD6-A89F-7431CD13CF9B}" type="presOf" srcId="{E5EBF0A1-378C-45A2-BE5F-D5C99AEE7B8F}" destId="{030DD4CD-7737-41B5-A421-1BC856BD6F02}" srcOrd="0" destOrd="1" presId="urn:microsoft.com/office/officeart/2005/8/layout/list1"/>
    <dgm:cxn modelId="{C2C6EB21-467C-495E-9DDA-9A0FA6BF49AF}" srcId="{2B425828-1460-4EA8-BA07-D296DCACFB54}" destId="{FEC9C938-4FBE-4DD7-8B40-BAF6553FC739}" srcOrd="0" destOrd="0" parTransId="{5B77F763-9500-4A1F-9FF8-DBA887441DCC}" sibTransId="{B6F055AC-A5B4-4421-93CA-8FFF1185162A}"/>
    <dgm:cxn modelId="{C9EA1D41-D01A-42A8-B936-7CCBD48630AB}" type="presOf" srcId="{32B6A301-2E75-4D2F-954A-033687C4523D}" destId="{407A7470-5FB0-44E9-A8CC-D708CAAD36F7}" srcOrd="1" destOrd="0" presId="urn:microsoft.com/office/officeart/2005/8/layout/list1"/>
    <dgm:cxn modelId="{4165BD2B-57B0-4D46-98E0-B86DC8099401}" srcId="{FEC9C938-4FBE-4DD7-8B40-BAF6553FC739}" destId="{E5EBF0A1-378C-45A2-BE5F-D5C99AEE7B8F}" srcOrd="1" destOrd="0" parTransId="{BAB181DE-F29E-4D43-9B11-EB7C1EE19092}" sibTransId="{B7F7129C-0138-40DE-832C-AF884737CE89}"/>
    <dgm:cxn modelId="{78D3F96F-FE7E-4DB8-8234-D834BCE2AA3D}" type="presOf" srcId="{32B6A301-2E75-4D2F-954A-033687C4523D}" destId="{277D549E-12E1-4E01-9241-1F1053CB6AB0}" srcOrd="0" destOrd="0" presId="urn:microsoft.com/office/officeart/2005/8/layout/list1"/>
    <dgm:cxn modelId="{98EBBE7F-BC48-46A2-A46C-79463A3C7E7F}" type="presOf" srcId="{D39B0192-69A2-489E-81E1-916F96C12DE0}" destId="{4705DF5C-0A75-4D97-88A8-7B2042C6771D}" srcOrd="0" destOrd="2" presId="urn:microsoft.com/office/officeart/2005/8/layout/list1"/>
    <dgm:cxn modelId="{77D5D390-B915-4004-85D5-4C243760BA1D}" srcId="{FEC9C938-4FBE-4DD7-8B40-BAF6553FC739}" destId="{039EDB2E-6103-4E2C-A02D-22E7BE80E0BE}" srcOrd="3" destOrd="0" parTransId="{B36F9A6E-502C-4B9F-BC55-4A15CD11815B}" sibTransId="{F50ED1EF-BF8B-4562-B103-ADEAC3117C3E}"/>
    <dgm:cxn modelId="{0113E53F-8778-4CAD-AA7E-BAAE9BCE70EE}" type="presParOf" srcId="{91EF4DAC-F61E-494C-A8E3-B746B4461560}" destId="{7132972A-B94A-433F-8EAE-18B65146A40E}" srcOrd="0" destOrd="0" presId="urn:microsoft.com/office/officeart/2005/8/layout/list1"/>
    <dgm:cxn modelId="{4612FAA3-2CBE-41A6-9ED3-6BE41B281B50}" type="presParOf" srcId="{7132972A-B94A-433F-8EAE-18B65146A40E}" destId="{65777242-AB4B-4377-B96B-5522DA1787DA}" srcOrd="0" destOrd="0" presId="urn:microsoft.com/office/officeart/2005/8/layout/list1"/>
    <dgm:cxn modelId="{2BF723A4-B352-4CB7-90B2-672ECBAD425E}" type="presParOf" srcId="{7132972A-B94A-433F-8EAE-18B65146A40E}" destId="{38B8D3BF-9C30-4D26-AA28-ACC9C6C9E5A2}" srcOrd="1" destOrd="0" presId="urn:microsoft.com/office/officeart/2005/8/layout/list1"/>
    <dgm:cxn modelId="{9829ED1C-2BAC-4E02-962B-BC364153659F}" type="presParOf" srcId="{91EF4DAC-F61E-494C-A8E3-B746B4461560}" destId="{0CF4CD3E-2CFD-40E2-AD61-6CF54C1A26CA}" srcOrd="1" destOrd="0" presId="urn:microsoft.com/office/officeart/2005/8/layout/list1"/>
    <dgm:cxn modelId="{B5348687-8F99-4BCB-ABA1-72D9B4E5850E}" type="presParOf" srcId="{91EF4DAC-F61E-494C-A8E3-B746B4461560}" destId="{030DD4CD-7737-41B5-A421-1BC856BD6F02}" srcOrd="2" destOrd="0" presId="urn:microsoft.com/office/officeart/2005/8/layout/list1"/>
    <dgm:cxn modelId="{260E9C8A-818A-40FB-96B2-FD661900EDA1}" type="presParOf" srcId="{91EF4DAC-F61E-494C-A8E3-B746B4461560}" destId="{B3EF74AA-5C38-4D3E-A3B5-71C186917525}" srcOrd="3" destOrd="0" presId="urn:microsoft.com/office/officeart/2005/8/layout/list1"/>
    <dgm:cxn modelId="{FB09287F-47D5-4DD4-B720-62C6BB1FC3E5}" type="presParOf" srcId="{91EF4DAC-F61E-494C-A8E3-B746B4461560}" destId="{E392C1F6-D969-4206-9704-29AC7308927B}" srcOrd="4" destOrd="0" presId="urn:microsoft.com/office/officeart/2005/8/layout/list1"/>
    <dgm:cxn modelId="{6D07429E-6406-4631-8387-272E114D6558}" type="presParOf" srcId="{E392C1F6-D969-4206-9704-29AC7308927B}" destId="{277D549E-12E1-4E01-9241-1F1053CB6AB0}" srcOrd="0" destOrd="0" presId="urn:microsoft.com/office/officeart/2005/8/layout/list1"/>
    <dgm:cxn modelId="{AF1F7311-4680-4338-979F-886DA9470BC9}" type="presParOf" srcId="{E392C1F6-D969-4206-9704-29AC7308927B}" destId="{407A7470-5FB0-44E9-A8CC-D708CAAD36F7}" srcOrd="1" destOrd="0" presId="urn:microsoft.com/office/officeart/2005/8/layout/list1"/>
    <dgm:cxn modelId="{93C49B0F-0734-4CD3-9078-266BF2CA7914}" type="presParOf" srcId="{91EF4DAC-F61E-494C-A8E3-B746B4461560}" destId="{BF3BF55C-FDA7-4940-A1DC-D8661D9BBFA8}" srcOrd="5" destOrd="0" presId="urn:microsoft.com/office/officeart/2005/8/layout/list1"/>
    <dgm:cxn modelId="{F7188D86-4723-4137-BBFF-E817F9CA9D65}" type="presParOf" srcId="{91EF4DAC-F61E-494C-A8E3-B746B4461560}" destId="{4705DF5C-0A75-4D97-88A8-7B2042C6771D}" srcOrd="6" destOrd="0" presId="urn:microsoft.com/office/officeart/2005/8/layout/list1"/>
  </dgm:cxnLst>
  <dgm:bg/>
  <dgm:whole/>
</dgm:dataModel>
</file>

<file path=ppt/diagrams/data2.xml><?xml version="1.0" encoding="utf-8"?>
<dgm:dataModel xmlns:dgm="http://schemas.openxmlformats.org/drawingml/2006/diagram" xmlns:a="http://schemas.openxmlformats.org/drawingml/2006/main">
  <dgm:ptLst>
    <dgm:pt modelId="{C82548E5-DF28-443C-9486-342DA1076C5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AU"/>
        </a:p>
      </dgm:t>
    </dgm:pt>
    <dgm:pt modelId="{0F97775B-BA99-4B93-B270-64E249EF79E8}">
      <dgm:prSet phldrT="[Text]" custT="1"/>
      <dgm:spPr>
        <a:gradFill flip="none" rotWithShape="0">
          <a:gsLst>
            <a:gs pos="0">
              <a:srgbClr val="0000FF">
                <a:shade val="30000"/>
                <a:satMod val="115000"/>
              </a:srgbClr>
            </a:gs>
            <a:gs pos="50000">
              <a:srgbClr val="0000FF">
                <a:shade val="67500"/>
                <a:satMod val="115000"/>
              </a:srgbClr>
            </a:gs>
            <a:gs pos="100000">
              <a:srgbClr val="0000FF">
                <a:shade val="100000"/>
                <a:satMod val="115000"/>
              </a:srgbClr>
            </a:gs>
          </a:gsLst>
          <a:lin ang="5400000" scaled="1"/>
          <a:tileRect/>
        </a:gradFill>
        <a:ln>
          <a:noFill/>
        </a:ln>
        <a:effectLst>
          <a:outerShdw blurRad="50800" dist="38100" dir="2700000" algn="tl" rotWithShape="0">
            <a:prstClr val="black">
              <a:alpha val="40000"/>
            </a:prstClr>
          </a:outerShdw>
        </a:effectLst>
        <a:scene3d>
          <a:camera prst="orthographicFront"/>
          <a:lightRig rig="threePt" dir="t"/>
        </a:scene3d>
        <a:sp3d>
          <a:bevelT/>
        </a:sp3d>
      </dgm:spPr>
      <dgm:t>
        <a:bodyPr/>
        <a:lstStyle/>
        <a:p>
          <a:r>
            <a:rPr lang="en-AU" sz="2400" dirty="0" smtClean="0">
              <a:latin typeface="Arial" pitchFamily="34" charset="0"/>
              <a:ea typeface="SimHei" pitchFamily="2" charset="-122"/>
              <a:cs typeface="Arial" pitchFamily="34" charset="0"/>
            </a:rPr>
            <a:t>1. </a:t>
          </a:r>
          <a:r>
            <a:rPr lang="zh-CN" sz="2400" dirty="0" smtClean="0">
              <a:latin typeface="Arial" pitchFamily="34" charset="0"/>
              <a:ea typeface="SimHei" pitchFamily="2" charset="-122"/>
              <a:cs typeface="Arial" pitchFamily="34" charset="0"/>
            </a:rPr>
            <a:t>审批后进行部署</a:t>
          </a:r>
          <a:endParaRPr lang="en-AU" sz="2400" dirty="0">
            <a:latin typeface="Arial" pitchFamily="34" charset="0"/>
            <a:ea typeface="SimHei" pitchFamily="2" charset="-122"/>
            <a:cs typeface="Arial" pitchFamily="34" charset="0"/>
          </a:endParaRPr>
        </a:p>
      </dgm:t>
    </dgm:pt>
    <dgm:pt modelId="{E91FB33F-3CCE-4131-8A71-31156A0AB2D1}" type="parTrans" cxnId="{DE15F2FD-8408-49D5-8EBF-FAC89B3EFAE6}">
      <dgm:prSet/>
      <dgm:spPr/>
      <dgm:t>
        <a:bodyPr/>
        <a:lstStyle/>
        <a:p>
          <a:endParaRPr lang="en-AU" sz="1600"/>
        </a:p>
      </dgm:t>
    </dgm:pt>
    <dgm:pt modelId="{D672CDF5-0E49-4225-9AC5-88ED83DDD194}" type="sibTrans" cxnId="{DE15F2FD-8408-49D5-8EBF-FAC89B3EFAE6}">
      <dgm:prSet/>
      <dgm:spPr/>
      <dgm:t>
        <a:bodyPr/>
        <a:lstStyle/>
        <a:p>
          <a:endParaRPr lang="en-AU" sz="1600"/>
        </a:p>
      </dgm:t>
    </dgm:pt>
    <dgm:pt modelId="{C4EBCB90-F855-438F-8502-F44BD104A465}">
      <dgm:prSet phldrT="[Text]" custT="1"/>
      <dgm:spPr>
        <a:gradFill flip="none" rotWithShape="0">
          <a:gsLst>
            <a:gs pos="0">
              <a:srgbClr val="0000FF">
                <a:shade val="30000"/>
                <a:satMod val="115000"/>
              </a:srgbClr>
            </a:gs>
            <a:gs pos="50000">
              <a:srgbClr val="0000FF">
                <a:shade val="67500"/>
                <a:satMod val="115000"/>
              </a:srgbClr>
            </a:gs>
            <a:gs pos="100000">
              <a:srgbClr val="0000FF">
                <a:shade val="100000"/>
                <a:satMod val="115000"/>
              </a:srgbClr>
            </a:gs>
          </a:gsLst>
          <a:lin ang="5400000" scaled="1"/>
          <a:tileRect/>
        </a:gradFill>
        <a:ln>
          <a:noFill/>
        </a:ln>
        <a:effectLst>
          <a:outerShdw blurRad="50800" dist="38100" dir="2700000" algn="tl" rotWithShape="0">
            <a:prstClr val="black">
              <a:alpha val="40000"/>
            </a:prstClr>
          </a:outerShdw>
        </a:effectLst>
        <a:scene3d>
          <a:camera prst="orthographicFront"/>
          <a:lightRig rig="threePt" dir="t"/>
        </a:scene3d>
        <a:sp3d>
          <a:bevelT/>
        </a:sp3d>
      </dgm:spPr>
      <dgm:t>
        <a:bodyPr/>
        <a:lstStyle/>
        <a:p>
          <a:r>
            <a:rPr lang="en-AU" sz="2400" dirty="0" smtClean="0">
              <a:latin typeface="Arial" pitchFamily="34" charset="0"/>
              <a:ea typeface="SimHei" pitchFamily="2" charset="-122"/>
              <a:cs typeface="Arial" pitchFamily="34" charset="0"/>
            </a:rPr>
            <a:t>2. </a:t>
          </a:r>
          <a:r>
            <a:rPr lang="zh-CN" sz="2400" dirty="0" smtClean="0">
              <a:latin typeface="Arial" pitchFamily="34" charset="0"/>
              <a:ea typeface="SimHei" pitchFamily="2" charset="-122"/>
              <a:cs typeface="Arial" pitchFamily="34" charset="0"/>
            </a:rPr>
            <a:t>软件许可证跟踪</a:t>
          </a:r>
          <a:endParaRPr lang="en-AU" sz="2400" dirty="0">
            <a:latin typeface="Arial" pitchFamily="34" charset="0"/>
            <a:ea typeface="SimHei" pitchFamily="2" charset="-122"/>
            <a:cs typeface="Arial" pitchFamily="34" charset="0"/>
          </a:endParaRPr>
        </a:p>
      </dgm:t>
    </dgm:pt>
    <dgm:pt modelId="{B46AFFD4-7460-4018-920B-0D4DFAD3DE7E}" type="parTrans" cxnId="{78E14CA3-908A-4010-809A-D0EBFEA6FA3E}">
      <dgm:prSet/>
      <dgm:spPr/>
      <dgm:t>
        <a:bodyPr/>
        <a:lstStyle/>
        <a:p>
          <a:endParaRPr lang="en-AU" sz="1600"/>
        </a:p>
      </dgm:t>
    </dgm:pt>
    <dgm:pt modelId="{69B1123F-07A4-45AC-94C1-569B53753BA5}" type="sibTrans" cxnId="{78E14CA3-908A-4010-809A-D0EBFEA6FA3E}">
      <dgm:prSet/>
      <dgm:spPr/>
      <dgm:t>
        <a:bodyPr/>
        <a:lstStyle/>
        <a:p>
          <a:endParaRPr lang="en-AU" sz="1600"/>
        </a:p>
      </dgm:t>
    </dgm:pt>
    <dgm:pt modelId="{909E9225-ADFA-4979-96E8-62D1E61A7601}">
      <dgm:prSet phldrT="[Text]" custT="1"/>
      <dgm:spPr>
        <a:gradFill flip="none" rotWithShape="0">
          <a:gsLst>
            <a:gs pos="0">
              <a:srgbClr val="0000FF">
                <a:shade val="30000"/>
                <a:satMod val="115000"/>
              </a:srgbClr>
            </a:gs>
            <a:gs pos="50000">
              <a:srgbClr val="0000FF">
                <a:shade val="67500"/>
                <a:satMod val="115000"/>
              </a:srgbClr>
            </a:gs>
            <a:gs pos="100000">
              <a:srgbClr val="0000FF">
                <a:shade val="100000"/>
                <a:satMod val="115000"/>
              </a:srgbClr>
            </a:gs>
          </a:gsLst>
          <a:lin ang="5400000" scaled="1"/>
          <a:tileRect/>
        </a:gradFill>
        <a:ln>
          <a:noFill/>
        </a:ln>
        <a:effectLst>
          <a:outerShdw blurRad="50800" dist="38100" dir="2700000" algn="tl" rotWithShape="0">
            <a:prstClr val="black">
              <a:alpha val="40000"/>
            </a:prstClr>
          </a:outerShdw>
        </a:effectLst>
        <a:scene3d>
          <a:camera prst="orthographicFront"/>
          <a:lightRig rig="threePt" dir="t"/>
        </a:scene3d>
        <a:sp3d>
          <a:bevelT/>
        </a:sp3d>
      </dgm:spPr>
      <dgm:t>
        <a:bodyPr/>
        <a:lstStyle/>
        <a:p>
          <a:r>
            <a:rPr lang="en-AU" sz="2400" dirty="0" smtClean="0">
              <a:latin typeface="Arial" pitchFamily="34" charset="0"/>
              <a:ea typeface="SimHei" pitchFamily="2" charset="-122"/>
              <a:cs typeface="Arial" pitchFamily="34" charset="0"/>
            </a:rPr>
            <a:t>3. </a:t>
          </a:r>
          <a:r>
            <a:rPr lang="zh-CN" sz="2400" dirty="0" smtClean="0">
              <a:latin typeface="Arial" pitchFamily="34" charset="0"/>
              <a:ea typeface="SimHei" pitchFamily="2" charset="-122"/>
              <a:cs typeface="Arial" pitchFamily="34" charset="0"/>
            </a:rPr>
            <a:t>基于策略的云分区</a:t>
          </a:r>
          <a:endParaRPr lang="en-AU" sz="2400" dirty="0">
            <a:latin typeface="Arial" pitchFamily="34" charset="0"/>
            <a:ea typeface="SimHei" pitchFamily="2" charset="-122"/>
            <a:cs typeface="Arial" pitchFamily="34" charset="0"/>
          </a:endParaRPr>
        </a:p>
      </dgm:t>
    </dgm:pt>
    <dgm:pt modelId="{485E7E09-E04A-4056-AE21-41A1DD6D8D0D}" type="parTrans" cxnId="{85A1C7C1-C9F1-4324-83E5-BE1017E2CFF9}">
      <dgm:prSet/>
      <dgm:spPr/>
      <dgm:t>
        <a:bodyPr/>
        <a:lstStyle/>
        <a:p>
          <a:endParaRPr lang="en-AU" sz="1600"/>
        </a:p>
      </dgm:t>
    </dgm:pt>
    <dgm:pt modelId="{E2307C71-3DBB-4810-AF45-1D39D403264A}" type="sibTrans" cxnId="{85A1C7C1-C9F1-4324-83E5-BE1017E2CFF9}">
      <dgm:prSet/>
      <dgm:spPr/>
      <dgm:t>
        <a:bodyPr/>
        <a:lstStyle/>
        <a:p>
          <a:endParaRPr lang="en-AU" sz="1600"/>
        </a:p>
      </dgm:t>
    </dgm:pt>
    <dgm:pt modelId="{FA7343DF-4E5F-4ACB-9E1B-9785154F9C78}">
      <dgm:prSet phldrT="[Text]" custT="1"/>
      <dgm:spPr>
        <a:ln>
          <a:solidFill>
            <a:schemeClr val="tx2"/>
          </a:solidFill>
        </a:ln>
      </dgm:spPr>
      <dgm:t>
        <a:bodyPr lIns="540000" rIns="540000"/>
        <a:lstStyle/>
        <a:p>
          <a:r>
            <a:rPr lang="zh-CN" sz="2400" dirty="0" smtClean="0">
              <a:latin typeface="Arial" pitchFamily="34" charset="0"/>
              <a:ea typeface="SimHei" pitchFamily="2" charset="-122"/>
              <a:cs typeface="Arial" pitchFamily="34" charset="0"/>
            </a:rPr>
            <a:t>向部署请求中添加完善的工作流驱动的审批流程</a:t>
          </a:r>
          <a:endParaRPr lang="en-AU" sz="2400" dirty="0">
            <a:latin typeface="Arial" pitchFamily="34" charset="0"/>
            <a:ea typeface="SimHei" pitchFamily="2" charset="-122"/>
            <a:cs typeface="Arial" pitchFamily="34" charset="0"/>
          </a:endParaRPr>
        </a:p>
      </dgm:t>
    </dgm:pt>
    <dgm:pt modelId="{1D184013-D32B-496F-AD24-74DF557C6201}" type="parTrans" cxnId="{00E776A9-88F0-4D1D-B58F-75038F295DD6}">
      <dgm:prSet/>
      <dgm:spPr/>
      <dgm:t>
        <a:bodyPr/>
        <a:lstStyle/>
        <a:p>
          <a:endParaRPr lang="en-AU" sz="1600"/>
        </a:p>
      </dgm:t>
    </dgm:pt>
    <dgm:pt modelId="{0B4A1A47-3E41-4BFC-9F13-DC997DB07F6F}" type="sibTrans" cxnId="{00E776A9-88F0-4D1D-B58F-75038F295DD6}">
      <dgm:prSet/>
      <dgm:spPr/>
      <dgm:t>
        <a:bodyPr/>
        <a:lstStyle/>
        <a:p>
          <a:endParaRPr lang="en-AU" sz="1600"/>
        </a:p>
      </dgm:t>
    </dgm:pt>
    <dgm:pt modelId="{37AAEEF1-ABD7-4333-BC6E-CF44B861979E}">
      <dgm:prSet phldrT="[Text]" custT="1"/>
      <dgm:spPr>
        <a:ln>
          <a:solidFill>
            <a:schemeClr val="tx2"/>
          </a:solidFill>
        </a:ln>
      </dgm:spPr>
      <dgm:t>
        <a:bodyPr lIns="540000" rIns="360000"/>
        <a:lstStyle/>
        <a:p>
          <a:r>
            <a:rPr lang="zh-CN" sz="2400" dirty="0" smtClean="0">
              <a:latin typeface="Arial" pitchFamily="34" charset="0"/>
              <a:ea typeface="SimHei" pitchFamily="2" charset="-122"/>
              <a:cs typeface="Arial" pitchFamily="34" charset="0"/>
            </a:rPr>
            <a:t>自动跟踪云中的软件许可证使用情况</a:t>
          </a:r>
          <a:endParaRPr lang="en-AU" sz="2400" dirty="0">
            <a:latin typeface="Arial" pitchFamily="34" charset="0"/>
            <a:ea typeface="SimHei" pitchFamily="2" charset="-122"/>
            <a:cs typeface="Arial" pitchFamily="34" charset="0"/>
          </a:endParaRPr>
        </a:p>
      </dgm:t>
    </dgm:pt>
    <dgm:pt modelId="{DC41FB5E-B101-4B6B-9EA4-B22E396A2796}" type="parTrans" cxnId="{0E408C11-A311-4900-9753-E604F84FE5D8}">
      <dgm:prSet/>
      <dgm:spPr/>
      <dgm:t>
        <a:bodyPr/>
        <a:lstStyle/>
        <a:p>
          <a:endParaRPr lang="en-AU" sz="1600"/>
        </a:p>
      </dgm:t>
    </dgm:pt>
    <dgm:pt modelId="{A516047B-F52E-4153-9D6F-A5FF8DE70006}" type="sibTrans" cxnId="{0E408C11-A311-4900-9753-E604F84FE5D8}">
      <dgm:prSet/>
      <dgm:spPr/>
      <dgm:t>
        <a:bodyPr/>
        <a:lstStyle/>
        <a:p>
          <a:endParaRPr lang="en-AU" sz="1600"/>
        </a:p>
      </dgm:t>
    </dgm:pt>
    <dgm:pt modelId="{9B7C7EBB-682F-4EDD-8084-F6C6E08E9DD0}">
      <dgm:prSet phldrT="[Text]" custT="1"/>
      <dgm:spPr>
        <a:ln>
          <a:solidFill>
            <a:schemeClr val="tx2"/>
          </a:solidFill>
        </a:ln>
      </dgm:spPr>
      <dgm:t>
        <a:bodyPr lIns="540000" rIns="288000"/>
        <a:lstStyle/>
        <a:p>
          <a:r>
            <a:rPr lang="zh-CN" sz="2400" dirty="0" smtClean="0">
              <a:latin typeface="Arial" pitchFamily="34" charset="0"/>
              <a:ea typeface="SimHei" pitchFamily="2" charset="-122"/>
              <a:cs typeface="Arial" pitchFamily="34" charset="0"/>
            </a:rPr>
            <a:t>简化“组织”的创建过程并通过“蓝图”强制实施标准化</a:t>
          </a:r>
          <a:endParaRPr lang="en-AU" sz="2400" dirty="0">
            <a:latin typeface="Arial" pitchFamily="34" charset="0"/>
            <a:ea typeface="SimHei" pitchFamily="2" charset="-122"/>
            <a:cs typeface="Arial" pitchFamily="34" charset="0"/>
          </a:endParaRPr>
        </a:p>
      </dgm:t>
    </dgm:pt>
    <dgm:pt modelId="{35171633-1C3E-4F19-A28B-8916E4343874}" type="parTrans" cxnId="{248EE1D5-7455-4A93-9669-D0D5C9AF6EF0}">
      <dgm:prSet/>
      <dgm:spPr/>
      <dgm:t>
        <a:bodyPr/>
        <a:lstStyle/>
        <a:p>
          <a:endParaRPr lang="en-AU" sz="1600"/>
        </a:p>
      </dgm:t>
    </dgm:pt>
    <dgm:pt modelId="{68734D60-5604-4227-8E26-9E59A3E77676}" type="sibTrans" cxnId="{248EE1D5-7455-4A93-9669-D0D5C9AF6EF0}">
      <dgm:prSet/>
      <dgm:spPr/>
      <dgm:t>
        <a:bodyPr/>
        <a:lstStyle/>
        <a:p>
          <a:endParaRPr lang="en-AU" sz="1600"/>
        </a:p>
      </dgm:t>
    </dgm:pt>
    <dgm:pt modelId="{A75B370E-B6D3-4493-98AC-5FF748257E4F}" type="pres">
      <dgm:prSet presAssocID="{C82548E5-DF28-443C-9486-342DA1076C59}" presName="linear" presStyleCnt="0">
        <dgm:presLayoutVars>
          <dgm:dir/>
          <dgm:animLvl val="lvl"/>
          <dgm:resizeHandles val="exact"/>
        </dgm:presLayoutVars>
      </dgm:prSet>
      <dgm:spPr/>
      <dgm:t>
        <a:bodyPr/>
        <a:lstStyle/>
        <a:p>
          <a:endParaRPr lang="en-AU"/>
        </a:p>
      </dgm:t>
    </dgm:pt>
    <dgm:pt modelId="{78D7C88D-1B88-4CD2-88D1-A404C5CBE3FC}" type="pres">
      <dgm:prSet presAssocID="{0F97775B-BA99-4B93-B270-64E249EF79E8}" presName="parentLin" presStyleCnt="0"/>
      <dgm:spPr/>
    </dgm:pt>
    <dgm:pt modelId="{86686C6F-DAB8-40FA-BED8-BA663C32C5FF}" type="pres">
      <dgm:prSet presAssocID="{0F97775B-BA99-4B93-B270-64E249EF79E8}" presName="parentLeftMargin" presStyleLbl="node1" presStyleIdx="0" presStyleCnt="3"/>
      <dgm:spPr/>
      <dgm:t>
        <a:bodyPr/>
        <a:lstStyle/>
        <a:p>
          <a:endParaRPr lang="en-AU"/>
        </a:p>
      </dgm:t>
    </dgm:pt>
    <dgm:pt modelId="{57985F11-E344-4B03-9F96-7C606068947A}" type="pres">
      <dgm:prSet presAssocID="{0F97775B-BA99-4B93-B270-64E249EF79E8}" presName="parentText" presStyleLbl="node1" presStyleIdx="0" presStyleCnt="3">
        <dgm:presLayoutVars>
          <dgm:chMax val="0"/>
          <dgm:bulletEnabled val="1"/>
        </dgm:presLayoutVars>
      </dgm:prSet>
      <dgm:spPr/>
      <dgm:t>
        <a:bodyPr/>
        <a:lstStyle/>
        <a:p>
          <a:endParaRPr lang="en-AU"/>
        </a:p>
      </dgm:t>
    </dgm:pt>
    <dgm:pt modelId="{84C5DDB9-3118-4E01-A277-007C9CE1CA81}" type="pres">
      <dgm:prSet presAssocID="{0F97775B-BA99-4B93-B270-64E249EF79E8}" presName="negativeSpace" presStyleCnt="0"/>
      <dgm:spPr/>
    </dgm:pt>
    <dgm:pt modelId="{C8ED036A-B7CF-47A5-8DCE-171D15176596}" type="pres">
      <dgm:prSet presAssocID="{0F97775B-BA99-4B93-B270-64E249EF79E8}" presName="childText" presStyleLbl="conFgAcc1" presStyleIdx="0" presStyleCnt="3">
        <dgm:presLayoutVars>
          <dgm:bulletEnabled val="1"/>
        </dgm:presLayoutVars>
      </dgm:prSet>
      <dgm:spPr/>
      <dgm:t>
        <a:bodyPr/>
        <a:lstStyle/>
        <a:p>
          <a:endParaRPr lang="en-AU"/>
        </a:p>
      </dgm:t>
    </dgm:pt>
    <dgm:pt modelId="{66D2BD54-1293-4AC0-9A68-680FD140DC39}" type="pres">
      <dgm:prSet presAssocID="{D672CDF5-0E49-4225-9AC5-88ED83DDD194}" presName="spaceBetweenRectangles" presStyleCnt="0"/>
      <dgm:spPr/>
    </dgm:pt>
    <dgm:pt modelId="{3BCA1729-BF3E-4C0D-AB54-8D056E41EE9B}" type="pres">
      <dgm:prSet presAssocID="{C4EBCB90-F855-438F-8502-F44BD104A465}" presName="parentLin" presStyleCnt="0"/>
      <dgm:spPr/>
    </dgm:pt>
    <dgm:pt modelId="{B45DDBCE-9BBC-4F82-B7CC-D52A3A9E4707}" type="pres">
      <dgm:prSet presAssocID="{C4EBCB90-F855-438F-8502-F44BD104A465}" presName="parentLeftMargin" presStyleLbl="node1" presStyleIdx="0" presStyleCnt="3"/>
      <dgm:spPr/>
      <dgm:t>
        <a:bodyPr/>
        <a:lstStyle/>
        <a:p>
          <a:endParaRPr lang="en-AU"/>
        </a:p>
      </dgm:t>
    </dgm:pt>
    <dgm:pt modelId="{B3AA94BA-7965-4E4B-A4A6-F4556074967C}" type="pres">
      <dgm:prSet presAssocID="{C4EBCB90-F855-438F-8502-F44BD104A465}" presName="parentText" presStyleLbl="node1" presStyleIdx="1" presStyleCnt="3">
        <dgm:presLayoutVars>
          <dgm:chMax val="0"/>
          <dgm:bulletEnabled val="1"/>
        </dgm:presLayoutVars>
      </dgm:prSet>
      <dgm:spPr/>
      <dgm:t>
        <a:bodyPr/>
        <a:lstStyle/>
        <a:p>
          <a:endParaRPr lang="en-AU"/>
        </a:p>
      </dgm:t>
    </dgm:pt>
    <dgm:pt modelId="{252585B6-8B4C-46C7-AC9F-DB00E0059842}" type="pres">
      <dgm:prSet presAssocID="{C4EBCB90-F855-438F-8502-F44BD104A465}" presName="negativeSpace" presStyleCnt="0"/>
      <dgm:spPr/>
    </dgm:pt>
    <dgm:pt modelId="{37DAB466-EDEF-46ED-A436-2011E3924627}" type="pres">
      <dgm:prSet presAssocID="{C4EBCB90-F855-438F-8502-F44BD104A465}" presName="childText" presStyleLbl="conFgAcc1" presStyleIdx="1" presStyleCnt="3">
        <dgm:presLayoutVars>
          <dgm:bulletEnabled val="1"/>
        </dgm:presLayoutVars>
      </dgm:prSet>
      <dgm:spPr/>
      <dgm:t>
        <a:bodyPr/>
        <a:lstStyle/>
        <a:p>
          <a:endParaRPr lang="en-AU"/>
        </a:p>
      </dgm:t>
    </dgm:pt>
    <dgm:pt modelId="{75CE5127-9548-4D38-81A4-0E452AFC5471}" type="pres">
      <dgm:prSet presAssocID="{69B1123F-07A4-45AC-94C1-569B53753BA5}" presName="spaceBetweenRectangles" presStyleCnt="0"/>
      <dgm:spPr/>
    </dgm:pt>
    <dgm:pt modelId="{64E8B4BC-A9ED-4D02-A543-3439FDE8D4A8}" type="pres">
      <dgm:prSet presAssocID="{909E9225-ADFA-4979-96E8-62D1E61A7601}" presName="parentLin" presStyleCnt="0"/>
      <dgm:spPr/>
    </dgm:pt>
    <dgm:pt modelId="{E806F776-23C2-470D-B19E-410DA35ACA51}" type="pres">
      <dgm:prSet presAssocID="{909E9225-ADFA-4979-96E8-62D1E61A7601}" presName="parentLeftMargin" presStyleLbl="node1" presStyleIdx="1" presStyleCnt="3"/>
      <dgm:spPr/>
      <dgm:t>
        <a:bodyPr/>
        <a:lstStyle/>
        <a:p>
          <a:endParaRPr lang="en-AU"/>
        </a:p>
      </dgm:t>
    </dgm:pt>
    <dgm:pt modelId="{CABCD4E1-F218-4409-98E1-C3C666A1A1F9}" type="pres">
      <dgm:prSet presAssocID="{909E9225-ADFA-4979-96E8-62D1E61A7601}" presName="parentText" presStyleLbl="node1" presStyleIdx="2" presStyleCnt="3">
        <dgm:presLayoutVars>
          <dgm:chMax val="0"/>
          <dgm:bulletEnabled val="1"/>
        </dgm:presLayoutVars>
      </dgm:prSet>
      <dgm:spPr/>
      <dgm:t>
        <a:bodyPr/>
        <a:lstStyle/>
        <a:p>
          <a:endParaRPr lang="en-AU"/>
        </a:p>
      </dgm:t>
    </dgm:pt>
    <dgm:pt modelId="{F454E9A1-B91C-4A4E-9F33-29BED95E87BE}" type="pres">
      <dgm:prSet presAssocID="{909E9225-ADFA-4979-96E8-62D1E61A7601}" presName="negativeSpace" presStyleCnt="0"/>
      <dgm:spPr/>
    </dgm:pt>
    <dgm:pt modelId="{FA11BC35-7E63-43B3-88FA-021A00580564}" type="pres">
      <dgm:prSet presAssocID="{909E9225-ADFA-4979-96E8-62D1E61A7601}" presName="childText" presStyleLbl="conFgAcc1" presStyleIdx="2" presStyleCnt="3">
        <dgm:presLayoutVars>
          <dgm:bulletEnabled val="1"/>
        </dgm:presLayoutVars>
      </dgm:prSet>
      <dgm:spPr/>
      <dgm:t>
        <a:bodyPr/>
        <a:lstStyle/>
        <a:p>
          <a:endParaRPr lang="en-AU"/>
        </a:p>
      </dgm:t>
    </dgm:pt>
  </dgm:ptLst>
  <dgm:cxnLst>
    <dgm:cxn modelId="{80C5EB34-02BA-411C-99FC-72D7318220C9}" type="presOf" srcId="{C4EBCB90-F855-438F-8502-F44BD104A465}" destId="{B3AA94BA-7965-4E4B-A4A6-F4556074967C}" srcOrd="1" destOrd="0" presId="urn:microsoft.com/office/officeart/2005/8/layout/list1"/>
    <dgm:cxn modelId="{DE15F2FD-8408-49D5-8EBF-FAC89B3EFAE6}" srcId="{C82548E5-DF28-443C-9486-342DA1076C59}" destId="{0F97775B-BA99-4B93-B270-64E249EF79E8}" srcOrd="0" destOrd="0" parTransId="{E91FB33F-3CCE-4131-8A71-31156A0AB2D1}" sibTransId="{D672CDF5-0E49-4225-9AC5-88ED83DDD194}"/>
    <dgm:cxn modelId="{0E408C11-A311-4900-9753-E604F84FE5D8}" srcId="{C4EBCB90-F855-438F-8502-F44BD104A465}" destId="{37AAEEF1-ABD7-4333-BC6E-CF44B861979E}" srcOrd="0" destOrd="0" parTransId="{DC41FB5E-B101-4B6B-9EA4-B22E396A2796}" sibTransId="{A516047B-F52E-4153-9D6F-A5FF8DE70006}"/>
    <dgm:cxn modelId="{78E14CA3-908A-4010-809A-D0EBFEA6FA3E}" srcId="{C82548E5-DF28-443C-9486-342DA1076C59}" destId="{C4EBCB90-F855-438F-8502-F44BD104A465}" srcOrd="1" destOrd="0" parTransId="{B46AFFD4-7460-4018-920B-0D4DFAD3DE7E}" sibTransId="{69B1123F-07A4-45AC-94C1-569B53753BA5}"/>
    <dgm:cxn modelId="{1D96872F-5933-4C99-8579-6CE4CA7CFB7F}" type="presOf" srcId="{0F97775B-BA99-4B93-B270-64E249EF79E8}" destId="{57985F11-E344-4B03-9F96-7C606068947A}" srcOrd="1" destOrd="0" presId="urn:microsoft.com/office/officeart/2005/8/layout/list1"/>
    <dgm:cxn modelId="{00E776A9-88F0-4D1D-B58F-75038F295DD6}" srcId="{0F97775B-BA99-4B93-B270-64E249EF79E8}" destId="{FA7343DF-4E5F-4ACB-9E1B-9785154F9C78}" srcOrd="0" destOrd="0" parTransId="{1D184013-D32B-496F-AD24-74DF557C6201}" sibTransId="{0B4A1A47-3E41-4BFC-9F13-DC997DB07F6F}"/>
    <dgm:cxn modelId="{C1DF844F-4800-4A86-AB19-654A352B986C}" type="presOf" srcId="{9B7C7EBB-682F-4EDD-8084-F6C6E08E9DD0}" destId="{FA11BC35-7E63-43B3-88FA-021A00580564}" srcOrd="0" destOrd="0" presId="urn:microsoft.com/office/officeart/2005/8/layout/list1"/>
    <dgm:cxn modelId="{2EEF570E-85C1-40D4-ADB3-989A2AF90E78}" type="presOf" srcId="{909E9225-ADFA-4979-96E8-62D1E61A7601}" destId="{E806F776-23C2-470D-B19E-410DA35ACA51}" srcOrd="0" destOrd="0" presId="urn:microsoft.com/office/officeart/2005/8/layout/list1"/>
    <dgm:cxn modelId="{248EE1D5-7455-4A93-9669-D0D5C9AF6EF0}" srcId="{909E9225-ADFA-4979-96E8-62D1E61A7601}" destId="{9B7C7EBB-682F-4EDD-8084-F6C6E08E9DD0}" srcOrd="0" destOrd="0" parTransId="{35171633-1C3E-4F19-A28B-8916E4343874}" sibTransId="{68734D60-5604-4227-8E26-9E59A3E77676}"/>
    <dgm:cxn modelId="{A0D036E4-C227-4885-8ECD-4457B94B3614}" type="presOf" srcId="{FA7343DF-4E5F-4ACB-9E1B-9785154F9C78}" destId="{C8ED036A-B7CF-47A5-8DCE-171D15176596}" srcOrd="0" destOrd="0" presId="urn:microsoft.com/office/officeart/2005/8/layout/list1"/>
    <dgm:cxn modelId="{52EFC515-7DE5-429C-B399-38F72A12D752}" type="presOf" srcId="{909E9225-ADFA-4979-96E8-62D1E61A7601}" destId="{CABCD4E1-F218-4409-98E1-C3C666A1A1F9}" srcOrd="1" destOrd="0" presId="urn:microsoft.com/office/officeart/2005/8/layout/list1"/>
    <dgm:cxn modelId="{E3664DE0-F82A-4156-996B-5E2C7F8863E1}" type="presOf" srcId="{37AAEEF1-ABD7-4333-BC6E-CF44B861979E}" destId="{37DAB466-EDEF-46ED-A436-2011E3924627}" srcOrd="0" destOrd="0" presId="urn:microsoft.com/office/officeart/2005/8/layout/list1"/>
    <dgm:cxn modelId="{394BF6B7-3650-4B08-A306-590337BA6D27}" type="presOf" srcId="{C82548E5-DF28-443C-9486-342DA1076C59}" destId="{A75B370E-B6D3-4493-98AC-5FF748257E4F}" srcOrd="0" destOrd="0" presId="urn:microsoft.com/office/officeart/2005/8/layout/list1"/>
    <dgm:cxn modelId="{DCBA033A-CAFD-43E1-8450-9B550F598774}" type="presOf" srcId="{C4EBCB90-F855-438F-8502-F44BD104A465}" destId="{B45DDBCE-9BBC-4F82-B7CC-D52A3A9E4707}" srcOrd="0" destOrd="0" presId="urn:microsoft.com/office/officeart/2005/8/layout/list1"/>
    <dgm:cxn modelId="{D288C2C1-7643-4F4A-B5F1-156B51315F46}" type="presOf" srcId="{0F97775B-BA99-4B93-B270-64E249EF79E8}" destId="{86686C6F-DAB8-40FA-BED8-BA663C32C5FF}" srcOrd="0" destOrd="0" presId="urn:microsoft.com/office/officeart/2005/8/layout/list1"/>
    <dgm:cxn modelId="{85A1C7C1-C9F1-4324-83E5-BE1017E2CFF9}" srcId="{C82548E5-DF28-443C-9486-342DA1076C59}" destId="{909E9225-ADFA-4979-96E8-62D1E61A7601}" srcOrd="2" destOrd="0" parTransId="{485E7E09-E04A-4056-AE21-41A1DD6D8D0D}" sibTransId="{E2307C71-3DBB-4810-AF45-1D39D403264A}"/>
    <dgm:cxn modelId="{B923490A-3058-4AFD-B96A-5A5F45426E1F}" type="presParOf" srcId="{A75B370E-B6D3-4493-98AC-5FF748257E4F}" destId="{78D7C88D-1B88-4CD2-88D1-A404C5CBE3FC}" srcOrd="0" destOrd="0" presId="urn:microsoft.com/office/officeart/2005/8/layout/list1"/>
    <dgm:cxn modelId="{E51814EE-329D-415D-8FAF-C2048C6395C7}" type="presParOf" srcId="{78D7C88D-1B88-4CD2-88D1-A404C5CBE3FC}" destId="{86686C6F-DAB8-40FA-BED8-BA663C32C5FF}" srcOrd="0" destOrd="0" presId="urn:microsoft.com/office/officeart/2005/8/layout/list1"/>
    <dgm:cxn modelId="{086A9637-ECF9-4DA7-AFE9-0EF7DFBD3E76}" type="presParOf" srcId="{78D7C88D-1B88-4CD2-88D1-A404C5CBE3FC}" destId="{57985F11-E344-4B03-9F96-7C606068947A}" srcOrd="1" destOrd="0" presId="urn:microsoft.com/office/officeart/2005/8/layout/list1"/>
    <dgm:cxn modelId="{56A73DC2-C2AB-4602-BA5A-57AB195965EC}" type="presParOf" srcId="{A75B370E-B6D3-4493-98AC-5FF748257E4F}" destId="{84C5DDB9-3118-4E01-A277-007C9CE1CA81}" srcOrd="1" destOrd="0" presId="urn:microsoft.com/office/officeart/2005/8/layout/list1"/>
    <dgm:cxn modelId="{F0FB49EA-4A08-4DF9-A0F8-2E3D26B9C586}" type="presParOf" srcId="{A75B370E-B6D3-4493-98AC-5FF748257E4F}" destId="{C8ED036A-B7CF-47A5-8DCE-171D15176596}" srcOrd="2" destOrd="0" presId="urn:microsoft.com/office/officeart/2005/8/layout/list1"/>
    <dgm:cxn modelId="{81C18977-CD50-4712-B601-82CF8FD9919A}" type="presParOf" srcId="{A75B370E-B6D3-4493-98AC-5FF748257E4F}" destId="{66D2BD54-1293-4AC0-9A68-680FD140DC39}" srcOrd="3" destOrd="0" presId="urn:microsoft.com/office/officeart/2005/8/layout/list1"/>
    <dgm:cxn modelId="{184C587E-7C55-4DA2-A2F2-0E3C58519159}" type="presParOf" srcId="{A75B370E-B6D3-4493-98AC-5FF748257E4F}" destId="{3BCA1729-BF3E-4C0D-AB54-8D056E41EE9B}" srcOrd="4" destOrd="0" presId="urn:microsoft.com/office/officeart/2005/8/layout/list1"/>
    <dgm:cxn modelId="{208985E5-9D36-4355-A21E-F6B052616CFB}" type="presParOf" srcId="{3BCA1729-BF3E-4C0D-AB54-8D056E41EE9B}" destId="{B45DDBCE-9BBC-4F82-B7CC-D52A3A9E4707}" srcOrd="0" destOrd="0" presId="urn:microsoft.com/office/officeart/2005/8/layout/list1"/>
    <dgm:cxn modelId="{05DE406A-5385-4747-A3E4-C82806A7E1FF}" type="presParOf" srcId="{3BCA1729-BF3E-4C0D-AB54-8D056E41EE9B}" destId="{B3AA94BA-7965-4E4B-A4A6-F4556074967C}" srcOrd="1" destOrd="0" presId="urn:microsoft.com/office/officeart/2005/8/layout/list1"/>
    <dgm:cxn modelId="{A5BC5FAF-59C5-428A-8F44-7279FF56F1D2}" type="presParOf" srcId="{A75B370E-B6D3-4493-98AC-5FF748257E4F}" destId="{252585B6-8B4C-46C7-AC9F-DB00E0059842}" srcOrd="5" destOrd="0" presId="urn:microsoft.com/office/officeart/2005/8/layout/list1"/>
    <dgm:cxn modelId="{2BF3C238-D1F7-4D0B-AF67-BB0FA04BE742}" type="presParOf" srcId="{A75B370E-B6D3-4493-98AC-5FF748257E4F}" destId="{37DAB466-EDEF-46ED-A436-2011E3924627}" srcOrd="6" destOrd="0" presId="urn:microsoft.com/office/officeart/2005/8/layout/list1"/>
    <dgm:cxn modelId="{608F89CD-2004-44DC-930D-363977584835}" type="presParOf" srcId="{A75B370E-B6D3-4493-98AC-5FF748257E4F}" destId="{75CE5127-9548-4D38-81A4-0E452AFC5471}" srcOrd="7" destOrd="0" presId="urn:microsoft.com/office/officeart/2005/8/layout/list1"/>
    <dgm:cxn modelId="{EE2B3ADC-9E37-4563-94DF-6E8837226905}" type="presParOf" srcId="{A75B370E-B6D3-4493-98AC-5FF748257E4F}" destId="{64E8B4BC-A9ED-4D02-A543-3439FDE8D4A8}" srcOrd="8" destOrd="0" presId="urn:microsoft.com/office/officeart/2005/8/layout/list1"/>
    <dgm:cxn modelId="{C0522BB1-0101-404F-9A6B-EA98A9B56021}" type="presParOf" srcId="{64E8B4BC-A9ED-4D02-A543-3439FDE8D4A8}" destId="{E806F776-23C2-470D-B19E-410DA35ACA51}" srcOrd="0" destOrd="0" presId="urn:microsoft.com/office/officeart/2005/8/layout/list1"/>
    <dgm:cxn modelId="{4D70B4BF-96C2-43E8-80E0-43A5DA2DD2EA}" type="presParOf" srcId="{64E8B4BC-A9ED-4D02-A543-3439FDE8D4A8}" destId="{CABCD4E1-F218-4409-98E1-C3C666A1A1F9}" srcOrd="1" destOrd="0" presId="urn:microsoft.com/office/officeart/2005/8/layout/list1"/>
    <dgm:cxn modelId="{959CFA3D-21AD-4843-BC87-3FA2C5D38B22}" type="presParOf" srcId="{A75B370E-B6D3-4493-98AC-5FF748257E4F}" destId="{F454E9A1-B91C-4A4E-9F33-29BED95E87BE}" srcOrd="9" destOrd="0" presId="urn:microsoft.com/office/officeart/2005/8/layout/list1"/>
    <dgm:cxn modelId="{57CAAE29-BAC0-44C4-B5C2-592C5E3E4C37}" type="presParOf" srcId="{A75B370E-B6D3-4493-98AC-5FF748257E4F}" destId="{FA11BC35-7E63-43B3-88FA-021A00580564}" srcOrd="10" destOrd="0" presId="urn:microsoft.com/office/officeart/2005/8/layout/list1"/>
  </dgm:cxnLst>
  <dgm:bg/>
  <dgm:whole/>
</dgm:dataModel>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2.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52235EBA-2A0F-4480-9873-D2CF682B353E}" type="datetimeFigureOut">
              <a:rPr lang="en-US"/>
              <a:pPr>
                <a:defRPr/>
              </a:pPr>
              <a:t>1/13/2012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C7AA9E1A-729E-4FA7-AFE2-DD22A341D6E4}" type="slidenum">
              <a:rPr lang="en-US"/>
              <a:pPr>
                <a:defRPr/>
              </a:pPr>
              <a:t>‹#›</a:t>
            </a:fld>
            <a:endParaRPr lang="en-US"/>
          </a:p>
        </p:txBody>
      </p:sp>
    </p:spTree>
    <p:extLst>
      <p:ext uri="{BB962C8B-B14F-4D97-AF65-F5344CB8AC3E}">
        <p14:creationId xmlns:p14="http://schemas.microsoft.com/office/powerpoint/2010/main" xmlns="" val="16468881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177" algn="l" rtl="0" eaLnBrk="0" fontAlgn="base" hangingPunct="0">
      <a:spcBef>
        <a:spcPct val="30000"/>
      </a:spcBef>
      <a:spcAft>
        <a:spcPct val="0"/>
      </a:spcAft>
      <a:defRPr sz="1200" kern="1200">
        <a:solidFill>
          <a:schemeClr val="tx1"/>
        </a:solidFill>
        <a:latin typeface="+mn-lt"/>
        <a:ea typeface="+mn-ea"/>
        <a:cs typeface="+mn-cs"/>
      </a:defRPr>
    </a:lvl2pPr>
    <a:lvl3pPr marL="914353" algn="l" rtl="0" eaLnBrk="0" fontAlgn="base" hangingPunct="0">
      <a:spcBef>
        <a:spcPct val="30000"/>
      </a:spcBef>
      <a:spcAft>
        <a:spcPct val="0"/>
      </a:spcAft>
      <a:defRPr sz="1200" kern="1200">
        <a:solidFill>
          <a:schemeClr val="tx1"/>
        </a:solidFill>
        <a:latin typeface="+mn-lt"/>
        <a:ea typeface="+mn-ea"/>
        <a:cs typeface="+mn-cs"/>
      </a:defRPr>
    </a:lvl3pPr>
    <a:lvl4pPr marL="1371530" algn="l" rtl="0" eaLnBrk="0" fontAlgn="base" hangingPunct="0">
      <a:spcBef>
        <a:spcPct val="30000"/>
      </a:spcBef>
      <a:spcAft>
        <a:spcPct val="0"/>
      </a:spcAft>
      <a:defRPr sz="1200" kern="1200">
        <a:solidFill>
          <a:schemeClr val="tx1"/>
        </a:solidFill>
        <a:latin typeface="+mn-lt"/>
        <a:ea typeface="+mn-ea"/>
        <a:cs typeface="+mn-cs"/>
      </a:defRPr>
    </a:lvl4pPr>
    <a:lvl5pPr marL="1828706" algn="l" rtl="0" eaLnBrk="0" fontAlgn="base" hangingPunct="0">
      <a:spcBef>
        <a:spcPct val="30000"/>
      </a:spcBef>
      <a:spcAft>
        <a:spcPct val="0"/>
      </a:spcAft>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1143000" y="685800"/>
            <a:ext cx="4572000" cy="3429000"/>
          </a:xfrm>
          <a:ln/>
        </p:spPr>
      </p:sp>
      <p:sp>
        <p:nvSpPr>
          <p:cNvPr id="102403" name="Rectangle 3"/>
          <p:cNvSpPr>
            <a:spLocks noGrp="1" noChangeArrowheads="1"/>
          </p:cNvSpPr>
          <p:nvPr>
            <p:ph type="body" idx="1"/>
          </p:nvPr>
        </p:nvSpPr>
        <p:spPr>
          <a:xfrm>
            <a:off x="685643" y="4343439"/>
            <a:ext cx="5486714" cy="411409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GB" dirty="0" smtClean="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1"/>
          <p:cNvSpPr>
            <a:spLocks noGrp="1" noRot="1" noChangeAspect="1" noChangeArrowheads="1" noTextEdit="1"/>
          </p:cNvSpPr>
          <p:nvPr>
            <p:ph type="sldImg"/>
          </p:nvPr>
        </p:nvSpPr>
        <p:spPr>
          <a:solidFill>
            <a:srgbClr val="FFFFFF"/>
          </a:solidFill>
          <a:ln/>
        </p:spPr>
      </p:sp>
      <p:sp>
        <p:nvSpPr>
          <p:cNvPr id="260098" name="Rectangle 2"/>
          <p:cNvSpPr>
            <a:spLocks noGrp="1" noChangeArrowheads="1"/>
          </p:cNvSpPr>
          <p:nvPr>
            <p:ph type="body" idx="1"/>
          </p:nvPr>
        </p:nvSpPr>
        <p:spPr>
          <a:noFill/>
        </p:spPr>
        <p:txBody>
          <a:bodyPr>
            <a:normAutofit fontScale="40000" lnSpcReduction="20000"/>
          </a:bodyPr>
          <a:lstStyle/>
          <a:p>
            <a:pPr eaLnBrk="1" hangingPunct="1">
              <a:spcBef>
                <a:spcPts val="612"/>
              </a:spcBef>
            </a:pPr>
            <a:r>
              <a:rPr lang="en-US" altLang="zh-CN" sz="1600" dirty="0" smtClean="0">
                <a:solidFill>
                  <a:srgbClr val="333333"/>
                </a:solidFill>
                <a:latin typeface="Arial" pitchFamily="34" charset="0"/>
                <a:cs typeface="Arial" pitchFamily="34" charset="0"/>
                <a:sym typeface="Arial" pitchFamily="34" charset="0"/>
              </a:rPr>
              <a:t>As mentioned previously, Spring powers 50% of the applications running on </a:t>
            </a:r>
            <a:r>
              <a:rPr lang="en-US" altLang="zh-CN" sz="1600" dirty="0" err="1" smtClean="0">
                <a:solidFill>
                  <a:srgbClr val="333333"/>
                </a:solidFill>
                <a:latin typeface="Arial" pitchFamily="34" charset="0"/>
                <a:cs typeface="Arial" pitchFamily="34" charset="0"/>
                <a:sym typeface="Arial" pitchFamily="34" charset="0"/>
              </a:rPr>
              <a:t>WebSphere</a:t>
            </a:r>
            <a:r>
              <a:rPr lang="en-US" altLang="zh-CN" sz="1600" dirty="0" smtClean="0">
                <a:solidFill>
                  <a:srgbClr val="333333"/>
                </a:solidFill>
                <a:latin typeface="Arial" pitchFamily="34" charset="0"/>
                <a:cs typeface="Arial" pitchFamily="34" charset="0"/>
                <a:sym typeface="Arial" pitchFamily="34" charset="0"/>
              </a:rPr>
              <a:t>, </a:t>
            </a:r>
            <a:r>
              <a:rPr lang="en-US" altLang="zh-CN" sz="1600" dirty="0" err="1" smtClean="0">
                <a:solidFill>
                  <a:srgbClr val="333333"/>
                </a:solidFill>
                <a:latin typeface="Arial" pitchFamily="34" charset="0"/>
                <a:cs typeface="Arial" pitchFamily="34" charset="0"/>
                <a:sym typeface="Arial" pitchFamily="34" charset="0"/>
              </a:rPr>
              <a:t>WebLogic</a:t>
            </a:r>
            <a:r>
              <a:rPr lang="en-US" altLang="zh-CN" sz="1600" dirty="0" smtClean="0">
                <a:solidFill>
                  <a:srgbClr val="333333"/>
                </a:solidFill>
                <a:latin typeface="Arial" pitchFamily="34" charset="0"/>
                <a:cs typeface="Arial" pitchFamily="34" charset="0"/>
                <a:sym typeface="Arial" pitchFamily="34" charset="0"/>
              </a:rPr>
              <a:t>, and Tomcat.</a:t>
            </a:r>
          </a:p>
          <a:p>
            <a:pPr eaLnBrk="1" hangingPunct="1">
              <a:spcBef>
                <a:spcPts val="612"/>
              </a:spcBef>
            </a:pPr>
            <a:endParaRPr lang="en-US" altLang="zh-CN" sz="1600" dirty="0" smtClean="0">
              <a:solidFill>
                <a:srgbClr val="333333"/>
              </a:solidFill>
              <a:latin typeface="Arial" pitchFamily="34" charset="0"/>
              <a:cs typeface="Arial" pitchFamily="34" charset="0"/>
              <a:sym typeface="Arial" pitchFamily="34" charset="0"/>
            </a:endParaRPr>
          </a:p>
          <a:p>
            <a:pPr eaLnBrk="1" hangingPunct="1">
              <a:spcBef>
                <a:spcPts val="612"/>
              </a:spcBef>
            </a:pPr>
            <a:r>
              <a:rPr lang="en-US" altLang="zh-CN" sz="1600" dirty="0" smtClean="0">
                <a:solidFill>
                  <a:srgbClr val="333333"/>
                </a:solidFill>
                <a:latin typeface="Arial" pitchFamily="34" charset="0"/>
                <a:cs typeface="Arial" pitchFamily="34" charset="0"/>
                <a:sym typeface="Arial" pitchFamily="34" charset="0"/>
              </a:rPr>
              <a:t>The widespread use of Spring alleviates the need for many of the services in heavyweight J2EE application servers such as IBM </a:t>
            </a:r>
            <a:r>
              <a:rPr lang="en-US" altLang="zh-CN" sz="1600" dirty="0" err="1" smtClean="0">
                <a:solidFill>
                  <a:srgbClr val="333333"/>
                </a:solidFill>
                <a:latin typeface="Arial" pitchFamily="34" charset="0"/>
                <a:cs typeface="Arial" pitchFamily="34" charset="0"/>
                <a:sym typeface="Arial" pitchFamily="34" charset="0"/>
              </a:rPr>
              <a:t>WebSphere</a:t>
            </a:r>
            <a:r>
              <a:rPr lang="en-US" altLang="zh-CN" sz="1600" dirty="0" smtClean="0">
                <a:solidFill>
                  <a:srgbClr val="333333"/>
                </a:solidFill>
                <a:latin typeface="Arial" pitchFamily="34" charset="0"/>
                <a:cs typeface="Arial" pitchFamily="34" charset="0"/>
                <a:sym typeface="Arial" pitchFamily="34" charset="0"/>
              </a:rPr>
              <a:t> and Oracle (BEA) </a:t>
            </a:r>
            <a:r>
              <a:rPr lang="en-US" altLang="zh-CN" sz="1600" dirty="0" err="1" smtClean="0">
                <a:solidFill>
                  <a:srgbClr val="333333"/>
                </a:solidFill>
                <a:latin typeface="Arial" pitchFamily="34" charset="0"/>
                <a:cs typeface="Arial" pitchFamily="34" charset="0"/>
                <a:sym typeface="Arial" pitchFamily="34" charset="0"/>
              </a:rPr>
              <a:t>WebLogic</a:t>
            </a:r>
            <a:r>
              <a:rPr lang="en-US" altLang="zh-CN" sz="1600" dirty="0" smtClean="0">
                <a:solidFill>
                  <a:srgbClr val="333333"/>
                </a:solidFill>
                <a:latin typeface="Arial" pitchFamily="34" charset="0"/>
                <a:cs typeface="Arial" pitchFamily="34" charset="0"/>
                <a:sym typeface="Arial" pitchFamily="34" charset="0"/>
              </a:rPr>
              <a:t>, however, and Apache Tomcat rose in popularity at the same time as Spring due to some of the same value propositions. </a:t>
            </a:r>
          </a:p>
          <a:p>
            <a:pPr eaLnBrk="1" hangingPunct="1">
              <a:spcBef>
                <a:spcPts val="612"/>
              </a:spcBef>
            </a:pPr>
            <a:endParaRPr lang="en-US" altLang="zh-CN" sz="1600" dirty="0" smtClean="0">
              <a:solidFill>
                <a:srgbClr val="333333"/>
              </a:solidFill>
              <a:latin typeface="Arial" pitchFamily="34" charset="0"/>
              <a:cs typeface="Arial" pitchFamily="34" charset="0"/>
              <a:sym typeface="Arial" pitchFamily="34" charset="0"/>
            </a:endParaRPr>
          </a:p>
          <a:p>
            <a:pPr eaLnBrk="1" hangingPunct="1">
              <a:spcBef>
                <a:spcPts val="612"/>
              </a:spcBef>
            </a:pPr>
            <a:r>
              <a:rPr lang="en-US" altLang="zh-CN" sz="1600" dirty="0" smtClean="0">
                <a:solidFill>
                  <a:srgbClr val="333333"/>
                </a:solidFill>
                <a:latin typeface="Arial" pitchFamily="34" charset="0"/>
                <a:cs typeface="Arial" pitchFamily="34" charset="0"/>
                <a:sym typeface="Arial" pitchFamily="34" charset="0"/>
              </a:rPr>
              <a:t>This has led to Tomcat being the most widely used Java application server on the market. Note that the %</a:t>
            </a:r>
            <a:r>
              <a:rPr lang="ja-JP" altLang="en-US" sz="1600" dirty="0" smtClean="0">
                <a:solidFill>
                  <a:srgbClr val="333333"/>
                </a:solidFill>
                <a:latin typeface="Arial" pitchFamily="34" charset="0"/>
                <a:cs typeface="Arial" pitchFamily="34" charset="0"/>
                <a:sym typeface="Arial" pitchFamily="34" charset="0"/>
              </a:rPr>
              <a:t>’</a:t>
            </a:r>
            <a:r>
              <a:rPr lang="en-US" altLang="zh-CN" sz="1600" dirty="0" smtClean="0">
                <a:solidFill>
                  <a:srgbClr val="333333"/>
                </a:solidFill>
                <a:latin typeface="Arial" pitchFamily="34" charset="0"/>
                <a:cs typeface="Arial" pitchFamily="34" charset="0"/>
                <a:sym typeface="Arial" pitchFamily="34" charset="0"/>
              </a:rPr>
              <a:t>s on the chart don</a:t>
            </a:r>
            <a:r>
              <a:rPr lang="ja-JP" altLang="en-US" sz="1600" dirty="0" smtClean="0">
                <a:solidFill>
                  <a:srgbClr val="333333"/>
                </a:solidFill>
                <a:latin typeface="Arial" pitchFamily="34" charset="0"/>
                <a:cs typeface="Arial" pitchFamily="34" charset="0"/>
                <a:sym typeface="Arial" pitchFamily="34" charset="0"/>
              </a:rPr>
              <a:t>’</a:t>
            </a:r>
            <a:r>
              <a:rPr lang="en-US" altLang="zh-CN" sz="1600" dirty="0" smtClean="0">
                <a:solidFill>
                  <a:srgbClr val="333333"/>
                </a:solidFill>
                <a:latin typeface="Arial" pitchFamily="34" charset="0"/>
                <a:cs typeface="Arial" pitchFamily="34" charset="0"/>
                <a:sym typeface="Arial" pitchFamily="34" charset="0"/>
              </a:rPr>
              <a:t>t add up to 100% since most enterprises deploy two or more Java application servers. Tomcat is by far the most widely deployed.</a:t>
            </a:r>
          </a:p>
          <a:p>
            <a:pPr eaLnBrk="1" hangingPunct="1">
              <a:spcBef>
                <a:spcPts val="612"/>
              </a:spcBef>
            </a:pPr>
            <a:endParaRPr lang="en-US" altLang="zh-CN" sz="1600" dirty="0" smtClean="0">
              <a:solidFill>
                <a:srgbClr val="333333"/>
              </a:solidFill>
              <a:latin typeface="Arial" pitchFamily="34" charset="0"/>
              <a:cs typeface="Arial" pitchFamily="34" charset="0"/>
              <a:sym typeface="Arial" pitchFamily="34" charset="0"/>
            </a:endParaRPr>
          </a:p>
          <a:p>
            <a:pPr eaLnBrk="1" hangingPunct="1">
              <a:spcBef>
                <a:spcPts val="612"/>
              </a:spcBef>
            </a:pPr>
            <a:r>
              <a:rPr lang="en-US" altLang="zh-CN" sz="1600" dirty="0" err="1" smtClean="0">
                <a:solidFill>
                  <a:srgbClr val="333333"/>
                </a:solidFill>
                <a:latin typeface="Arial" pitchFamily="34" charset="0"/>
                <a:cs typeface="Arial" pitchFamily="34" charset="0"/>
                <a:sym typeface="Arial" pitchFamily="34" charset="0"/>
              </a:rPr>
              <a:t>SpringSource</a:t>
            </a:r>
            <a:r>
              <a:rPr lang="en-US" altLang="zh-CN" sz="1600" dirty="0" smtClean="0">
                <a:solidFill>
                  <a:srgbClr val="333333"/>
                </a:solidFill>
                <a:latin typeface="Arial" pitchFamily="34" charset="0"/>
                <a:cs typeface="Arial" pitchFamily="34" charset="0"/>
                <a:sym typeface="Arial" pitchFamily="34" charset="0"/>
              </a:rPr>
              <a:t> provides </a:t>
            </a:r>
            <a:r>
              <a:rPr lang="en-US" altLang="zh-CN" sz="1600" dirty="0" err="1" smtClean="0">
                <a:solidFill>
                  <a:srgbClr val="333333"/>
                </a:solidFill>
                <a:latin typeface="Arial" pitchFamily="34" charset="0"/>
                <a:cs typeface="Arial" pitchFamily="34" charset="0"/>
                <a:sym typeface="Arial" pitchFamily="34" charset="0"/>
              </a:rPr>
              <a:t>tc</a:t>
            </a:r>
            <a:r>
              <a:rPr lang="en-US" altLang="zh-CN" sz="1600" dirty="0" smtClean="0">
                <a:solidFill>
                  <a:srgbClr val="333333"/>
                </a:solidFill>
                <a:latin typeface="Arial" pitchFamily="34" charset="0"/>
                <a:cs typeface="Arial" pitchFamily="34" charset="0"/>
                <a:sym typeface="Arial" pitchFamily="34" charset="0"/>
              </a:rPr>
              <a:t> Server, an enterprise version of Tomcat that delivers the efficiency and control enterprises need for widely deploying lightweight platforms. Since </a:t>
            </a:r>
            <a:r>
              <a:rPr lang="en-US" altLang="zh-CN" sz="1600" dirty="0" err="1" smtClean="0">
                <a:solidFill>
                  <a:srgbClr val="333333"/>
                </a:solidFill>
                <a:latin typeface="Arial" pitchFamily="34" charset="0"/>
                <a:cs typeface="Arial" pitchFamily="34" charset="0"/>
                <a:sym typeface="Arial" pitchFamily="34" charset="0"/>
              </a:rPr>
              <a:t>SpringSource</a:t>
            </a:r>
            <a:r>
              <a:rPr lang="en-US" altLang="zh-CN" sz="1600" dirty="0" smtClean="0">
                <a:solidFill>
                  <a:srgbClr val="333333"/>
                </a:solidFill>
                <a:latin typeface="Arial" pitchFamily="34" charset="0"/>
                <a:cs typeface="Arial" pitchFamily="34" charset="0"/>
                <a:sym typeface="Arial" pitchFamily="34" charset="0"/>
              </a:rPr>
              <a:t> employs the key open source leaders driving the majority of feature enhancements and bug fixes for Tomcat, we are uniquely positioned to deliver this value to the market.</a:t>
            </a:r>
          </a:p>
          <a:p>
            <a:pPr eaLnBrk="1" hangingPunct="1">
              <a:spcBef>
                <a:spcPts val="612"/>
              </a:spcBef>
            </a:pPr>
            <a:endParaRPr lang="en-US" altLang="zh-CN" sz="1600" dirty="0" smtClean="0">
              <a:solidFill>
                <a:srgbClr val="333333"/>
              </a:solidFill>
              <a:latin typeface="Arial" pitchFamily="34" charset="0"/>
              <a:cs typeface="Arial" pitchFamily="34" charset="0"/>
              <a:sym typeface="Arial" pitchFamily="34" charset="0"/>
            </a:endParaRPr>
          </a:p>
          <a:p>
            <a:pPr eaLnBrk="1" hangingPunct="1">
              <a:spcBef>
                <a:spcPts val="612"/>
              </a:spcBef>
            </a:pPr>
            <a:r>
              <a:rPr lang="en-US" altLang="zh-CN" sz="1600" dirty="0" err="1" smtClean="0">
                <a:solidFill>
                  <a:srgbClr val="333333"/>
                </a:solidFill>
                <a:latin typeface="Arial" pitchFamily="34" charset="0"/>
                <a:cs typeface="Arial" pitchFamily="34" charset="0"/>
                <a:sym typeface="Arial" pitchFamily="34" charset="0"/>
              </a:rPr>
              <a:t>SpringSource</a:t>
            </a:r>
            <a:r>
              <a:rPr lang="en-US" altLang="zh-CN" sz="1600" dirty="0" smtClean="0">
                <a:solidFill>
                  <a:srgbClr val="333333"/>
                </a:solidFill>
                <a:latin typeface="Arial" pitchFamily="34" charset="0"/>
                <a:cs typeface="Arial" pitchFamily="34" charset="0"/>
                <a:sym typeface="Arial" pitchFamily="34" charset="0"/>
              </a:rPr>
              <a:t> is driving this shift to lightweight platforms because it is the best path to achieving new levels of efficiency and flexibility for our customers. </a:t>
            </a:r>
          </a:p>
          <a:p>
            <a:pPr eaLnBrk="1" hangingPunct="1">
              <a:spcBef>
                <a:spcPts val="612"/>
              </a:spcBef>
            </a:pPr>
            <a:r>
              <a:rPr lang="en-US" altLang="zh-CN" sz="1600" dirty="0" smtClean="0">
                <a:solidFill>
                  <a:srgbClr val="333333"/>
                </a:solidFill>
                <a:latin typeface="Arial" pitchFamily="34" charset="0"/>
                <a:cs typeface="Arial" pitchFamily="34" charset="0"/>
                <a:sym typeface="Arial" pitchFamily="34" charset="0"/>
              </a:rPr>
              <a:t>Deploying a lightweight platform running on virtualized infrastructure provides the ultimate flexibility and agility as our customers plot their course towards cloud computing. </a:t>
            </a:r>
          </a:p>
          <a:p>
            <a:pPr eaLnBrk="1" hangingPunct="1">
              <a:spcBef>
                <a:spcPts val="612"/>
              </a:spcBef>
            </a:pPr>
            <a:endParaRPr lang="en-US" altLang="zh-CN" sz="1600" dirty="0" smtClean="0">
              <a:solidFill>
                <a:srgbClr val="333333"/>
              </a:solidFill>
              <a:latin typeface="Arial" pitchFamily="34" charset="0"/>
              <a:cs typeface="Arial" pitchFamily="34" charset="0"/>
              <a:sym typeface="Arial" pitchFamily="34" charset="0"/>
            </a:endParaRPr>
          </a:p>
          <a:p>
            <a:pPr eaLnBrk="1" hangingPunct="1">
              <a:spcBef>
                <a:spcPts val="612"/>
              </a:spcBef>
            </a:pPr>
            <a:r>
              <a:rPr lang="en-US" altLang="zh-CN" sz="1600" dirty="0" smtClean="0">
                <a:solidFill>
                  <a:srgbClr val="333333"/>
                </a:solidFill>
                <a:latin typeface="Arial" pitchFamily="34" charset="0"/>
                <a:cs typeface="Arial" pitchFamily="34" charset="0"/>
                <a:sym typeface="Arial" pitchFamily="34" charset="0"/>
              </a:rPr>
              <a:t>What Benefits can be obtained by embracing a lightweight platform?</a:t>
            </a:r>
          </a:p>
          <a:p>
            <a:pPr eaLnBrk="1" hangingPunct="1">
              <a:spcBef>
                <a:spcPts val="612"/>
              </a:spcBef>
            </a:pPr>
            <a:r>
              <a:rPr lang="en-US" altLang="zh-CN" sz="1600" dirty="0" smtClean="0">
                <a:solidFill>
                  <a:srgbClr val="333333"/>
                </a:solidFill>
                <a:latin typeface="Arial" pitchFamily="34" charset="0"/>
                <a:cs typeface="Arial" pitchFamily="34" charset="0"/>
                <a:sym typeface="Arial" pitchFamily="34" charset="0"/>
              </a:rPr>
              <a:t>- Simpler Installation and Provisioning: 20X Smaller Install Footprint: Less than 50MB vs. multi-Gigabytes</a:t>
            </a:r>
          </a:p>
          <a:p>
            <a:pPr eaLnBrk="1" hangingPunct="1">
              <a:spcBef>
                <a:spcPts val="612"/>
              </a:spcBef>
            </a:pPr>
            <a:r>
              <a:rPr lang="en-US" altLang="zh-CN" sz="1600" dirty="0" smtClean="0">
                <a:solidFill>
                  <a:srgbClr val="333333"/>
                </a:solidFill>
                <a:latin typeface="Arial" pitchFamily="34" charset="0"/>
                <a:cs typeface="Arial" pitchFamily="34" charset="0"/>
                <a:sym typeface="Arial" pitchFamily="34" charset="0"/>
              </a:rPr>
              <a:t>- Simpler Configuration and Deployment: Lower complexity across Dev, QA, Staging, Production</a:t>
            </a:r>
          </a:p>
          <a:p>
            <a:pPr eaLnBrk="1" hangingPunct="1">
              <a:spcBef>
                <a:spcPts val="612"/>
              </a:spcBef>
            </a:pPr>
            <a:r>
              <a:rPr lang="en-US" altLang="zh-CN" sz="1600" dirty="0" smtClean="0">
                <a:solidFill>
                  <a:srgbClr val="333333"/>
                </a:solidFill>
                <a:latin typeface="Arial" pitchFamily="34" charset="0"/>
                <a:cs typeface="Arial" pitchFamily="34" charset="0"/>
                <a:sym typeface="Arial" pitchFamily="34" charset="0"/>
              </a:rPr>
              <a:t>- Efficient Resource Utilization: Less application infrastructure = More flexibility for your applications</a:t>
            </a:r>
          </a:p>
          <a:p>
            <a:pPr eaLnBrk="1" hangingPunct="1">
              <a:spcBef>
                <a:spcPts val="612"/>
              </a:spcBef>
            </a:pPr>
            <a:r>
              <a:rPr lang="en-US" altLang="zh-CN" sz="1600" dirty="0" smtClean="0">
                <a:solidFill>
                  <a:srgbClr val="333333"/>
                </a:solidFill>
                <a:latin typeface="Arial" pitchFamily="34" charset="0"/>
                <a:cs typeface="Arial" pitchFamily="34" charset="0"/>
                <a:sym typeface="Arial" pitchFamily="34" charset="0"/>
              </a:rPr>
              <a:t>- Easier Upgrade and Migration: Less infrastructure = Lower complexity = Faster migration / upgrade</a:t>
            </a:r>
          </a:p>
          <a:p>
            <a:pPr eaLnBrk="1" hangingPunct="1">
              <a:spcBef>
                <a:spcPts val="612"/>
              </a:spcBef>
            </a:pPr>
            <a:r>
              <a:rPr lang="en-US" altLang="zh-CN" sz="1600" dirty="0" smtClean="0">
                <a:solidFill>
                  <a:srgbClr val="333333"/>
                </a:solidFill>
                <a:latin typeface="Arial" pitchFamily="34" charset="0"/>
                <a:cs typeface="Arial" pitchFamily="34" charset="0"/>
                <a:sym typeface="Arial" pitchFamily="34" charset="0"/>
              </a:rPr>
              <a:t>- Developer Productivity: Lightweight platforms support agile development methodologies</a:t>
            </a:r>
          </a:p>
          <a:p>
            <a:pPr eaLnBrk="1" hangingPunct="1">
              <a:spcBef>
                <a:spcPts val="612"/>
              </a:spcBef>
            </a:pPr>
            <a:endParaRPr lang="en-US" altLang="zh-CN" sz="1600" dirty="0" smtClean="0">
              <a:solidFill>
                <a:srgbClr val="333333"/>
              </a:solidFill>
              <a:latin typeface="Arial" pitchFamily="34" charset="0"/>
              <a:cs typeface="Arial" pitchFamily="34" charset="0"/>
              <a:sym typeface="Arial" pitchFamily="34" charset="0"/>
            </a:endParaRPr>
          </a:p>
          <a:p>
            <a:pPr eaLnBrk="1" hangingPunct="1">
              <a:spcBef>
                <a:spcPts val="612"/>
              </a:spcBef>
            </a:pPr>
            <a:r>
              <a:rPr lang="en-US" altLang="zh-CN" sz="1600" dirty="0" err="1" smtClean="0">
                <a:solidFill>
                  <a:srgbClr val="333333"/>
                </a:solidFill>
                <a:latin typeface="Arial" pitchFamily="34" charset="0"/>
                <a:cs typeface="Arial" pitchFamily="34" charset="0"/>
                <a:sym typeface="Arial" pitchFamily="34" charset="0"/>
              </a:rPr>
              <a:t>Tc</a:t>
            </a:r>
            <a:r>
              <a:rPr lang="en-US" altLang="zh-CN" sz="1600" dirty="0" smtClean="0">
                <a:solidFill>
                  <a:srgbClr val="333333"/>
                </a:solidFill>
                <a:latin typeface="Arial" pitchFamily="34" charset="0"/>
                <a:cs typeface="Arial" pitchFamily="34" charset="0"/>
                <a:sym typeface="Arial" pitchFamily="34" charset="0"/>
              </a:rPr>
              <a:t> Server is enabling the path to cloud for such customers as Fidelity, EMC, Associated Newspapers, etc.</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下面我想针对三种典型的用户角色介绍</a:t>
            </a:r>
            <a:r>
              <a:rPr lang="zh-CN" altLang="en-US" baseline="0" dirty="0" smtClean="0"/>
              <a:t>一些典型的</a:t>
            </a:r>
            <a:r>
              <a:rPr lang="en-US" altLang="zh-CN" dirty="0" smtClean="0"/>
              <a:t>Data</a:t>
            </a:r>
            <a:r>
              <a:rPr lang="en-US" altLang="zh-CN" baseline="0" dirty="0" smtClean="0"/>
              <a:t> Director</a:t>
            </a:r>
            <a:r>
              <a:rPr lang="zh-CN" altLang="en-US" baseline="0" dirty="0" smtClean="0"/>
              <a:t>应用场景。</a:t>
            </a:r>
            <a:endParaRPr lang="en-US" dirty="0"/>
          </a:p>
        </p:txBody>
      </p:sp>
      <p:sp>
        <p:nvSpPr>
          <p:cNvPr id="4" name="Slide Number Placeholder 3"/>
          <p:cNvSpPr>
            <a:spLocks noGrp="1"/>
          </p:cNvSpPr>
          <p:nvPr>
            <p:ph type="sldNum" sz="quarter" idx="10"/>
          </p:nvPr>
        </p:nvSpPr>
        <p:spPr/>
        <p:txBody>
          <a:bodyPr/>
          <a:lstStyle/>
          <a:p>
            <a:fld id="{0ADBAA1E-2B7C-43F2-B985-9F67864D5603}" type="slidenum">
              <a:rPr lang="en-US" smtClean="0"/>
              <a:pPr/>
              <a:t>23</a:t>
            </a:fld>
            <a:endParaRPr lang="en-US"/>
          </a:p>
        </p:txBody>
      </p:sp>
    </p:spTree>
    <p:extLst>
      <p:ext uri="{BB962C8B-B14F-4D97-AF65-F5344CB8AC3E}">
        <p14:creationId xmlns:p14="http://schemas.microsoft.com/office/powerpoint/2010/main" xmlns="" val="2934415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298078-55F0-46FD-A48F-EEFE468A19AC}" type="slidenum">
              <a:rPr lang="zh-CN" altLang="en-US" smtClean="0"/>
              <a:pPr/>
              <a:t>24</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Rectangle 1"/>
          <p:cNvSpPr>
            <a:spLocks noGrp="1" noRot="1" noChangeAspect="1" noChangeArrowheads="1" noTextEdit="1"/>
          </p:cNvSpPr>
          <p:nvPr>
            <p:ph type="sldImg"/>
          </p:nvPr>
        </p:nvSpPr>
        <p:spPr>
          <a:solidFill>
            <a:srgbClr val="FFFFFF"/>
          </a:solidFill>
          <a:ln/>
        </p:spPr>
      </p:sp>
      <p:sp>
        <p:nvSpPr>
          <p:cNvPr id="282626" name="Rectangle 2"/>
          <p:cNvSpPr>
            <a:spLocks noGrp="1" noChangeArrowheads="1"/>
          </p:cNvSpPr>
          <p:nvPr>
            <p:ph type="body" idx="1"/>
          </p:nvPr>
        </p:nvSpPr>
        <p:spPr>
          <a:noFill/>
        </p:spPr>
        <p:txBody>
          <a:bodyPr>
            <a:normAutofit fontScale="40000" lnSpcReduction="20000"/>
          </a:bodyPr>
          <a:lstStyle/>
          <a:p>
            <a:pPr eaLnBrk="1" hangingPunct="1">
              <a:spcBef>
                <a:spcPts val="600"/>
              </a:spcBef>
            </a:pPr>
            <a:r>
              <a:rPr lang="en-US" altLang="zh-CN" sz="1600" dirty="0" smtClean="0">
                <a:solidFill>
                  <a:srgbClr val="333333"/>
                </a:solidFill>
                <a:latin typeface="Arial" pitchFamily="34" charset="0"/>
                <a:cs typeface="Arial" pitchFamily="34" charset="0"/>
                <a:sym typeface="Arial" pitchFamily="34" charset="0"/>
              </a:rPr>
              <a:t>In order to ensure applications are aligned with your business goals and are deployed in an agile yet controlled manner, we offer </a:t>
            </a:r>
            <a:r>
              <a:rPr lang="en-US" altLang="zh-CN" sz="1600" dirty="0" err="1" smtClean="0">
                <a:solidFill>
                  <a:srgbClr val="333333"/>
                </a:solidFill>
                <a:latin typeface="Arial" pitchFamily="34" charset="0"/>
                <a:cs typeface="Arial" pitchFamily="34" charset="0"/>
                <a:sym typeface="Arial" pitchFamily="34" charset="0"/>
              </a:rPr>
              <a:t>Hyperic</a:t>
            </a:r>
            <a:r>
              <a:rPr lang="en-US" altLang="zh-CN" sz="1600" dirty="0" smtClean="0">
                <a:solidFill>
                  <a:srgbClr val="333333"/>
                </a:solidFill>
                <a:latin typeface="Arial" pitchFamily="34" charset="0"/>
                <a:cs typeface="Arial" pitchFamily="34" charset="0"/>
                <a:sym typeface="Arial" pitchFamily="34" charset="0"/>
              </a:rPr>
              <a:t>.</a:t>
            </a:r>
            <a:endParaRPr lang="en-US" altLang="zh-CN" dirty="0" smtClean="0">
              <a:solidFill>
                <a:srgbClr val="333333"/>
              </a:solidFill>
              <a:sym typeface="Gill Sans" charset="0"/>
            </a:endParaRPr>
          </a:p>
          <a:p>
            <a:pPr eaLnBrk="1" hangingPunct="1">
              <a:spcBef>
                <a:spcPts val="600"/>
              </a:spcBef>
            </a:pPr>
            <a:endParaRPr lang="en-US" altLang="zh-CN" sz="1600" dirty="0" smtClean="0">
              <a:solidFill>
                <a:srgbClr val="333333"/>
              </a:solidFill>
              <a:latin typeface="Arial" pitchFamily="34" charset="0"/>
              <a:sym typeface="Arial" pitchFamily="34" charset="0"/>
            </a:endParaRPr>
          </a:p>
          <a:p>
            <a:pPr eaLnBrk="1" hangingPunct="1">
              <a:spcBef>
                <a:spcPts val="600"/>
              </a:spcBef>
            </a:pPr>
            <a:r>
              <a:rPr lang="en-US" altLang="zh-CN" sz="1600" dirty="0" err="1" smtClean="0">
                <a:solidFill>
                  <a:srgbClr val="333333"/>
                </a:solidFill>
                <a:latin typeface="Arial" pitchFamily="34" charset="0"/>
                <a:cs typeface="Arial" pitchFamily="34" charset="0"/>
                <a:sym typeface="Arial" pitchFamily="34" charset="0"/>
              </a:rPr>
              <a:t>Hyperic</a:t>
            </a:r>
            <a:r>
              <a:rPr lang="en-US" altLang="zh-CN" sz="1600" dirty="0" smtClean="0">
                <a:solidFill>
                  <a:srgbClr val="333333"/>
                </a:solidFill>
                <a:latin typeface="Arial" pitchFamily="34" charset="0"/>
                <a:cs typeface="Arial" pitchFamily="34" charset="0"/>
                <a:sym typeface="Arial" pitchFamily="34" charset="0"/>
              </a:rPr>
              <a:t> is an application management and monitoring solution used by the person within IT responsible for operating modern applications. </a:t>
            </a:r>
            <a:endParaRPr lang="en-US" altLang="zh-CN" dirty="0" smtClean="0">
              <a:solidFill>
                <a:srgbClr val="333333"/>
              </a:solidFill>
              <a:sym typeface="Gill Sans" charset="0"/>
            </a:endParaRPr>
          </a:p>
          <a:p>
            <a:pPr eaLnBrk="1" hangingPunct="1">
              <a:spcBef>
                <a:spcPts val="600"/>
              </a:spcBef>
            </a:pPr>
            <a:r>
              <a:rPr lang="en-US" altLang="zh-CN" sz="1600" dirty="0" err="1" smtClean="0">
                <a:solidFill>
                  <a:srgbClr val="333333"/>
                </a:solidFill>
                <a:latin typeface="Arial" pitchFamily="34" charset="0"/>
                <a:cs typeface="Arial" pitchFamily="34" charset="0"/>
                <a:sym typeface="Arial" pitchFamily="34" charset="0"/>
              </a:rPr>
              <a:t>Hyperic</a:t>
            </a:r>
            <a:r>
              <a:rPr lang="en-US" altLang="zh-CN" sz="1600" dirty="0" smtClean="0">
                <a:solidFill>
                  <a:srgbClr val="333333"/>
                </a:solidFill>
                <a:latin typeface="Arial" pitchFamily="34" charset="0"/>
                <a:cs typeface="Arial" pitchFamily="34" charset="0"/>
                <a:sym typeface="Arial" pitchFamily="34" charset="0"/>
              </a:rPr>
              <a:t> provides the top down visibility and control required to ensure the applications are meetings their service levels.</a:t>
            </a:r>
            <a:endParaRPr lang="en-US" altLang="zh-CN" dirty="0" smtClean="0">
              <a:solidFill>
                <a:srgbClr val="333333"/>
              </a:solidFill>
              <a:sym typeface="Gill Sans" charset="0"/>
            </a:endParaRPr>
          </a:p>
          <a:p>
            <a:pPr eaLnBrk="1" hangingPunct="1">
              <a:spcBef>
                <a:spcPts val="600"/>
              </a:spcBef>
            </a:pPr>
            <a:endParaRPr lang="en-US" altLang="zh-CN" sz="1600" dirty="0" smtClean="0">
              <a:solidFill>
                <a:srgbClr val="333333"/>
              </a:solidFill>
              <a:latin typeface="Arial" pitchFamily="34" charset="0"/>
              <a:sym typeface="Arial" pitchFamily="34" charset="0"/>
            </a:endParaRPr>
          </a:p>
          <a:p>
            <a:pPr eaLnBrk="1" hangingPunct="1">
              <a:spcBef>
                <a:spcPts val="600"/>
              </a:spcBef>
            </a:pPr>
            <a:r>
              <a:rPr lang="en-US" altLang="zh-CN" sz="1600" dirty="0" smtClean="0">
                <a:solidFill>
                  <a:srgbClr val="333333"/>
                </a:solidFill>
                <a:latin typeface="Arial" pitchFamily="34" charset="0"/>
                <a:cs typeface="Arial" pitchFamily="34" charset="0"/>
                <a:sym typeface="Arial" pitchFamily="34" charset="0"/>
              </a:rPr>
              <a:t>It is fast to deploy and easy to get up, running, and managing your applications.</a:t>
            </a:r>
            <a:endParaRPr lang="en-US" altLang="zh-CN" dirty="0" smtClean="0">
              <a:solidFill>
                <a:srgbClr val="333333"/>
              </a:solidFill>
              <a:sym typeface="Gill Sans" charset="0"/>
            </a:endParaRPr>
          </a:p>
          <a:p>
            <a:pPr eaLnBrk="1" hangingPunct="1">
              <a:spcBef>
                <a:spcPts val="600"/>
              </a:spcBef>
            </a:pPr>
            <a:r>
              <a:rPr lang="en-US" altLang="zh-CN" sz="1600" dirty="0" smtClean="0">
                <a:solidFill>
                  <a:srgbClr val="333333"/>
                </a:solidFill>
                <a:latin typeface="Arial" pitchFamily="34" charset="0"/>
                <a:cs typeface="Arial" pitchFamily="34" charset="0"/>
                <a:sym typeface="Arial" pitchFamily="34" charset="0"/>
              </a:rPr>
              <a:t>It is built for Web operations, so it gives the level of detail that the person responsible for operating the application requires to ensure it is meeting business goals.</a:t>
            </a:r>
            <a:endParaRPr lang="en-US" altLang="zh-CN" dirty="0" smtClean="0">
              <a:solidFill>
                <a:srgbClr val="333333"/>
              </a:solidFill>
              <a:sym typeface="Gill Sans" charset="0"/>
            </a:endParaRPr>
          </a:p>
          <a:p>
            <a:pPr eaLnBrk="1" hangingPunct="1">
              <a:spcBef>
                <a:spcPts val="600"/>
              </a:spcBef>
            </a:pPr>
            <a:endParaRPr lang="en-US" altLang="zh-CN" sz="1600" dirty="0" smtClean="0">
              <a:solidFill>
                <a:srgbClr val="333333"/>
              </a:solidFill>
              <a:latin typeface="Arial" pitchFamily="34" charset="0"/>
              <a:sym typeface="Arial" pitchFamily="34" charset="0"/>
            </a:endParaRPr>
          </a:p>
          <a:p>
            <a:pPr eaLnBrk="1" hangingPunct="1">
              <a:spcBef>
                <a:spcPts val="600"/>
              </a:spcBef>
            </a:pPr>
            <a:r>
              <a:rPr lang="en-US" altLang="zh-CN" sz="1600" dirty="0" smtClean="0">
                <a:solidFill>
                  <a:srgbClr val="333333"/>
                </a:solidFill>
                <a:latin typeface="Arial" pitchFamily="34" charset="0"/>
                <a:cs typeface="Arial" pitchFamily="34" charset="0"/>
                <a:sym typeface="Arial" pitchFamily="34" charset="0"/>
              </a:rPr>
              <a:t>This top down, deep visibility into applications enables the operator to manage to their required service levels and triggers alerts and control actions if/when service levels are not being met.</a:t>
            </a:r>
            <a:endParaRPr lang="en-US" altLang="zh-CN" dirty="0" smtClean="0">
              <a:solidFill>
                <a:srgbClr val="333333"/>
              </a:solidFill>
              <a:sym typeface="Gill Sans" charset="0"/>
            </a:endParaRPr>
          </a:p>
          <a:p>
            <a:pPr eaLnBrk="1" hangingPunct="1">
              <a:spcBef>
                <a:spcPts val="600"/>
              </a:spcBef>
            </a:pPr>
            <a:endParaRPr lang="en-US" altLang="zh-CN" sz="1600" dirty="0" smtClean="0">
              <a:solidFill>
                <a:srgbClr val="333333"/>
              </a:solidFill>
              <a:latin typeface="Arial" pitchFamily="34" charset="0"/>
              <a:sym typeface="Arial" pitchFamily="34" charset="0"/>
            </a:endParaRPr>
          </a:p>
          <a:p>
            <a:pPr eaLnBrk="1" hangingPunct="1">
              <a:spcBef>
                <a:spcPts val="600"/>
              </a:spcBef>
            </a:pPr>
            <a:r>
              <a:rPr lang="en-US" altLang="zh-CN" sz="1600" dirty="0" err="1" smtClean="0">
                <a:solidFill>
                  <a:srgbClr val="333333"/>
                </a:solidFill>
                <a:latin typeface="Arial" pitchFamily="34" charset="0"/>
                <a:cs typeface="Arial" pitchFamily="34" charset="0"/>
                <a:sym typeface="Arial" pitchFamily="34" charset="0"/>
              </a:rPr>
              <a:t>Hyperic</a:t>
            </a:r>
            <a:r>
              <a:rPr lang="en-US" altLang="zh-CN" sz="1600" dirty="0" smtClean="0">
                <a:solidFill>
                  <a:srgbClr val="333333"/>
                </a:solidFill>
                <a:latin typeface="Arial" pitchFamily="34" charset="0"/>
                <a:cs typeface="Arial" pitchFamily="34" charset="0"/>
                <a:sym typeface="Arial" pitchFamily="34" charset="0"/>
              </a:rPr>
              <a:t> is built for modern application such as Spring applications and has the ability to manage application infrastructure that spans physical, virtual and cloud environments.</a:t>
            </a:r>
            <a:endParaRPr lang="en-US" altLang="zh-CN" dirty="0" smtClean="0">
              <a:solidFill>
                <a:srgbClr val="333333"/>
              </a:solidFill>
              <a:sym typeface="Gill Sans" charset="0"/>
            </a:endParaRPr>
          </a:p>
          <a:p>
            <a:pPr eaLnBrk="1" hangingPunct="1">
              <a:spcBef>
                <a:spcPts val="600"/>
              </a:spcBef>
            </a:pPr>
            <a:endParaRPr lang="en-US" altLang="zh-CN" sz="1600" dirty="0" smtClean="0">
              <a:solidFill>
                <a:srgbClr val="333333"/>
              </a:solidFill>
              <a:latin typeface="Arial" pitchFamily="34" charset="0"/>
              <a:sym typeface="Arial" pitchFamily="34" charset="0"/>
            </a:endParaRPr>
          </a:p>
          <a:p>
            <a:pPr eaLnBrk="1" hangingPunct="1">
              <a:spcBef>
                <a:spcPts val="600"/>
              </a:spcBef>
            </a:pPr>
            <a:r>
              <a:rPr lang="en-US" altLang="zh-CN" sz="1600" dirty="0" smtClean="0">
                <a:solidFill>
                  <a:srgbClr val="333333"/>
                </a:solidFill>
                <a:latin typeface="Arial" pitchFamily="34" charset="0"/>
                <a:cs typeface="Arial" pitchFamily="34" charset="0"/>
                <a:sym typeface="Arial" pitchFamily="34" charset="0"/>
              </a:rPr>
              <a:t>This deep visibility within the applications and services as well as across physical, virtual, and cloud infrastructure enables the application operator to answer such questions as:</a:t>
            </a:r>
            <a:endParaRPr lang="en-US" altLang="zh-CN" dirty="0" smtClean="0">
              <a:solidFill>
                <a:srgbClr val="333333"/>
              </a:solidFill>
              <a:sym typeface="Gill Sans" charset="0"/>
            </a:endParaRPr>
          </a:p>
          <a:p>
            <a:pPr eaLnBrk="1" hangingPunct="1">
              <a:spcBef>
                <a:spcPts val="600"/>
              </a:spcBef>
            </a:pPr>
            <a:endParaRPr lang="en-US" altLang="zh-CN" sz="1600" dirty="0" smtClean="0">
              <a:solidFill>
                <a:srgbClr val="333333"/>
              </a:solidFill>
              <a:latin typeface="Arial" pitchFamily="34" charset="0"/>
              <a:sym typeface="Arial" pitchFamily="34" charset="0"/>
            </a:endParaRPr>
          </a:p>
          <a:p>
            <a:pPr eaLnBrk="1" hangingPunct="1">
              <a:spcBef>
                <a:spcPts val="600"/>
              </a:spcBef>
            </a:pPr>
            <a:r>
              <a:rPr lang="en-US" altLang="zh-CN" sz="1600" dirty="0" smtClean="0">
                <a:solidFill>
                  <a:srgbClr val="4D4D4D"/>
                </a:solidFill>
                <a:latin typeface="Arial" pitchFamily="34" charset="0"/>
                <a:cs typeface="Arial" pitchFamily="34" charset="0"/>
                <a:sym typeface="Arial" pitchFamily="34" charset="0"/>
              </a:rPr>
              <a:t>Is application performance within SLAs?</a:t>
            </a:r>
            <a:endParaRPr lang="en-US" altLang="zh-CN" dirty="0" smtClean="0">
              <a:solidFill>
                <a:srgbClr val="333333"/>
              </a:solidFill>
              <a:sym typeface="Gill Sans" charset="0"/>
            </a:endParaRPr>
          </a:p>
          <a:p>
            <a:pPr eaLnBrk="1" hangingPunct="1">
              <a:spcBef>
                <a:spcPts val="600"/>
              </a:spcBef>
            </a:pPr>
            <a:endParaRPr lang="en-US" altLang="zh-CN" sz="1600" dirty="0" smtClean="0">
              <a:solidFill>
                <a:srgbClr val="4D4D4D"/>
              </a:solidFill>
              <a:latin typeface="Arial" pitchFamily="34" charset="0"/>
              <a:sym typeface="Arial" pitchFamily="34" charset="0"/>
            </a:endParaRPr>
          </a:p>
          <a:p>
            <a:pPr eaLnBrk="1" hangingPunct="1">
              <a:lnSpc>
                <a:spcPct val="95000"/>
              </a:lnSpc>
              <a:spcBef>
                <a:spcPts val="600"/>
              </a:spcBef>
            </a:pPr>
            <a:r>
              <a:rPr lang="en-US" altLang="zh-CN" sz="1600" dirty="0" smtClean="0">
                <a:solidFill>
                  <a:srgbClr val="4D4D4D"/>
                </a:solidFill>
                <a:latin typeface="Arial" pitchFamily="34" charset="0"/>
                <a:cs typeface="Arial" pitchFamily="34" charset="0"/>
                <a:sym typeface="Arial" pitchFamily="34" charset="0"/>
              </a:rPr>
              <a:t>What is the source of bottlenecks?</a:t>
            </a:r>
            <a:endParaRPr lang="en-US" altLang="zh-CN" dirty="0" smtClean="0">
              <a:solidFill>
                <a:srgbClr val="333333"/>
              </a:solidFill>
              <a:sym typeface="Gill Sans" charset="0"/>
            </a:endParaRPr>
          </a:p>
          <a:p>
            <a:pPr eaLnBrk="1" hangingPunct="1">
              <a:lnSpc>
                <a:spcPct val="95000"/>
              </a:lnSpc>
              <a:spcBef>
                <a:spcPts val="600"/>
              </a:spcBef>
            </a:pPr>
            <a:endParaRPr lang="en-US" altLang="zh-CN" sz="1600" dirty="0" smtClean="0">
              <a:solidFill>
                <a:srgbClr val="4D4D4D"/>
              </a:solidFill>
              <a:latin typeface="Arial" pitchFamily="34" charset="0"/>
              <a:sym typeface="Arial" pitchFamily="34" charset="0"/>
            </a:endParaRPr>
          </a:p>
          <a:p>
            <a:pPr eaLnBrk="1" hangingPunct="1">
              <a:lnSpc>
                <a:spcPct val="95000"/>
              </a:lnSpc>
              <a:spcBef>
                <a:spcPts val="600"/>
              </a:spcBef>
            </a:pPr>
            <a:r>
              <a:rPr lang="en-US" altLang="zh-CN" sz="1600" dirty="0" smtClean="0">
                <a:solidFill>
                  <a:srgbClr val="4D4D4D"/>
                </a:solidFill>
                <a:latin typeface="Arial" pitchFamily="34" charset="0"/>
                <a:cs typeface="Arial" pitchFamily="34" charset="0"/>
                <a:sym typeface="Arial" pitchFamily="34" charset="0"/>
              </a:rPr>
              <a:t>How is the underlying infrastructure impacting application response times?</a:t>
            </a:r>
            <a:endParaRPr lang="en-US" altLang="zh-CN" dirty="0" smtClean="0">
              <a:solidFill>
                <a:srgbClr val="333333"/>
              </a:solidFill>
              <a:sym typeface="Gill Sans" charset="0"/>
            </a:endParaRPr>
          </a:p>
          <a:p>
            <a:pPr eaLnBrk="1" hangingPunct="1">
              <a:lnSpc>
                <a:spcPct val="95000"/>
              </a:lnSpc>
              <a:spcBef>
                <a:spcPts val="600"/>
              </a:spcBef>
            </a:pPr>
            <a:endParaRPr lang="en-US" altLang="zh-CN" sz="1600" dirty="0" smtClean="0">
              <a:solidFill>
                <a:srgbClr val="4D4D4D"/>
              </a:solidFill>
              <a:latin typeface="Arial" pitchFamily="34" charset="0"/>
              <a:sym typeface="Arial" pitchFamily="34" charset="0"/>
            </a:endParaRPr>
          </a:p>
          <a:p>
            <a:pPr eaLnBrk="1" hangingPunct="1">
              <a:lnSpc>
                <a:spcPct val="95000"/>
              </a:lnSpc>
              <a:spcBef>
                <a:spcPts val="600"/>
              </a:spcBef>
            </a:pPr>
            <a:r>
              <a:rPr lang="en-US" altLang="zh-CN" sz="1600" dirty="0" smtClean="0">
                <a:solidFill>
                  <a:srgbClr val="4D4D4D"/>
                </a:solidFill>
                <a:latin typeface="Arial" pitchFamily="34" charset="0"/>
                <a:cs typeface="Arial" pitchFamily="34" charset="0"/>
                <a:sym typeface="Arial" pitchFamily="34" charset="0"/>
              </a:rPr>
              <a:t>Can I automate corrective actions?</a:t>
            </a:r>
            <a:endParaRPr lang="en-US" altLang="zh-CN" dirty="0" smtClean="0">
              <a:solidFill>
                <a:srgbClr val="333333"/>
              </a:solidFill>
              <a:sym typeface="Gill Sans" charset="0"/>
            </a:endParaRPr>
          </a:p>
          <a:p>
            <a:pPr eaLnBrk="1" hangingPunct="1">
              <a:lnSpc>
                <a:spcPct val="95000"/>
              </a:lnSpc>
              <a:spcBef>
                <a:spcPts val="600"/>
              </a:spcBef>
            </a:pPr>
            <a:endParaRPr lang="en-US" altLang="zh-CN" sz="1600" dirty="0" smtClean="0">
              <a:solidFill>
                <a:srgbClr val="4D4D4D"/>
              </a:solidFill>
              <a:latin typeface="Arial" pitchFamily="34" charset="0"/>
              <a:sym typeface="Arial" pitchFamily="34" charset="0"/>
            </a:endParaRPr>
          </a:p>
          <a:p>
            <a:pPr eaLnBrk="1" hangingPunct="1">
              <a:lnSpc>
                <a:spcPct val="95000"/>
              </a:lnSpc>
              <a:spcBef>
                <a:spcPts val="600"/>
              </a:spcBef>
            </a:pPr>
            <a:r>
              <a:rPr lang="en-US" altLang="zh-CN" sz="1600" dirty="0" smtClean="0">
                <a:solidFill>
                  <a:srgbClr val="4D4D4D"/>
                </a:solidFill>
                <a:latin typeface="Arial" pitchFamily="34" charset="0"/>
                <a:cs typeface="Arial" pitchFamily="34" charset="0"/>
                <a:sym typeface="Arial" pitchFamily="34" charset="0"/>
              </a:rPr>
              <a:t>How can I improve performance?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p:spPr>
      </p:sp>
      <p:sp>
        <p:nvSpPr>
          <p:cNvPr id="3174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aseline="0" dirty="0" smtClean="0"/>
              <a:t>The third element of openness is in the realm of deployment choices.</a:t>
            </a:r>
          </a:p>
          <a:p>
            <a:pPr>
              <a:spcBef>
                <a:spcPct val="0"/>
              </a:spcBef>
            </a:pPr>
            <a:endParaRPr lang="en-US" baseline="0" dirty="0" smtClean="0"/>
          </a:p>
          <a:p>
            <a:pPr>
              <a:spcBef>
                <a:spcPct val="0"/>
              </a:spcBef>
            </a:pPr>
            <a:r>
              <a:rPr lang="en-US" baseline="0" dirty="0" smtClean="0"/>
              <a:t>The ability to run Cloud Foundry on a range of infrastructures is a fundamental philosophy.  CF is supported in the following formats:</a:t>
            </a:r>
          </a:p>
          <a:p>
            <a:pPr>
              <a:spcBef>
                <a:spcPct val="0"/>
              </a:spcBef>
              <a:buFontTx/>
              <a:buChar char="-"/>
            </a:pPr>
            <a:r>
              <a:rPr lang="en-US" baseline="0" dirty="0" smtClean="0"/>
              <a:t>Micro cloud foundry: a downloadable developer instance that can run on a developer’s laptop.  Limited to a single VM, this provides developers with the ability do run a </a:t>
            </a:r>
            <a:r>
              <a:rPr lang="en-US" baseline="0" dirty="0" err="1" smtClean="0"/>
              <a:t>PaaS</a:t>
            </a:r>
            <a:r>
              <a:rPr lang="en-US" baseline="0" dirty="0" smtClean="0"/>
              <a:t> on their laptop: they can build and run applications locally without ever having to install middleware!  They can build the app locally and then deploy it to their choice of clouds where it can scale up to 100s of instances.</a:t>
            </a:r>
          </a:p>
          <a:p>
            <a:pPr>
              <a:spcBef>
                <a:spcPct val="0"/>
              </a:spcBef>
              <a:buFontTx/>
              <a:buChar char="-"/>
            </a:pPr>
            <a:endParaRPr lang="en-US" baseline="0" dirty="0" smtClean="0"/>
          </a:p>
          <a:p>
            <a:pPr>
              <a:spcBef>
                <a:spcPct val="0"/>
              </a:spcBef>
              <a:buFontTx/>
              <a:buChar char="-"/>
            </a:pPr>
            <a:r>
              <a:rPr lang="en-US" baseline="0" dirty="0" smtClean="0"/>
              <a:t> Public clouds: www.cloudfoundry.com is VMware’s offering, but there are many other partners running the service as well so that you are not limited.</a:t>
            </a:r>
          </a:p>
          <a:p>
            <a:pPr>
              <a:spcBef>
                <a:spcPct val="0"/>
              </a:spcBef>
              <a:buFontTx/>
              <a:buChar char="-"/>
            </a:pPr>
            <a:endParaRPr lang="en-US" baseline="0" dirty="0" smtClean="0"/>
          </a:p>
          <a:p>
            <a:pPr>
              <a:spcBef>
                <a:spcPct val="0"/>
              </a:spcBef>
              <a:buFontTx/>
              <a:buChar char="-"/>
            </a:pPr>
            <a:r>
              <a:rPr lang="en-US" baseline="0" dirty="0" smtClean="0"/>
              <a:t>Private clouds: we know that customers want to have that </a:t>
            </a:r>
            <a:r>
              <a:rPr lang="en-US" baseline="0" dirty="0" err="1" smtClean="0"/>
              <a:t>PaaS</a:t>
            </a:r>
            <a:r>
              <a:rPr lang="en-US" baseline="0" dirty="0" smtClean="0"/>
              <a:t> experience inside the firewall, and therefore in FY12 will be providing a private instance of Cloud Foundry that organizations can stand up as a </a:t>
            </a:r>
            <a:r>
              <a:rPr lang="en-US" baseline="0" dirty="0" err="1" smtClean="0"/>
              <a:t>PaaS</a:t>
            </a:r>
            <a:r>
              <a:rPr lang="en-US" baseline="0" dirty="0" smtClean="0"/>
              <a:t> of their own.</a:t>
            </a:r>
          </a:p>
          <a:p>
            <a:pPr>
              <a:spcBef>
                <a:spcPct val="0"/>
              </a:spcBef>
              <a:buFontTx/>
              <a:buChar char="-"/>
            </a:pPr>
            <a:endParaRPr lang="en-US" baseline="0" dirty="0" smtClean="0"/>
          </a:p>
          <a:p>
            <a:pPr>
              <a:spcBef>
                <a:spcPct val="0"/>
              </a:spcBef>
              <a:buFontTx/>
              <a:buNone/>
            </a:pPr>
            <a:r>
              <a:rPr lang="en-US" baseline="0" dirty="0" smtClean="0"/>
              <a:t>This choice of deployment clouds is one of the elements that really stands VMware apart.</a:t>
            </a:r>
          </a:p>
        </p:txBody>
      </p:sp>
      <p:sp>
        <p:nvSpPr>
          <p:cNvPr id="3174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52C959D-33E6-45FF-8D19-6DD3FE0196CE}" type="slidenum">
              <a:rPr lang="en-US"/>
              <a:pPr fontAlgn="base">
                <a:spcBef>
                  <a:spcPct val="0"/>
                </a:spcBef>
                <a:spcAft>
                  <a:spcPct val="0"/>
                </a:spcAft>
              </a:pPr>
              <a:t>27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92500" lnSpcReduction="10000"/>
          </a:bodyPr>
          <a:lstStyle/>
          <a:p>
            <a:r>
              <a:rPr lang="en-US" sz="1100" u="sng" dirty="0">
                <a:ea typeface="ＭＳ Ｐゴシック" charset="-128"/>
              </a:rPr>
              <a:t>Key Points</a:t>
            </a:r>
          </a:p>
          <a:p>
            <a:r>
              <a:rPr lang="en-US" sz="1100" dirty="0">
                <a:ea typeface="ＭＳ Ｐゴシック" charset="-128"/>
              </a:rPr>
              <a:t>VMware is the trusted advisor and cloud infrastructure authority</a:t>
            </a:r>
          </a:p>
          <a:p>
            <a:endParaRPr lang="en-US" sz="1100" dirty="0">
              <a:ea typeface="ＭＳ Ｐゴシック" charset="-128"/>
            </a:endParaRPr>
          </a:p>
          <a:p>
            <a:pPr>
              <a:buFontTx/>
              <a:buNone/>
            </a:pPr>
            <a:r>
              <a:rPr lang="en-US" sz="1100" dirty="0">
                <a:ea typeface="ＭＳ Ｐゴシック" charset="-128"/>
              </a:rPr>
              <a:t>Using this framework we map to specific solution areas that VMware is focused on (walk through the layers and functional areas) and that are important in virtualized and cloud environments.</a:t>
            </a:r>
          </a:p>
          <a:p>
            <a:pPr>
              <a:buFontTx/>
              <a:buChar char="•"/>
            </a:pPr>
            <a:endParaRPr lang="en-US" sz="1100" dirty="0">
              <a:ea typeface="ＭＳ Ｐゴシック" charset="-128"/>
            </a:endParaRPr>
          </a:p>
          <a:p>
            <a:pPr>
              <a:buFontTx/>
              <a:buNone/>
            </a:pPr>
            <a:r>
              <a:rPr lang="en-US" sz="1100" dirty="0">
                <a:ea typeface="ＭＳ Ｐゴシック" charset="-128"/>
              </a:rPr>
              <a:t>At first glance some of these areas will be new (vApp Packaging) while others (provisioning, service desk) may seem similar to a traditional view of management, but as you double click in these spaces you will find that we are focused on functionality that is both critical to and takes advantage of managing in a virtualized or cloud environment. In some areas (compliance &amp; security, performance, service desk) we will dramatically redefine how management is done. </a:t>
            </a:r>
          </a:p>
          <a:p>
            <a:pPr>
              <a:buFontTx/>
              <a:buChar char="•"/>
            </a:pPr>
            <a:endParaRPr lang="en-US" sz="1100" dirty="0">
              <a:ea typeface="ＭＳ Ｐゴシック" charset="-128"/>
            </a:endParaRPr>
          </a:p>
          <a:p>
            <a:r>
              <a:rPr lang="en-US" sz="1100" dirty="0">
                <a:ea typeface="ＭＳ Ｐゴシック" charset="-128"/>
              </a:rPr>
              <a:t>VMware Infrastructure and Operations Management solutions enable IT to create a zero-touch, compliant infrastructure. Native management is designed-in to the virtualized and public, private, and hybrid cloud infrastructure to help deliver self-service through policy-driven control.</a:t>
            </a:r>
          </a:p>
          <a:p>
            <a:endParaRPr lang="en-US" sz="1100" dirty="0">
              <a:ea typeface="ＭＳ Ｐゴシック" charset="-128"/>
            </a:endParaRPr>
          </a:p>
          <a:p>
            <a:r>
              <a:rPr lang="en-US" sz="1100" dirty="0">
                <a:ea typeface="ＭＳ Ｐゴシック" charset="-128"/>
              </a:rPr>
              <a:t>VMware Application Management solutions enable IT to quickly, accurately, and confidently transition applications to virtualization and the cloud, mapping dependencies, assuring application portability &amp; performance, and establishing service contracts with the infrastructure. </a:t>
            </a:r>
          </a:p>
          <a:p>
            <a:endParaRPr lang="en-US" sz="1100" dirty="0">
              <a:ea typeface="ＭＳ Ｐゴシック" charset="-128"/>
            </a:endParaRPr>
          </a:p>
          <a:p>
            <a:r>
              <a:rPr lang="en-US" sz="1100" dirty="0">
                <a:ea typeface="ＭＳ Ｐゴシック" charset="-128"/>
              </a:rPr>
              <a:t>VMware End-User Computing Management allows IT teams to provision &amp; deploy desktops rapidly, manage workstation images simply, and deliver virtualized applications to desktop.</a:t>
            </a:r>
          </a:p>
          <a:p>
            <a:endParaRPr lang="en-US" sz="1100" dirty="0">
              <a:ea typeface="ＭＳ Ｐゴシック" charset="-128"/>
            </a:endParaRPr>
          </a:p>
          <a:p>
            <a:r>
              <a:rPr lang="en-US" sz="1100" dirty="0">
                <a:ea typeface="ＭＳ Ｐゴシック" charset="-128"/>
              </a:rPr>
              <a:t>VMware IT Business Management solutions allow IT and service providers to confidently deliver new levels of self-service while ensuring these new services are automatically governed with appropriate business and process-level controls. Self-service without business governance can lead to sprawl, cost, licensing, chargeback, and security issues. </a:t>
            </a:r>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rgbClr val="0095D3"/>
                </a:solidFill>
                <a:latin typeface="Arial" charset="0"/>
                <a:ea typeface="ＭＳ Ｐゴシック" charset="-128"/>
              </a:defRPr>
            </a:lvl1pPr>
            <a:lvl2pPr marL="729577" indent="-280607" eaLnBrk="0" hangingPunct="0">
              <a:defRPr sz="2400">
                <a:solidFill>
                  <a:srgbClr val="0095D3"/>
                </a:solidFill>
                <a:latin typeface="Arial" charset="0"/>
                <a:ea typeface="ＭＳ Ｐゴシック" charset="-128"/>
              </a:defRPr>
            </a:lvl2pPr>
            <a:lvl3pPr marL="1122426" indent="-224485" eaLnBrk="0" hangingPunct="0">
              <a:defRPr sz="2400">
                <a:solidFill>
                  <a:srgbClr val="0095D3"/>
                </a:solidFill>
                <a:latin typeface="Arial" charset="0"/>
                <a:ea typeface="ＭＳ Ｐゴシック" charset="-128"/>
              </a:defRPr>
            </a:lvl3pPr>
            <a:lvl4pPr marL="1571396" indent="-224485" eaLnBrk="0" hangingPunct="0">
              <a:defRPr sz="2400">
                <a:solidFill>
                  <a:srgbClr val="0095D3"/>
                </a:solidFill>
                <a:latin typeface="Arial" charset="0"/>
                <a:ea typeface="ＭＳ Ｐゴシック" charset="-128"/>
              </a:defRPr>
            </a:lvl4pPr>
            <a:lvl5pPr marL="2020367" indent="-224485" eaLnBrk="0" hangingPunct="0">
              <a:defRPr sz="2400">
                <a:solidFill>
                  <a:srgbClr val="0095D3"/>
                </a:solidFill>
                <a:latin typeface="Arial" charset="0"/>
                <a:ea typeface="ＭＳ Ｐゴシック" charset="-128"/>
              </a:defRPr>
            </a:lvl5pPr>
            <a:lvl6pPr marL="2469337" indent="-224485" eaLnBrk="0" fontAlgn="base" hangingPunct="0">
              <a:spcBef>
                <a:spcPct val="0"/>
              </a:spcBef>
              <a:spcAft>
                <a:spcPct val="0"/>
              </a:spcAft>
              <a:defRPr sz="2400">
                <a:solidFill>
                  <a:srgbClr val="0095D3"/>
                </a:solidFill>
                <a:latin typeface="Arial" charset="0"/>
                <a:ea typeface="ＭＳ Ｐゴシック" charset="-128"/>
              </a:defRPr>
            </a:lvl6pPr>
            <a:lvl7pPr marL="2918308" indent="-224485" eaLnBrk="0" fontAlgn="base" hangingPunct="0">
              <a:spcBef>
                <a:spcPct val="0"/>
              </a:spcBef>
              <a:spcAft>
                <a:spcPct val="0"/>
              </a:spcAft>
              <a:defRPr sz="2400">
                <a:solidFill>
                  <a:srgbClr val="0095D3"/>
                </a:solidFill>
                <a:latin typeface="Arial" charset="0"/>
                <a:ea typeface="ＭＳ Ｐゴシック" charset="-128"/>
              </a:defRPr>
            </a:lvl7pPr>
            <a:lvl8pPr marL="3367278" indent="-224485" eaLnBrk="0" fontAlgn="base" hangingPunct="0">
              <a:spcBef>
                <a:spcPct val="0"/>
              </a:spcBef>
              <a:spcAft>
                <a:spcPct val="0"/>
              </a:spcAft>
              <a:defRPr sz="2400">
                <a:solidFill>
                  <a:srgbClr val="0095D3"/>
                </a:solidFill>
                <a:latin typeface="Arial" charset="0"/>
                <a:ea typeface="ＭＳ Ｐゴシック" charset="-128"/>
              </a:defRPr>
            </a:lvl8pPr>
            <a:lvl9pPr marL="3816248" indent="-224485" eaLnBrk="0" fontAlgn="base" hangingPunct="0">
              <a:spcBef>
                <a:spcPct val="0"/>
              </a:spcBef>
              <a:spcAft>
                <a:spcPct val="0"/>
              </a:spcAft>
              <a:defRPr sz="2400">
                <a:solidFill>
                  <a:srgbClr val="0095D3"/>
                </a:solidFill>
                <a:latin typeface="Arial" charset="0"/>
                <a:ea typeface="ＭＳ Ｐゴシック" charset="-128"/>
              </a:defRPr>
            </a:lvl9pPr>
          </a:lstStyle>
          <a:p>
            <a:fld id="{84257965-5DF4-4B86-901A-EB48B669BADE}" type="slidenum">
              <a:rPr lang="en-US" sz="1200">
                <a:solidFill>
                  <a:srgbClr val="000000"/>
                </a:solidFill>
              </a:rPr>
              <a:pPr/>
              <a:t>28</a:t>
            </a:fld>
            <a:endParaRPr lang="en-US" sz="1200" dirty="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defTabSz="898672">
              <a:defRPr/>
            </a:pPr>
            <a:r>
              <a:rPr lang="en-US" dirty="0" smtClean="0"/>
              <a:t>VMware View helps to address an</a:t>
            </a:r>
            <a:r>
              <a:rPr lang="en-US" baseline="0" dirty="0" smtClean="0"/>
              <a:t> expanding range of customer use cases including OS migrations, mobile and remote desktop access, contract and offshore employees, as well as Business continuity and Disaster Recovery.</a:t>
            </a:r>
          </a:p>
          <a:p>
            <a:pPr defTabSz="898672">
              <a:defRPr/>
            </a:pPr>
            <a:r>
              <a:rPr lang="en-US" i="1" baseline="0" dirty="0" smtClean="0"/>
              <a:t>More specific use cases can be found in the appendix of this presentation.  </a:t>
            </a:r>
            <a:endParaRPr lang="en-US" i="1" dirty="0" smtClean="0"/>
          </a:p>
        </p:txBody>
      </p:sp>
      <p:sp>
        <p:nvSpPr>
          <p:cNvPr id="4" name="Slide Number Placeholder 3"/>
          <p:cNvSpPr>
            <a:spLocks noGrp="1"/>
          </p:cNvSpPr>
          <p:nvPr>
            <p:ph type="sldNum" sz="quarter" idx="10"/>
          </p:nvPr>
        </p:nvSpPr>
        <p:spPr/>
        <p:txBody>
          <a:bodyPr/>
          <a:lstStyle/>
          <a:p>
            <a:fld id="{30ED41AE-736E-48F5-8701-1355F6D9E97A}" type="slidenum">
              <a:rPr lang="en-US" smtClean="0"/>
              <a:pPr/>
              <a:t>30</a:t>
            </a:fld>
            <a:endParaRPr lang="en-US" dirty="0"/>
          </a:p>
        </p:txBody>
      </p:sp>
      <p:sp>
        <p:nvSpPr>
          <p:cNvPr id="7" name="Slide Image Placeholder 6"/>
          <p:cNvSpPr>
            <a:spLocks noGrp="1" noRot="1" noChangeAspect="1"/>
          </p:cNvSpPr>
          <p:nvPr>
            <p:ph type="sldImg"/>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a:buFont typeface="Arial"/>
              <a:buNone/>
              <a:defRPr/>
            </a:pPr>
            <a:r>
              <a:rPr lang="en-US" b="1" dirty="0" smtClean="0"/>
              <a:t>The following high level architecture diagram gives you an overview of the VMware View solution and where all of the components fit</a:t>
            </a:r>
          </a:p>
          <a:p>
            <a:pPr>
              <a:buFont typeface="Arial"/>
              <a:buNone/>
              <a:defRPr/>
            </a:pPr>
            <a:r>
              <a:rPr lang="en-US" dirty="0" smtClean="0"/>
              <a:t>NOTE: we again highlight the 3 key components of the solution - Platform, Management and User Experience</a:t>
            </a:r>
          </a:p>
          <a:p>
            <a:pPr>
              <a:buFont typeface="Arial"/>
              <a:buChar char="•"/>
              <a:defRPr/>
            </a:pPr>
            <a:endParaRPr lang="en-US" dirty="0" smtClean="0"/>
          </a:p>
          <a:p>
            <a:pPr>
              <a:buFont typeface="Arial"/>
              <a:buNone/>
              <a:defRPr/>
            </a:pPr>
            <a:r>
              <a:rPr lang="en-US" dirty="0" smtClean="0"/>
              <a:t>Platform</a:t>
            </a:r>
          </a:p>
          <a:p>
            <a:pPr>
              <a:buFont typeface="Arial"/>
              <a:buChar char="•"/>
              <a:defRPr/>
            </a:pPr>
            <a:r>
              <a:rPr lang="en-US" b="1" dirty="0" smtClean="0"/>
              <a:t>vSphere for Desktops </a:t>
            </a:r>
          </a:p>
          <a:p>
            <a:pPr lvl="1">
              <a:buFont typeface="Arial"/>
              <a:buChar char="•"/>
              <a:defRPr/>
            </a:pPr>
            <a:r>
              <a:rPr lang="en-US" dirty="0" smtClean="0"/>
              <a:t>VMware View is tightly integrated with vSphere and therefore leverages and benefits from the robust set of features in that platform</a:t>
            </a:r>
          </a:p>
          <a:p>
            <a:pPr lvl="1">
              <a:buFont typeface="Arial"/>
              <a:buChar char="•"/>
              <a:defRPr/>
            </a:pPr>
            <a:r>
              <a:rPr lang="en-US" dirty="0" smtClean="0"/>
              <a:t>vSphere includes many features and optimizations built specifically for delivering VMware View</a:t>
            </a:r>
          </a:p>
          <a:p>
            <a:pPr lvl="1">
              <a:buFont typeface="Arial"/>
              <a:buChar char="•"/>
              <a:defRPr/>
            </a:pPr>
            <a:r>
              <a:rPr lang="en-US" dirty="0" smtClean="0"/>
              <a:t>vCenter (Not Shown) is used to manage the virtualization platform</a:t>
            </a:r>
          </a:p>
          <a:p>
            <a:pPr>
              <a:buFont typeface="Arial"/>
              <a:buNone/>
              <a:defRPr/>
            </a:pPr>
            <a:endParaRPr lang="en-US" dirty="0" smtClean="0"/>
          </a:p>
          <a:p>
            <a:pPr>
              <a:buFont typeface="Arial"/>
              <a:buNone/>
              <a:defRPr/>
            </a:pPr>
            <a:r>
              <a:rPr lang="en-US" dirty="0" smtClean="0"/>
              <a:t>Management</a:t>
            </a:r>
          </a:p>
          <a:p>
            <a:pPr>
              <a:buFont typeface="Arial"/>
              <a:buChar char="•"/>
              <a:defRPr/>
            </a:pPr>
            <a:r>
              <a:rPr lang="en-US" dirty="0" smtClean="0"/>
              <a:t>VMware View Manager </a:t>
            </a:r>
          </a:p>
          <a:p>
            <a:pPr lvl="1">
              <a:buFont typeface="Arial"/>
              <a:buChar char="•"/>
              <a:defRPr/>
            </a:pPr>
            <a:r>
              <a:rPr lang="en-US" dirty="0" smtClean="0"/>
              <a:t>View Manager is the core to the VMware View solution providing centralized management of the desktop environment and brokering of connections to desktops in the data center</a:t>
            </a:r>
          </a:p>
          <a:p>
            <a:pPr>
              <a:buFont typeface="Arial"/>
              <a:buChar char="•"/>
              <a:defRPr/>
            </a:pPr>
            <a:r>
              <a:rPr lang="en-US" dirty="0" smtClean="0"/>
              <a:t>VMware View Composer</a:t>
            </a:r>
          </a:p>
          <a:p>
            <a:pPr lvl="1">
              <a:buFont typeface="Arial"/>
              <a:buChar char="•"/>
              <a:defRPr/>
            </a:pPr>
            <a:r>
              <a:rPr lang="en-US" dirty="0" smtClean="0"/>
              <a:t>View Composer delivers storage optimizations to reduce storage requirements and simplify desktop management</a:t>
            </a:r>
          </a:p>
          <a:p>
            <a:pPr>
              <a:buFont typeface="Arial"/>
              <a:buChar char="•"/>
              <a:defRPr/>
            </a:pPr>
            <a:r>
              <a:rPr lang="en-US" dirty="0" smtClean="0"/>
              <a:t>VMware ThinApp</a:t>
            </a:r>
          </a:p>
          <a:p>
            <a:pPr lvl="1">
              <a:buFont typeface="Arial"/>
              <a:buChar char="•"/>
              <a:defRPr/>
            </a:pPr>
            <a:r>
              <a:rPr lang="en-US" dirty="0" smtClean="0"/>
              <a:t>ThinApp address the requirement for application virtualization in both virtual and physical desktop environments</a:t>
            </a:r>
          </a:p>
          <a:p>
            <a:pPr>
              <a:buFont typeface="Arial"/>
              <a:buChar char="•"/>
              <a:defRPr/>
            </a:pPr>
            <a:endParaRPr lang="en-US" dirty="0" smtClean="0"/>
          </a:p>
          <a:p>
            <a:pPr>
              <a:buFont typeface="Arial"/>
              <a:buNone/>
              <a:defRPr/>
            </a:pPr>
            <a:r>
              <a:rPr lang="en-US" dirty="0" smtClean="0"/>
              <a:t>User Experience</a:t>
            </a:r>
          </a:p>
          <a:p>
            <a:pPr>
              <a:buClr>
                <a:schemeClr val="bg1"/>
              </a:buClr>
              <a:buFont typeface="Arial"/>
              <a:buChar char="•"/>
              <a:defRPr/>
            </a:pPr>
            <a:r>
              <a:rPr lang="en-US" dirty="0" smtClean="0">
                <a:solidFill>
                  <a:schemeClr val="bg1"/>
                </a:solidFill>
              </a:rPr>
              <a:t>Users can access their virtual desktops from a variety of devices including desktops, laptops and thin clients</a:t>
            </a:r>
          </a:p>
          <a:p>
            <a:pPr>
              <a:buClr>
                <a:schemeClr val="bg1"/>
              </a:buClr>
              <a:buFont typeface="Arial"/>
              <a:buChar char="•"/>
              <a:defRPr/>
            </a:pPr>
            <a:r>
              <a:rPr lang="en-US" dirty="0" smtClean="0">
                <a:solidFill>
                  <a:schemeClr val="bg1"/>
                </a:solidFill>
              </a:rPr>
              <a:t>These users can be on the LAN or across the WAN</a:t>
            </a:r>
          </a:p>
          <a:p>
            <a:pPr>
              <a:buClr>
                <a:schemeClr val="bg1"/>
              </a:buClr>
              <a:buFont typeface="Arial"/>
              <a:buChar char="•"/>
              <a:defRPr/>
            </a:pPr>
            <a:r>
              <a:rPr lang="en-US" dirty="0" smtClean="0">
                <a:solidFill>
                  <a:schemeClr val="bg1"/>
                </a:solidFill>
              </a:rPr>
              <a:t>VMware View has a number technologies addressing user experience which we will talk about in the following slides</a:t>
            </a:r>
          </a:p>
        </p:txBody>
      </p:sp>
      <p:sp>
        <p:nvSpPr>
          <p:cNvPr id="40964" name="Slide Number Placeholder 3"/>
          <p:cNvSpPr>
            <a:spLocks noGrp="1"/>
          </p:cNvSpPr>
          <p:nvPr>
            <p:ph type="sldNum" sz="quarter" idx="5"/>
          </p:nvPr>
        </p:nvSpPr>
        <p:spPr>
          <a:noFill/>
        </p:spPr>
        <p:txBody>
          <a:bodyPr/>
          <a:lstStyle/>
          <a:p>
            <a:fld id="{F91119DB-C070-4217-9444-9DF4D4E437EA}" type="slidenum">
              <a:rPr lang="en-US" altLang="zh-CN" smtClean="0"/>
              <a:pPr/>
              <a:t>31</a:t>
            </a:fld>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AC78CB3-95AF-4F7D-AA55-B38BE56CCD1B}" type="slidenum">
              <a:rPr lang="ja-JP" altLang="en-US" smtClean="0"/>
              <a:pPr/>
              <a:t>32</a:t>
            </a:fld>
            <a:endParaRPr lang="en-US" altLang="ja-JP" smtClean="0"/>
          </a:p>
        </p:txBody>
      </p:sp>
      <p:sp>
        <p:nvSpPr>
          <p:cNvPr id="41987" name="Slide Image Placeholder 1"/>
          <p:cNvSpPr>
            <a:spLocks noGrp="1" noRot="1" noChangeAspect="1" noTextEdit="1"/>
          </p:cNvSpPr>
          <p:nvPr>
            <p:ph type="sldImg"/>
          </p:nvPr>
        </p:nvSpPr>
        <p:spPr>
          <a:ln/>
        </p:spPr>
      </p:sp>
      <p:sp>
        <p:nvSpPr>
          <p:cNvPr id="41988" name="Notes Placeholder 2"/>
          <p:cNvSpPr>
            <a:spLocks noGrp="1"/>
          </p:cNvSpPr>
          <p:nvPr>
            <p:ph type="body" idx="1"/>
          </p:nvPr>
        </p:nvSpPr>
        <p:spPr>
          <a:noFill/>
          <a:ln/>
        </p:spPr>
        <p:txBody>
          <a:bodyPr/>
          <a:lstStyle/>
          <a:p>
            <a:r>
              <a:rPr lang="en-US" altLang="zh-CN" smtClean="0"/>
              <a:t>There are 5 key components of the overall VMware View solution that we will discuss now.</a:t>
            </a:r>
          </a:p>
          <a:p>
            <a:pPr lvl="1"/>
            <a:r>
              <a:rPr lang="en-US" altLang="zh-CN" smtClean="0"/>
              <a:t>VMware Infrastructure which is the Proven Virtualization platform that enables Virtualizing the desktop images.</a:t>
            </a:r>
          </a:p>
          <a:p>
            <a:pPr lvl="1"/>
            <a:r>
              <a:rPr lang="en-US" altLang="zh-CN" smtClean="0"/>
              <a:t>View Manager (formerly known as Virtual Desktop Manager) which is a enterprise class desktop manager</a:t>
            </a:r>
          </a:p>
          <a:p>
            <a:pPr lvl="1"/>
            <a:r>
              <a:rPr lang="en-US" altLang="zh-CN" smtClean="0"/>
              <a:t>View Composer which helps optimize storage while streamlining desktop image management</a:t>
            </a:r>
          </a:p>
          <a:p>
            <a:pPr lvl="1"/>
            <a:r>
              <a:rPr lang="en-US" altLang="zh-CN" smtClean="0"/>
              <a:t>ThinApp – which helps in application virtualization</a:t>
            </a:r>
          </a:p>
          <a:p>
            <a:pPr lvl="1"/>
            <a:r>
              <a:rPr lang="en-US" altLang="zh-CN" smtClean="0"/>
              <a:t>And finally Offline desktop which helps end users take their virtual desktops offline and work in a disconnected mode.</a:t>
            </a:r>
          </a:p>
          <a:p>
            <a:r>
              <a:rPr lang="en-US" altLang="zh-CN" smtClean="0"/>
              <a:t>We will now go through each of these components in further detail.</a:t>
            </a:r>
          </a:p>
        </p:txBody>
      </p:sp>
      <p:sp>
        <p:nvSpPr>
          <p:cNvPr id="41989" name="Slide Number Placeholder 3"/>
          <p:cNvSpPr txBox="1">
            <a:spLocks noGrp="1"/>
          </p:cNvSpPr>
          <p:nvPr/>
        </p:nvSpPr>
        <p:spPr bwMode="auto">
          <a:xfrm>
            <a:off x="3884852" y="8685862"/>
            <a:ext cx="2971593" cy="456575"/>
          </a:xfrm>
          <a:prstGeom prst="rect">
            <a:avLst/>
          </a:prstGeom>
          <a:noFill/>
          <a:ln w="9525">
            <a:noFill/>
            <a:miter lim="800000"/>
            <a:headEnd/>
            <a:tailEnd/>
          </a:ln>
        </p:spPr>
        <p:txBody>
          <a:bodyPr lIns="87340" tIns="43670" rIns="87340" bIns="43670" anchor="b"/>
          <a:lstStyle/>
          <a:p>
            <a:pPr algn="r"/>
            <a:fld id="{69DD9C36-B6D7-42AD-86D2-BFE7CAE7D352}" type="slidenum">
              <a:rPr lang="zh-CN" altLang="en-US" sz="1000" i="1"/>
              <a:pPr algn="r"/>
              <a:t>32</a:t>
            </a:fld>
            <a:endParaRPr lang="en-US" altLang="zh-CN" sz="1000" i="1"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xfrm>
            <a:off x="1143000" y="684213"/>
            <a:ext cx="4572000" cy="3429000"/>
          </a:xfrm>
          <a:ln/>
        </p:spPr>
      </p:sp>
      <p:sp>
        <p:nvSpPr>
          <p:cNvPr id="99331" name="Notes Placeholder 2"/>
          <p:cNvSpPr>
            <a:spLocks noGrp="1"/>
          </p:cNvSpPr>
          <p:nvPr>
            <p:ph type="body" idx="1"/>
          </p:nvPr>
        </p:nvSpPr>
        <p:spPr>
          <a:noFill/>
          <a:ln/>
        </p:spPr>
        <p:txBody>
          <a:bodyPr/>
          <a:lstStyle/>
          <a:p>
            <a:r>
              <a:rPr lang="en-US" dirty="0" smtClean="0">
                <a:latin typeface="Arial" pitchFamily="34" charset="0"/>
              </a:rPr>
              <a:t>Modernizing</a:t>
            </a:r>
            <a:r>
              <a:rPr lang="en-US" baseline="0" dirty="0" smtClean="0">
                <a:latin typeface="Arial" pitchFamily="34" charset="0"/>
              </a:rPr>
              <a:t> the</a:t>
            </a:r>
            <a:r>
              <a:rPr lang="en-US" dirty="0" smtClean="0">
                <a:latin typeface="Arial" pitchFamily="34" charset="0"/>
              </a:rPr>
              <a:t> desktop enables the</a:t>
            </a:r>
            <a:r>
              <a:rPr lang="en-US" baseline="0" dirty="0" smtClean="0">
                <a:latin typeface="Arial" pitchFamily="34" charset="0"/>
              </a:rPr>
              <a:t> VMware vision </a:t>
            </a:r>
          </a:p>
          <a:p>
            <a:r>
              <a:rPr lang="en-US" baseline="0" dirty="0" smtClean="0">
                <a:latin typeface="Arial" pitchFamily="34" charset="0"/>
              </a:rPr>
              <a:t>This includes the ability to take advantage of the cloud infrastructure for desktop delivery to enable on demand resources and unmatched availability, scale and performance for the desktop</a:t>
            </a:r>
          </a:p>
          <a:p>
            <a:r>
              <a:rPr lang="en-US" baseline="0" dirty="0" smtClean="0">
                <a:latin typeface="Arial" pitchFamily="34" charset="0"/>
              </a:rPr>
              <a:t>This also includes simplified image management, provisioning, maintenance and policy enforcement while increasing </a:t>
            </a:r>
            <a:r>
              <a:rPr lang="en-US" baseline="0" dirty="0" err="1" smtClean="0">
                <a:latin typeface="Arial" pitchFamily="34" charset="0"/>
              </a:rPr>
              <a:t>SLAs</a:t>
            </a:r>
            <a:r>
              <a:rPr lang="en-US" baseline="0" dirty="0" smtClean="0">
                <a:latin typeface="Arial" pitchFamily="34" charset="0"/>
              </a:rPr>
              <a:t> and security for the desktop</a:t>
            </a:r>
          </a:p>
          <a:p>
            <a:r>
              <a:rPr lang="en-US" baseline="0" dirty="0" smtClean="0">
                <a:latin typeface="Arial" pitchFamily="34" charset="0"/>
              </a:rPr>
              <a:t>The modern desktop also allows end-users to access this resource from an increasing variety of devices and locations.</a:t>
            </a:r>
          </a:p>
          <a:p>
            <a:r>
              <a:rPr lang="en-US" baseline="0" dirty="0" smtClean="0">
                <a:latin typeface="Arial" pitchFamily="34" charset="0"/>
              </a:rPr>
              <a:t>In addition the modern desktop vision enables the ability to implement service based billing and take advantage of user self service functionality in the future.</a:t>
            </a:r>
          </a:p>
          <a:p>
            <a:r>
              <a:rPr lang="en-US" baseline="0" dirty="0" smtClean="0">
                <a:latin typeface="Arial" pitchFamily="34" charset="0"/>
              </a:rPr>
              <a:t> </a:t>
            </a:r>
          </a:p>
        </p:txBody>
      </p:sp>
      <p:sp>
        <p:nvSpPr>
          <p:cNvPr id="99332" name="Slide Number Placeholder 3"/>
          <p:cNvSpPr>
            <a:spLocks noGrp="1"/>
          </p:cNvSpPr>
          <p:nvPr>
            <p:ph type="sldNum" sz="quarter" idx="5"/>
          </p:nvPr>
        </p:nvSpPr>
        <p:spPr>
          <a:noFill/>
        </p:spPr>
        <p:txBody>
          <a:bodyPr/>
          <a:lstStyle/>
          <a:p>
            <a:fld id="{4C2C0E5B-394C-412D-BBA4-7CDE4CC63BED}" type="slidenum">
              <a:rPr lang="en-US" smtClean="0">
                <a:solidFill>
                  <a:srgbClr val="000000"/>
                </a:solidFill>
                <a:latin typeface="Arial" pitchFamily="34" charset="0"/>
              </a:rPr>
              <a:pPr/>
              <a:t>33</a:t>
            </a:fld>
            <a:endParaRPr lang="en-US" dirty="0" smtClean="0">
              <a:solidFill>
                <a:srgbClr val="000000"/>
              </a:solidFill>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VMware’s approach to this challenge is to address each of these unique areas of the CIO’s world while understanding that each layer is intertwined and part of a holistic model for IT</a:t>
            </a:r>
          </a:p>
          <a:p>
            <a:endParaRPr lang="en-US" dirty="0" smtClean="0"/>
          </a:p>
          <a:p>
            <a:r>
              <a:rPr lang="en-US" dirty="0" smtClean="0"/>
              <a:t>Building upon our existing product lines, but adding new solutions, VMware is uniquely addressing the complete world of the CIO from the changing infrastructure in today’s world to the ability to build and run new applications that best take advantage of this infrastructure to the new and emerging end-user world enabling more agile and efficient access to applications and data via an increasingly diverse set of devices. </a:t>
            </a:r>
          </a:p>
          <a:p>
            <a:endParaRPr lang="en-US" dirty="0" smtClean="0"/>
          </a:p>
          <a:p>
            <a:r>
              <a:rPr lang="en-US" dirty="0" smtClean="0"/>
              <a:t>Let’s dive into the specifics of what will be announced at </a:t>
            </a:r>
            <a:r>
              <a:rPr lang="en-US" dirty="0" err="1" smtClean="0"/>
              <a:t>VMworld</a:t>
            </a:r>
            <a:r>
              <a:rPr lang="en-U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0ED41AE-736E-48F5-8701-1355F6D9E97A}" type="slidenum">
              <a:rPr lang="en-US" smtClean="0">
                <a:solidFill>
                  <a:prstClr val="black"/>
                </a:solidFill>
              </a:rPr>
              <a:pPr>
                <a:defRPr/>
              </a:pPr>
              <a:t>2</a:t>
            </a:fld>
            <a:endParaRPr 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16097916-091F-404A-AFBF-0214D7F1D9E8}" type="slidenum">
              <a:rPr lang="en-CA" smtClean="0"/>
              <a:pPr/>
              <a:t>34</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txBox="1">
            <a:spLocks noGrp="1" noChangeArrowheads="1"/>
          </p:cNvSpPr>
          <p:nvPr/>
        </p:nvSpPr>
        <p:spPr bwMode="auto">
          <a:xfrm>
            <a:off x="3885905" y="8685893"/>
            <a:ext cx="2972097" cy="458107"/>
          </a:xfrm>
          <a:prstGeom prst="rect">
            <a:avLst/>
          </a:prstGeom>
          <a:noFill/>
          <a:ln w="9525">
            <a:noFill/>
            <a:miter lim="800000"/>
            <a:headEnd/>
            <a:tailEnd/>
          </a:ln>
        </p:spPr>
        <p:txBody>
          <a:bodyPr lIns="92109" tIns="46054" rIns="92109" bIns="46054" anchor="b"/>
          <a:lstStyle/>
          <a:p>
            <a:pPr algn="r" defTabSz="918715"/>
            <a:fld id="{B975AD35-A827-4752-831E-15BD020A6FFC}" type="slidenum">
              <a:rPr lang="en-US" sz="1100">
                <a:solidFill>
                  <a:prstClr val="black"/>
                </a:solidFill>
                <a:latin typeface="Times" charset="0"/>
              </a:rPr>
              <a:pPr algn="r" defTabSz="918715"/>
              <a:t>35</a:t>
            </a:fld>
            <a:endParaRPr lang="en-US" sz="1100" dirty="0">
              <a:solidFill>
                <a:prstClr val="black"/>
              </a:solidFill>
              <a:latin typeface="Times" charset="0"/>
            </a:endParaRPr>
          </a:p>
        </p:txBody>
      </p:sp>
      <p:sp>
        <p:nvSpPr>
          <p:cNvPr id="29699" name="Rectangle 7"/>
          <p:cNvSpPr txBox="1">
            <a:spLocks noGrp="1" noChangeArrowheads="1"/>
          </p:cNvSpPr>
          <p:nvPr/>
        </p:nvSpPr>
        <p:spPr bwMode="auto">
          <a:xfrm>
            <a:off x="3884414" y="8684383"/>
            <a:ext cx="2972098" cy="458108"/>
          </a:xfrm>
          <a:prstGeom prst="rect">
            <a:avLst/>
          </a:prstGeom>
          <a:noFill/>
          <a:ln w="9525">
            <a:noFill/>
            <a:miter lim="800000"/>
            <a:headEnd/>
            <a:tailEnd/>
          </a:ln>
        </p:spPr>
        <p:txBody>
          <a:bodyPr lIns="91529" tIns="45761" rIns="91529" bIns="45761" anchor="b"/>
          <a:lstStyle/>
          <a:p>
            <a:pPr algn="r" defTabSz="908206"/>
            <a:fld id="{563F1D22-FFA6-4B77-896C-8DC277942DE2}" type="slidenum">
              <a:rPr lang="en-CA" sz="1100">
                <a:solidFill>
                  <a:prstClr val="black"/>
                </a:solidFill>
                <a:latin typeface="Arial" charset="0"/>
              </a:rPr>
              <a:pPr algn="r" defTabSz="908206"/>
              <a:t>35</a:t>
            </a:fld>
            <a:endParaRPr lang="en-CA" sz="1100" dirty="0">
              <a:solidFill>
                <a:prstClr val="black"/>
              </a:solidFill>
              <a:latin typeface="Arial" charset="0"/>
            </a:endParaRPr>
          </a:p>
        </p:txBody>
      </p:sp>
      <p:sp>
        <p:nvSpPr>
          <p:cNvPr id="29700" name="Rectangle 2"/>
          <p:cNvSpPr>
            <a:spLocks noGrp="1" noRot="1" noChangeAspect="1" noChangeArrowheads="1" noTextEdit="1"/>
          </p:cNvSpPr>
          <p:nvPr>
            <p:ph type="sldImg"/>
          </p:nvPr>
        </p:nvSpPr>
        <p:spPr>
          <a:xfrm>
            <a:off x="1131888" y="673100"/>
            <a:ext cx="4586287" cy="3441700"/>
          </a:xfrm>
          <a:solidFill>
            <a:srgbClr val="FFFFFF"/>
          </a:solidFill>
          <a:ln/>
        </p:spPr>
      </p:sp>
      <p:sp>
        <p:nvSpPr>
          <p:cNvPr id="29701" name="Rectangle 3"/>
          <p:cNvSpPr>
            <a:spLocks noGrp="1" noChangeArrowheads="1"/>
          </p:cNvSpPr>
          <p:nvPr>
            <p:ph type="body" idx="1"/>
          </p:nvPr>
        </p:nvSpPr>
        <p:spPr>
          <a:xfrm>
            <a:off x="894459" y="4343706"/>
            <a:ext cx="5060156" cy="4118429"/>
          </a:xfrm>
          <a:solidFill>
            <a:schemeClr val="accent1"/>
          </a:solidFill>
          <a:ln>
            <a:solidFill>
              <a:schemeClr val="tx1"/>
            </a:solidFill>
          </a:ln>
        </p:spPr>
        <p:txBody>
          <a:bodyPr lIns="89563" tIns="44780" rIns="89563" bIns="44780"/>
          <a:lstStyle/>
          <a:p>
            <a:pPr eaLnBrk="1" hangingPunct="1"/>
            <a:r>
              <a:rPr lang="en-US" dirty="0" smtClean="0"/>
              <a:t>We</a:t>
            </a:r>
            <a:r>
              <a:rPr lang="en-US" baseline="0" dirty="0" smtClean="0"/>
              <a:t> begin with the server. Any outlook user will tell you that search is hard and slow, and doing the self-archiving is a pain. </a:t>
            </a:r>
            <a:r>
              <a:rPr lang="en-US" baseline="0" dirty="0" err="1" smtClean="0"/>
              <a:t>Zimbra</a:t>
            </a:r>
            <a:r>
              <a:rPr lang="en-US" baseline="0" dirty="0" smtClean="0"/>
              <a:t> manages everything in the server, making functions like search extremely fast and administration activities like archiving very easy. Another good example is the hierarchical storage, meaning you can have more mailboxes with more data with far fewer servers.</a:t>
            </a:r>
          </a:p>
          <a:p>
            <a:pPr eaLnBrk="1" hangingPunct="1"/>
            <a:endParaRPr lang="en-US" baseline="0" dirty="0" smtClean="0"/>
          </a:p>
          <a:p>
            <a:pPr eaLnBrk="1" hangingPunct="1"/>
            <a:r>
              <a:rPr lang="en-US" baseline="0" dirty="0" smtClean="0"/>
              <a:t>On the top of the slide, we have top of the client with the tabs corresponding to the functions of </a:t>
            </a:r>
            <a:r>
              <a:rPr lang="en-US" baseline="0" dirty="0" err="1" smtClean="0"/>
              <a:t>Zimbra</a:t>
            </a:r>
            <a:r>
              <a:rPr lang="en-US" baseline="0" dirty="0" smtClean="0"/>
              <a:t>: mail, address book, calendaring, tasks and document management. Also are integration to social and click-to-call.</a:t>
            </a:r>
          </a:p>
          <a:p>
            <a:pPr eaLnBrk="1" hangingPunct="1"/>
            <a:endParaRPr lang="en-US" baseline="0" dirty="0" smtClean="0"/>
          </a:p>
          <a:p>
            <a:pPr eaLnBrk="1" hangingPunct="1"/>
            <a:r>
              <a:rPr lang="en-US" baseline="0" dirty="0" smtClean="0"/>
              <a:t>-Click-</a:t>
            </a:r>
          </a:p>
          <a:p>
            <a:pPr eaLnBrk="1" hangingPunct="1"/>
            <a:endParaRPr lang="en-US" baseline="0" dirty="0" smtClean="0"/>
          </a:p>
          <a:p>
            <a:pPr eaLnBrk="1" hangingPunct="1"/>
            <a:r>
              <a:rPr lang="en-US" baseline="0" dirty="0" smtClean="0"/>
              <a:t>We have two identical clients – one of the web and one for the desktop which enables online/offline access.  Anyone who has used OWA (the outlook web application) knows it is very different fro outlook. With </a:t>
            </a:r>
            <a:r>
              <a:rPr lang="en-US" baseline="0" dirty="0" err="1" smtClean="0"/>
              <a:t>Zimbra</a:t>
            </a:r>
            <a:r>
              <a:rPr lang="en-US" baseline="0" dirty="0" smtClean="0"/>
              <a:t>, as you’ll see in a moment, the clients do everything Outlook does and more – in the web browser, online or offline. These are identical clients.</a:t>
            </a:r>
          </a:p>
          <a:p>
            <a:pPr eaLnBrk="1" hangingPunct="1"/>
            <a:endParaRPr lang="en-US" baseline="0" dirty="0" smtClean="0"/>
          </a:p>
          <a:p>
            <a:pPr eaLnBrk="1" hangingPunct="1"/>
            <a:r>
              <a:rPr lang="en-US" baseline="0" dirty="0" smtClean="0"/>
              <a:t>-Click-</a:t>
            </a:r>
          </a:p>
          <a:p>
            <a:pPr eaLnBrk="1" hangingPunct="1"/>
            <a:endParaRPr lang="en-US" baseline="0" dirty="0" smtClean="0"/>
          </a:p>
          <a:p>
            <a:pPr eaLnBrk="1" hangingPunct="1"/>
            <a:r>
              <a:rPr lang="en-US" baseline="0" dirty="0" err="1" smtClean="0"/>
              <a:t>Zimbra</a:t>
            </a:r>
            <a:r>
              <a:rPr lang="en-US" baseline="0" dirty="0" smtClean="0"/>
              <a:t> also supports outlook, apple, </a:t>
            </a:r>
            <a:r>
              <a:rPr lang="en-US" baseline="0" dirty="0" err="1" smtClean="0"/>
              <a:t>eudora</a:t>
            </a:r>
            <a:r>
              <a:rPr lang="en-US" baseline="0" dirty="0" smtClean="0"/>
              <a:t>, </a:t>
            </a:r>
            <a:r>
              <a:rPr lang="en-US" baseline="0" dirty="0" err="1" smtClean="0"/>
              <a:t>thurnderbird</a:t>
            </a:r>
            <a:r>
              <a:rPr lang="en-US" baseline="0" dirty="0" smtClean="0"/>
              <a:t> and just about every other client you can name. This makes for easy user migration: those who want to continue to use outlook can do so (but, of course, we expect they’ll want to move as soon as they see how </a:t>
            </a:r>
            <a:r>
              <a:rPr lang="en-US" baseline="0" dirty="0" err="1" smtClean="0"/>
              <a:t>zimbra</a:t>
            </a:r>
            <a:r>
              <a:rPr lang="en-US" baseline="0" dirty="0" smtClean="0"/>
              <a:t> improves their productivity).</a:t>
            </a:r>
          </a:p>
          <a:p>
            <a:pPr eaLnBrk="1" hangingPunct="1"/>
            <a:endParaRPr lang="en-US" baseline="0" dirty="0" smtClean="0"/>
          </a:p>
          <a:p>
            <a:pPr eaLnBrk="1" hangingPunct="1"/>
            <a:r>
              <a:rPr lang="en-US" baseline="0" dirty="0" smtClean="0"/>
              <a:t>-Click-</a:t>
            </a:r>
          </a:p>
          <a:p>
            <a:pPr eaLnBrk="1" hangingPunct="1"/>
            <a:endParaRPr lang="en-US" baseline="0" dirty="0" smtClean="0"/>
          </a:p>
          <a:p>
            <a:pPr eaLnBrk="1" hangingPunct="1"/>
            <a:r>
              <a:rPr lang="en-US" baseline="0" dirty="0" err="1" smtClean="0"/>
              <a:t>Zimbra</a:t>
            </a:r>
            <a:r>
              <a:rPr lang="en-US" baseline="0" dirty="0" smtClean="0"/>
              <a:t> supports a wide range of </a:t>
            </a:r>
            <a:r>
              <a:rPr lang="en-US" baseline="0" dirty="0" err="1" smtClean="0"/>
              <a:t>smartphones</a:t>
            </a:r>
            <a:r>
              <a:rPr lang="en-US" baseline="0" dirty="0" smtClean="0"/>
              <a:t> – if not the widest range– including native support for Android, blackberry, </a:t>
            </a:r>
            <a:r>
              <a:rPr lang="en-US" baseline="0" dirty="0" err="1" smtClean="0"/>
              <a:t>iphone</a:t>
            </a:r>
            <a:r>
              <a:rPr lang="en-US" baseline="0" dirty="0" smtClean="0"/>
              <a:t>, </a:t>
            </a:r>
            <a:r>
              <a:rPr lang="en-US" baseline="0" dirty="0" err="1" smtClean="0"/>
              <a:t>nokia</a:t>
            </a:r>
            <a:r>
              <a:rPr lang="en-US" baseline="0" dirty="0" smtClean="0"/>
              <a:t> and many others.</a:t>
            </a:r>
          </a:p>
          <a:p>
            <a:pPr eaLnBrk="1" hangingPunct="1"/>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0ED41AE-736E-48F5-8701-1355F6D9E97A}" type="slidenum">
              <a:rPr lang="en-US" smtClean="0"/>
              <a:pPr>
                <a:defRPr/>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92500" lnSpcReduction="10000"/>
          </a:bodyPr>
          <a:lstStyle/>
          <a:p>
            <a:r>
              <a:rPr lang="en-US" sz="1100" u="sng" dirty="0">
                <a:ea typeface="ＭＳ Ｐゴシック" charset="-128"/>
              </a:rPr>
              <a:t>Key Points</a:t>
            </a:r>
          </a:p>
          <a:p>
            <a:r>
              <a:rPr lang="en-US" sz="1100" dirty="0">
                <a:ea typeface="ＭＳ Ｐゴシック" charset="-128"/>
              </a:rPr>
              <a:t>VMware is the trusted advisor and cloud infrastructure authority</a:t>
            </a:r>
          </a:p>
          <a:p>
            <a:endParaRPr lang="en-US" sz="1100" dirty="0">
              <a:ea typeface="ＭＳ Ｐゴシック" charset="-128"/>
            </a:endParaRPr>
          </a:p>
          <a:p>
            <a:pPr>
              <a:buFontTx/>
              <a:buNone/>
            </a:pPr>
            <a:r>
              <a:rPr lang="en-US" sz="1100" dirty="0">
                <a:ea typeface="ＭＳ Ｐゴシック" charset="-128"/>
              </a:rPr>
              <a:t>Using this framework we map to specific solution areas that VMware is focused on (walk through the layers and functional areas) and that are important in virtualized and cloud environments.</a:t>
            </a:r>
          </a:p>
          <a:p>
            <a:pPr>
              <a:buFontTx/>
              <a:buChar char="•"/>
            </a:pPr>
            <a:endParaRPr lang="en-US" sz="1100" dirty="0">
              <a:ea typeface="ＭＳ Ｐゴシック" charset="-128"/>
            </a:endParaRPr>
          </a:p>
          <a:p>
            <a:pPr>
              <a:buFontTx/>
              <a:buNone/>
            </a:pPr>
            <a:r>
              <a:rPr lang="en-US" sz="1100" dirty="0">
                <a:ea typeface="ＭＳ Ｐゴシック" charset="-128"/>
              </a:rPr>
              <a:t>At first glance some of these areas will be new (vApp Packaging) while others (provisioning, service desk) may seem similar to a traditional view of management, but as you double click in these spaces you will find that we are focused on functionality that is both critical to and takes advantage of managing in a virtualized or cloud environment. In some areas (compliance &amp; security, performance, service desk) we will dramatically redefine how management is done. </a:t>
            </a:r>
          </a:p>
          <a:p>
            <a:pPr>
              <a:buFontTx/>
              <a:buChar char="•"/>
            </a:pPr>
            <a:endParaRPr lang="en-US" sz="1100" dirty="0">
              <a:ea typeface="ＭＳ Ｐゴシック" charset="-128"/>
            </a:endParaRPr>
          </a:p>
          <a:p>
            <a:r>
              <a:rPr lang="en-US" sz="1100" dirty="0">
                <a:ea typeface="ＭＳ Ｐゴシック" charset="-128"/>
              </a:rPr>
              <a:t>VMware Infrastructure and Operations Management solutions enable IT to create a zero-touch, compliant infrastructure. Native management is designed-in to the virtualized and public, private, and hybrid cloud infrastructure to help deliver self-service through policy-driven control.</a:t>
            </a:r>
          </a:p>
          <a:p>
            <a:endParaRPr lang="en-US" sz="1100" dirty="0">
              <a:ea typeface="ＭＳ Ｐゴシック" charset="-128"/>
            </a:endParaRPr>
          </a:p>
          <a:p>
            <a:r>
              <a:rPr lang="en-US" sz="1100" dirty="0">
                <a:ea typeface="ＭＳ Ｐゴシック" charset="-128"/>
              </a:rPr>
              <a:t>VMware Application Management solutions enable IT to quickly, accurately, and confidently transition applications to virtualization and the cloud, mapping dependencies, assuring application portability &amp; performance, and establishing service contracts with the infrastructure. </a:t>
            </a:r>
          </a:p>
          <a:p>
            <a:endParaRPr lang="en-US" sz="1100" dirty="0">
              <a:ea typeface="ＭＳ Ｐゴシック" charset="-128"/>
            </a:endParaRPr>
          </a:p>
          <a:p>
            <a:r>
              <a:rPr lang="en-US" sz="1100" dirty="0">
                <a:ea typeface="ＭＳ Ｐゴシック" charset="-128"/>
              </a:rPr>
              <a:t>VMware End-User Computing Management allows IT teams to provision &amp; deploy desktops rapidly, manage workstation images simply, and deliver virtualized applications to desktop.</a:t>
            </a:r>
          </a:p>
          <a:p>
            <a:endParaRPr lang="en-US" sz="1100" dirty="0">
              <a:ea typeface="ＭＳ Ｐゴシック" charset="-128"/>
            </a:endParaRPr>
          </a:p>
          <a:p>
            <a:r>
              <a:rPr lang="en-US" sz="1100" dirty="0">
                <a:ea typeface="ＭＳ Ｐゴシック" charset="-128"/>
              </a:rPr>
              <a:t>VMware IT Business Management solutions allow IT and service providers to confidently deliver new levels of self-service while ensuring these new services are automatically governed with appropriate business and process-level controls. Self-service without business governance can lead to sprawl, cost, licensing, chargeback, and security issues. </a:t>
            </a:r>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rgbClr val="0095D3"/>
                </a:solidFill>
                <a:latin typeface="Arial" charset="0"/>
                <a:ea typeface="ＭＳ Ｐゴシック" charset="-128"/>
              </a:defRPr>
            </a:lvl1pPr>
            <a:lvl2pPr marL="729577" indent="-280607" eaLnBrk="0" hangingPunct="0">
              <a:defRPr sz="2400">
                <a:solidFill>
                  <a:srgbClr val="0095D3"/>
                </a:solidFill>
                <a:latin typeface="Arial" charset="0"/>
                <a:ea typeface="ＭＳ Ｐゴシック" charset="-128"/>
              </a:defRPr>
            </a:lvl2pPr>
            <a:lvl3pPr marL="1122426" indent="-224485" eaLnBrk="0" hangingPunct="0">
              <a:defRPr sz="2400">
                <a:solidFill>
                  <a:srgbClr val="0095D3"/>
                </a:solidFill>
                <a:latin typeface="Arial" charset="0"/>
                <a:ea typeface="ＭＳ Ｐゴシック" charset="-128"/>
              </a:defRPr>
            </a:lvl3pPr>
            <a:lvl4pPr marL="1571396" indent="-224485" eaLnBrk="0" hangingPunct="0">
              <a:defRPr sz="2400">
                <a:solidFill>
                  <a:srgbClr val="0095D3"/>
                </a:solidFill>
                <a:latin typeface="Arial" charset="0"/>
                <a:ea typeface="ＭＳ Ｐゴシック" charset="-128"/>
              </a:defRPr>
            </a:lvl4pPr>
            <a:lvl5pPr marL="2020367" indent="-224485" eaLnBrk="0" hangingPunct="0">
              <a:defRPr sz="2400">
                <a:solidFill>
                  <a:srgbClr val="0095D3"/>
                </a:solidFill>
                <a:latin typeface="Arial" charset="0"/>
                <a:ea typeface="ＭＳ Ｐゴシック" charset="-128"/>
              </a:defRPr>
            </a:lvl5pPr>
            <a:lvl6pPr marL="2469337" indent="-224485" eaLnBrk="0" fontAlgn="base" hangingPunct="0">
              <a:spcBef>
                <a:spcPct val="0"/>
              </a:spcBef>
              <a:spcAft>
                <a:spcPct val="0"/>
              </a:spcAft>
              <a:defRPr sz="2400">
                <a:solidFill>
                  <a:srgbClr val="0095D3"/>
                </a:solidFill>
                <a:latin typeface="Arial" charset="0"/>
                <a:ea typeface="ＭＳ Ｐゴシック" charset="-128"/>
              </a:defRPr>
            </a:lvl6pPr>
            <a:lvl7pPr marL="2918308" indent="-224485" eaLnBrk="0" fontAlgn="base" hangingPunct="0">
              <a:spcBef>
                <a:spcPct val="0"/>
              </a:spcBef>
              <a:spcAft>
                <a:spcPct val="0"/>
              </a:spcAft>
              <a:defRPr sz="2400">
                <a:solidFill>
                  <a:srgbClr val="0095D3"/>
                </a:solidFill>
                <a:latin typeface="Arial" charset="0"/>
                <a:ea typeface="ＭＳ Ｐゴシック" charset="-128"/>
              </a:defRPr>
            </a:lvl7pPr>
            <a:lvl8pPr marL="3367278" indent="-224485" eaLnBrk="0" fontAlgn="base" hangingPunct="0">
              <a:spcBef>
                <a:spcPct val="0"/>
              </a:spcBef>
              <a:spcAft>
                <a:spcPct val="0"/>
              </a:spcAft>
              <a:defRPr sz="2400">
                <a:solidFill>
                  <a:srgbClr val="0095D3"/>
                </a:solidFill>
                <a:latin typeface="Arial" charset="0"/>
                <a:ea typeface="ＭＳ Ｐゴシック" charset="-128"/>
              </a:defRPr>
            </a:lvl8pPr>
            <a:lvl9pPr marL="3816248" indent="-224485" eaLnBrk="0" fontAlgn="base" hangingPunct="0">
              <a:spcBef>
                <a:spcPct val="0"/>
              </a:spcBef>
              <a:spcAft>
                <a:spcPct val="0"/>
              </a:spcAft>
              <a:defRPr sz="2400">
                <a:solidFill>
                  <a:srgbClr val="0095D3"/>
                </a:solidFill>
                <a:latin typeface="Arial" charset="0"/>
                <a:ea typeface="ＭＳ Ｐゴシック" charset="-128"/>
              </a:defRPr>
            </a:lvl9pPr>
          </a:lstStyle>
          <a:p>
            <a:fld id="{84257965-5DF4-4B86-901A-EB48B669BADE}" type="slidenum">
              <a:rPr lang="en-US" sz="1200">
                <a:solidFill>
                  <a:srgbClr val="000000"/>
                </a:solidFill>
              </a:rPr>
              <a:pPr/>
              <a:t>37</a:t>
            </a:fld>
            <a:endParaRPr lang="en-US" sz="1200" dirty="0">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xfrm>
            <a:off x="1141413" y="684213"/>
            <a:ext cx="4575175" cy="3430587"/>
          </a:xfrm>
          <a:ln/>
        </p:spPr>
      </p:sp>
      <p:sp>
        <p:nvSpPr>
          <p:cNvPr id="144387" name="Notes Placeholder 2"/>
          <p:cNvSpPr>
            <a:spLocks noGrp="1"/>
          </p:cNvSpPr>
          <p:nvPr>
            <p:ph type="body" idx="1"/>
          </p:nvPr>
        </p:nvSpPr>
        <p:spPr>
          <a:noFill/>
          <a:ln/>
        </p:spPr>
        <p:txBody>
          <a:bodyPr/>
          <a:lstStyle/>
          <a:p>
            <a:r>
              <a:rPr lang="en-US" altLang="zh-CN" smtClean="0">
                <a:latin typeface="Arial" pitchFamily="34" charset="0"/>
              </a:rPr>
              <a:t>Key Takeaway: New Product</a:t>
            </a:r>
          </a:p>
          <a:p>
            <a:endParaRPr lang="en-US" altLang="zh-CN" smtClean="0">
              <a:latin typeface="Arial" pitchFamily="34" charset="0"/>
            </a:endParaRPr>
          </a:p>
        </p:txBody>
      </p:sp>
      <p:sp>
        <p:nvSpPr>
          <p:cNvPr id="144388" name="Slide Number Placeholder 3"/>
          <p:cNvSpPr>
            <a:spLocks noGrp="1"/>
          </p:cNvSpPr>
          <p:nvPr>
            <p:ph type="sldNum" sz="quarter" idx="5"/>
          </p:nvPr>
        </p:nvSpPr>
        <p:spPr>
          <a:noFill/>
        </p:spPr>
        <p:txBody>
          <a:bodyPr/>
          <a:lstStyle/>
          <a:p>
            <a:fld id="{5BB7AB2C-8556-48A9-BF87-78B81D1ED6A0}" type="slidenum">
              <a:rPr lang="en-US" altLang="zh-CN"/>
              <a:pPr/>
              <a:t>39</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xfrm>
            <a:off x="1141413" y="684213"/>
            <a:ext cx="4575175" cy="3430587"/>
          </a:xfrm>
          <a:ln/>
        </p:spPr>
      </p:sp>
      <p:sp>
        <p:nvSpPr>
          <p:cNvPr id="139267" name="Notes Placeholder 2"/>
          <p:cNvSpPr>
            <a:spLocks noGrp="1"/>
          </p:cNvSpPr>
          <p:nvPr>
            <p:ph type="body" idx="1"/>
          </p:nvPr>
        </p:nvSpPr>
        <p:spPr>
          <a:noFill/>
          <a:ln/>
        </p:spPr>
        <p:txBody>
          <a:bodyPr/>
          <a:lstStyle/>
          <a:p>
            <a:endParaRPr lang="en-US" altLang="zh-CN" smtClean="0">
              <a:latin typeface="Arial" pitchFamily="34" charset="0"/>
            </a:endParaRPr>
          </a:p>
        </p:txBody>
      </p:sp>
      <p:sp>
        <p:nvSpPr>
          <p:cNvPr id="139268" name="Slide Number Placeholder 3"/>
          <p:cNvSpPr>
            <a:spLocks noGrp="1"/>
          </p:cNvSpPr>
          <p:nvPr>
            <p:ph type="sldNum" sz="quarter" idx="5"/>
          </p:nvPr>
        </p:nvSpPr>
        <p:spPr>
          <a:noFill/>
        </p:spPr>
        <p:txBody>
          <a:bodyPr/>
          <a:lstStyle/>
          <a:p>
            <a:fld id="{C0255140-F994-47F8-A062-74EAFED1DE71}" type="slidenum">
              <a:rPr lang="en-US" altLang="zh-CN"/>
              <a:pPr/>
              <a:t>40</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xfrm>
            <a:off x="1141413" y="684213"/>
            <a:ext cx="4575175" cy="3430587"/>
          </a:xfrm>
          <a:ln/>
        </p:spPr>
      </p:sp>
      <p:sp>
        <p:nvSpPr>
          <p:cNvPr id="140291" name="Notes Placeholder 2"/>
          <p:cNvSpPr>
            <a:spLocks noGrp="1"/>
          </p:cNvSpPr>
          <p:nvPr>
            <p:ph type="body" idx="1"/>
          </p:nvPr>
        </p:nvSpPr>
        <p:spPr>
          <a:noFill/>
          <a:ln/>
        </p:spPr>
        <p:txBody>
          <a:bodyPr/>
          <a:lstStyle/>
          <a:p>
            <a:r>
              <a:rPr lang="en-US" altLang="zh-CN" smtClean="0">
                <a:latin typeface="Arial" pitchFamily="34" charset="0"/>
              </a:rPr>
              <a:t>This is all about the three metrics (workload, health and capacity) to differentiate our solution from traditional performance monitoring</a:t>
            </a:r>
            <a:r>
              <a:rPr lang="en-US" altLang="zh-CN" u="sng" smtClean="0">
                <a:latin typeface="Arial" pitchFamily="34" charset="0"/>
              </a:rPr>
              <a:t> </a:t>
            </a:r>
            <a:r>
              <a:rPr lang="en-US" altLang="zh-CN" smtClean="0">
                <a:latin typeface="Arial" pitchFamily="34" charset="0"/>
              </a:rPr>
              <a:t>solutions.</a:t>
            </a:r>
          </a:p>
        </p:txBody>
      </p:sp>
      <p:sp>
        <p:nvSpPr>
          <p:cNvPr id="140292" name="Slide Number Placeholder 3"/>
          <p:cNvSpPr>
            <a:spLocks noGrp="1"/>
          </p:cNvSpPr>
          <p:nvPr>
            <p:ph type="sldNum" sz="quarter" idx="5"/>
          </p:nvPr>
        </p:nvSpPr>
        <p:spPr>
          <a:noFill/>
        </p:spPr>
        <p:txBody>
          <a:bodyPr/>
          <a:lstStyle/>
          <a:p>
            <a:fld id="{30F824B2-C6A5-474B-AA84-37E49531BFB7}" type="slidenum">
              <a:rPr lang="en-US" altLang="zh-CN"/>
              <a:pPr/>
              <a:t>41</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xfrm>
            <a:off x="1141413" y="684213"/>
            <a:ext cx="4575175" cy="3430587"/>
          </a:xfrm>
          <a:ln/>
        </p:spPr>
      </p:sp>
      <p:sp>
        <p:nvSpPr>
          <p:cNvPr id="141315" name="Notes Placeholder 2"/>
          <p:cNvSpPr>
            <a:spLocks noGrp="1"/>
          </p:cNvSpPr>
          <p:nvPr>
            <p:ph type="body" idx="1"/>
          </p:nvPr>
        </p:nvSpPr>
        <p:spPr>
          <a:noFill/>
          <a:ln/>
        </p:spPr>
        <p:txBody>
          <a:bodyPr/>
          <a:lstStyle/>
          <a:p>
            <a:r>
              <a:rPr lang="en-US" altLang="zh-CN" smtClean="0">
                <a:latin typeface="Arial" pitchFamily="34" charset="0"/>
              </a:rPr>
              <a:t>This is about root cause. You can quickly see what is causing the stress.</a:t>
            </a:r>
          </a:p>
        </p:txBody>
      </p:sp>
      <p:sp>
        <p:nvSpPr>
          <p:cNvPr id="141316" name="Slide Number Placeholder 3"/>
          <p:cNvSpPr>
            <a:spLocks noGrp="1"/>
          </p:cNvSpPr>
          <p:nvPr>
            <p:ph type="sldNum" sz="quarter" idx="5"/>
          </p:nvPr>
        </p:nvSpPr>
        <p:spPr>
          <a:noFill/>
        </p:spPr>
        <p:txBody>
          <a:bodyPr/>
          <a:lstStyle/>
          <a:p>
            <a:fld id="{E0564AE9-5B6A-4C26-80B3-5B4C2EEE24A7}" type="slidenum">
              <a:rPr lang="en-US" altLang="zh-CN"/>
              <a:pPr/>
              <a:t>42</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xfrm>
            <a:off x="1141413" y="684213"/>
            <a:ext cx="4575175" cy="3430587"/>
          </a:xfrm>
          <a:ln/>
        </p:spPr>
      </p:sp>
      <p:sp>
        <p:nvSpPr>
          <p:cNvPr id="142339" name="Notes Placeholder 2"/>
          <p:cNvSpPr>
            <a:spLocks noGrp="1"/>
          </p:cNvSpPr>
          <p:nvPr>
            <p:ph type="body" idx="1"/>
          </p:nvPr>
        </p:nvSpPr>
        <p:spPr>
          <a:noFill/>
          <a:ln/>
        </p:spPr>
        <p:txBody>
          <a:bodyPr/>
          <a:lstStyle/>
          <a:p>
            <a:r>
              <a:rPr lang="en-US" altLang="zh-CN" smtClean="0">
                <a:latin typeface="Arial" pitchFamily="34" charset="0"/>
              </a:rPr>
              <a:t>This is about correlating the problem with events (power on/off VM, Vmotion, etc).</a:t>
            </a:r>
          </a:p>
        </p:txBody>
      </p:sp>
      <p:sp>
        <p:nvSpPr>
          <p:cNvPr id="142340" name="Slide Number Placeholder 3"/>
          <p:cNvSpPr>
            <a:spLocks noGrp="1"/>
          </p:cNvSpPr>
          <p:nvPr>
            <p:ph type="sldNum" sz="quarter" idx="5"/>
          </p:nvPr>
        </p:nvSpPr>
        <p:spPr>
          <a:noFill/>
        </p:spPr>
        <p:txBody>
          <a:bodyPr/>
          <a:lstStyle/>
          <a:p>
            <a:fld id="{76EE72E9-3DDD-449E-BA0A-464C2CAF2546}" type="slidenum">
              <a:rPr lang="en-US" altLang="zh-CN"/>
              <a:pPr/>
              <a:t>43</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xfrm>
            <a:off x="1141413" y="684213"/>
            <a:ext cx="4575175" cy="3430587"/>
          </a:xfrm>
          <a:ln/>
        </p:spPr>
      </p:sp>
      <p:sp>
        <p:nvSpPr>
          <p:cNvPr id="143363" name="Notes Placeholder 2"/>
          <p:cNvSpPr>
            <a:spLocks noGrp="1"/>
          </p:cNvSpPr>
          <p:nvPr>
            <p:ph type="body" idx="1"/>
          </p:nvPr>
        </p:nvSpPr>
        <p:spPr>
          <a:noFill/>
          <a:ln/>
        </p:spPr>
        <p:txBody>
          <a:bodyPr/>
          <a:lstStyle/>
          <a:p>
            <a:r>
              <a:rPr lang="en-US" altLang="zh-CN" smtClean="0">
                <a:latin typeface="Arial" pitchFamily="34" charset="0"/>
              </a:rPr>
              <a:t>This is about remediating problems. You know there is a workload problem and now you want to move a VM from one host to another.</a:t>
            </a:r>
          </a:p>
        </p:txBody>
      </p:sp>
      <p:sp>
        <p:nvSpPr>
          <p:cNvPr id="143364" name="Slide Number Placeholder 3"/>
          <p:cNvSpPr>
            <a:spLocks noGrp="1"/>
          </p:cNvSpPr>
          <p:nvPr>
            <p:ph type="sldNum" sz="quarter" idx="5"/>
          </p:nvPr>
        </p:nvSpPr>
        <p:spPr>
          <a:noFill/>
        </p:spPr>
        <p:txBody>
          <a:bodyPr/>
          <a:lstStyle/>
          <a:p>
            <a:fld id="{163CA9A7-D68C-4592-B9E2-7D6E2755D04C}" type="slidenum">
              <a:rPr lang="en-US" altLang="zh-CN"/>
              <a:pPr/>
              <a:t>44</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92500" lnSpcReduction="20000"/>
          </a:bodyPr>
          <a:lstStyle/>
          <a:p>
            <a:r>
              <a:rPr lang="en-US" sz="1100" u="sng" dirty="0">
                <a:ea typeface="ＭＳ Ｐゴシック" charset="-128"/>
              </a:rPr>
              <a:t>Key Points</a:t>
            </a:r>
          </a:p>
          <a:p>
            <a:r>
              <a:rPr lang="en-US" sz="1100" dirty="0">
                <a:ea typeface="ＭＳ Ｐゴシック" charset="-128"/>
              </a:rPr>
              <a:t>VMware is the trusted advisor and cloud infrastructure authority</a:t>
            </a:r>
          </a:p>
          <a:p>
            <a:endParaRPr lang="en-US" sz="1100" dirty="0">
              <a:ea typeface="ＭＳ Ｐゴシック" charset="-128"/>
            </a:endParaRPr>
          </a:p>
          <a:p>
            <a:pPr>
              <a:buFontTx/>
              <a:buNone/>
            </a:pPr>
            <a:r>
              <a:rPr lang="en-US" sz="1100" dirty="0">
                <a:ea typeface="ＭＳ Ｐゴシック" charset="-128"/>
              </a:rPr>
              <a:t>Using this framework we map to specific solution areas that VMware is focused on (walk through the layers and functional areas) and that are important in virtualized and cloud environments.</a:t>
            </a:r>
          </a:p>
          <a:p>
            <a:pPr>
              <a:buFontTx/>
              <a:buChar char="•"/>
            </a:pPr>
            <a:endParaRPr lang="en-US" sz="1100" dirty="0">
              <a:ea typeface="ＭＳ Ｐゴシック" charset="-128"/>
            </a:endParaRPr>
          </a:p>
          <a:p>
            <a:pPr>
              <a:buFontTx/>
              <a:buNone/>
            </a:pPr>
            <a:r>
              <a:rPr lang="en-US" sz="1100" dirty="0">
                <a:ea typeface="ＭＳ Ｐゴシック" charset="-128"/>
              </a:rPr>
              <a:t>At first glance some of these areas will be new (vApp Packaging) while others (provisioning, service desk) may seem similar to a traditional view of management, but as you double click in these spaces you will find that we are focused on functionality that is both critical to and takes advantage of managing in a virtualized or cloud environment. In some areas (compliance &amp; security, performance, service desk) we will dramatically redefine how management is done. </a:t>
            </a:r>
          </a:p>
          <a:p>
            <a:pPr>
              <a:buFontTx/>
              <a:buChar char="•"/>
            </a:pPr>
            <a:endParaRPr lang="en-US" sz="1100" dirty="0">
              <a:ea typeface="ＭＳ Ｐゴシック" charset="-128"/>
            </a:endParaRPr>
          </a:p>
          <a:p>
            <a:r>
              <a:rPr lang="en-US" sz="1100" dirty="0">
                <a:ea typeface="ＭＳ Ｐゴシック" charset="-128"/>
              </a:rPr>
              <a:t>VMware Infrastructure and Operations Management solutions enable IT to create a zero-touch, compliant infrastructure. Native management is designed-in to the virtualized and public, private, and hybrid cloud infrastructure to help deliver self-service through policy-driven control.</a:t>
            </a:r>
          </a:p>
          <a:p>
            <a:endParaRPr lang="en-US" sz="1100" dirty="0">
              <a:ea typeface="ＭＳ Ｐゴシック" charset="-128"/>
            </a:endParaRPr>
          </a:p>
          <a:p>
            <a:r>
              <a:rPr lang="en-US" sz="1100" dirty="0">
                <a:ea typeface="ＭＳ Ｐゴシック" charset="-128"/>
              </a:rPr>
              <a:t>VMware Application Management solutions enable IT to quickly, accurately, and confidently transition applications to virtualization and the cloud, mapping dependencies, assuring application portability &amp; performance, and establishing service contracts with the infrastructure. </a:t>
            </a:r>
          </a:p>
          <a:p>
            <a:endParaRPr lang="en-US" sz="1100" dirty="0">
              <a:ea typeface="ＭＳ Ｐゴシック" charset="-128"/>
            </a:endParaRPr>
          </a:p>
          <a:p>
            <a:r>
              <a:rPr lang="en-US" sz="1100" dirty="0">
                <a:ea typeface="ＭＳ Ｐゴシック" charset="-128"/>
              </a:rPr>
              <a:t>VMware End-User Computing Management allows IT teams to provision &amp; deploy desktops rapidly, manage workstation images simply, and deliver virtualized applications to desktop.</a:t>
            </a:r>
          </a:p>
          <a:p>
            <a:endParaRPr lang="en-US" sz="1100" dirty="0">
              <a:ea typeface="ＭＳ Ｐゴシック" charset="-128"/>
            </a:endParaRPr>
          </a:p>
          <a:p>
            <a:r>
              <a:rPr lang="en-US" sz="1100" dirty="0">
                <a:ea typeface="ＭＳ Ｐゴシック" charset="-128"/>
              </a:rPr>
              <a:t>VMware IT Business Management solutions allow IT and service providers to confidently deliver new levels of self-service while ensuring these new services are automatically governed with appropriate business and process-level controls. Self-service without business governance can lead to sprawl, cost, licensing, chargeback, and security issues. </a:t>
            </a:r>
          </a:p>
        </p:txBody>
      </p:sp>
      <p:sp>
        <p:nvSpPr>
          <p:cNvPr id="11366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0095D3"/>
                </a:solidFill>
                <a:latin typeface="Arial" charset="0"/>
                <a:ea typeface="ＭＳ Ｐゴシック" charset="-128"/>
              </a:defRPr>
            </a:lvl1pPr>
            <a:lvl2pPr marL="729524" indent="-280587" eaLnBrk="0" hangingPunct="0">
              <a:defRPr sz="2400">
                <a:solidFill>
                  <a:srgbClr val="0095D3"/>
                </a:solidFill>
                <a:latin typeface="Arial" charset="0"/>
                <a:ea typeface="ＭＳ Ｐゴシック" charset="-128"/>
              </a:defRPr>
            </a:lvl2pPr>
            <a:lvl3pPr marL="1122345" indent="-224468" eaLnBrk="0" hangingPunct="0">
              <a:defRPr sz="2400">
                <a:solidFill>
                  <a:srgbClr val="0095D3"/>
                </a:solidFill>
                <a:latin typeface="Arial" charset="0"/>
                <a:ea typeface="ＭＳ Ｐゴシック" charset="-128"/>
              </a:defRPr>
            </a:lvl3pPr>
            <a:lvl4pPr marL="1571282" indent="-224468" eaLnBrk="0" hangingPunct="0">
              <a:defRPr sz="2400">
                <a:solidFill>
                  <a:srgbClr val="0095D3"/>
                </a:solidFill>
                <a:latin typeface="Arial" charset="0"/>
                <a:ea typeface="ＭＳ Ｐゴシック" charset="-128"/>
              </a:defRPr>
            </a:lvl4pPr>
            <a:lvl5pPr marL="2020221" indent="-224468" eaLnBrk="0" hangingPunct="0">
              <a:defRPr sz="2400">
                <a:solidFill>
                  <a:srgbClr val="0095D3"/>
                </a:solidFill>
                <a:latin typeface="Arial" charset="0"/>
                <a:ea typeface="ＭＳ Ｐゴシック" charset="-128"/>
              </a:defRPr>
            </a:lvl5pPr>
            <a:lvl6pPr marL="2469159" indent="-224468" eaLnBrk="0" fontAlgn="base" hangingPunct="0">
              <a:spcBef>
                <a:spcPct val="0"/>
              </a:spcBef>
              <a:spcAft>
                <a:spcPct val="0"/>
              </a:spcAft>
              <a:defRPr sz="2400">
                <a:solidFill>
                  <a:srgbClr val="0095D3"/>
                </a:solidFill>
                <a:latin typeface="Arial" charset="0"/>
                <a:ea typeface="ＭＳ Ｐゴシック" charset="-128"/>
              </a:defRPr>
            </a:lvl6pPr>
            <a:lvl7pPr marL="2918097" indent="-224468" eaLnBrk="0" fontAlgn="base" hangingPunct="0">
              <a:spcBef>
                <a:spcPct val="0"/>
              </a:spcBef>
              <a:spcAft>
                <a:spcPct val="0"/>
              </a:spcAft>
              <a:defRPr sz="2400">
                <a:solidFill>
                  <a:srgbClr val="0095D3"/>
                </a:solidFill>
                <a:latin typeface="Arial" charset="0"/>
                <a:ea typeface="ＭＳ Ｐゴシック" charset="-128"/>
              </a:defRPr>
            </a:lvl7pPr>
            <a:lvl8pPr marL="3367035" indent="-224468" eaLnBrk="0" fontAlgn="base" hangingPunct="0">
              <a:spcBef>
                <a:spcPct val="0"/>
              </a:spcBef>
              <a:spcAft>
                <a:spcPct val="0"/>
              </a:spcAft>
              <a:defRPr sz="2400">
                <a:solidFill>
                  <a:srgbClr val="0095D3"/>
                </a:solidFill>
                <a:latin typeface="Arial" charset="0"/>
                <a:ea typeface="ＭＳ Ｐゴシック" charset="-128"/>
              </a:defRPr>
            </a:lvl8pPr>
            <a:lvl9pPr marL="3815973" indent="-224468" eaLnBrk="0" fontAlgn="base" hangingPunct="0">
              <a:spcBef>
                <a:spcPct val="0"/>
              </a:spcBef>
              <a:spcAft>
                <a:spcPct val="0"/>
              </a:spcAft>
              <a:defRPr sz="2400">
                <a:solidFill>
                  <a:srgbClr val="0095D3"/>
                </a:solidFill>
                <a:latin typeface="Arial" charset="0"/>
                <a:ea typeface="ＭＳ Ｐゴシック" charset="-128"/>
              </a:defRPr>
            </a:lvl9pPr>
          </a:lstStyle>
          <a:p>
            <a:fld id="{84257965-5DF4-4B86-901A-EB48B669BADE}" type="slidenum">
              <a:rPr lang="en-US" sz="1200">
                <a:solidFill>
                  <a:srgbClr val="000000"/>
                </a:solidFill>
              </a:rPr>
              <a:pPr/>
              <a:t>3</a:t>
            </a:fld>
            <a:endParaRPr lang="en-US" sz="1200" dirty="0">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9"/>
          <p:cNvSpPr>
            <a:spLocks noGrp="1" noChangeArrowheads="1"/>
          </p:cNvSpPr>
          <p:nvPr>
            <p:ph type="sldNum" sz="quarter" idx="5"/>
          </p:nvPr>
        </p:nvSpPr>
        <p:spPr/>
        <p:txBody>
          <a:bodyPr/>
          <a:lstStyle/>
          <a:p>
            <a:pPr>
              <a:defRPr/>
            </a:pPr>
            <a:fld id="{0ED2B111-B9D1-4465-95FD-2A45B7DE4989}" type="slidenum">
              <a:rPr lang="en-US" smtClean="0">
                <a:latin typeface="Arial" pitchFamily="34" charset="0"/>
              </a:rPr>
              <a:pPr>
                <a:defRPr/>
              </a:pPr>
              <a:t>45</a:t>
            </a:fld>
            <a:endParaRPr lang="en-US" dirty="0" smtClean="0">
              <a:latin typeface="Arial" pitchFamily="34" charset="0"/>
            </a:endParaRPr>
          </a:p>
        </p:txBody>
      </p:sp>
      <p:sp>
        <p:nvSpPr>
          <p:cNvPr id="34819" name="Rectangle 36"/>
          <p:cNvSpPr>
            <a:spLocks noGrp="1" noChangeArrowheads="1"/>
          </p:cNvSpPr>
          <p:nvPr>
            <p:ph type="hdr" sz="quarter"/>
          </p:nvPr>
        </p:nvSpPr>
        <p:spPr/>
        <p:txBody>
          <a:bodyPr/>
          <a:lstStyle/>
          <a:p>
            <a:pPr>
              <a:defRPr/>
            </a:pPr>
            <a:r>
              <a:rPr lang="en-US" i="0" smtClean="0">
                <a:latin typeface="Arial" pitchFamily="34" charset="0"/>
              </a:rPr>
              <a:t>VMware </a:t>
            </a:r>
            <a:r>
              <a:rPr lang="en-US" i="0" dirty="0" smtClean="0">
                <a:latin typeface="Arial" pitchFamily="34" charset="0"/>
              </a:rPr>
              <a:t>Server Change and Configuration Management </a:t>
            </a:r>
          </a:p>
          <a:p>
            <a:pPr>
              <a:defRPr/>
            </a:pPr>
            <a:r>
              <a:rPr lang="en-US" dirty="0" smtClean="0">
                <a:latin typeface="Arial" pitchFamily="34" charset="0"/>
              </a:rPr>
              <a:t>October 2008</a:t>
            </a:r>
          </a:p>
        </p:txBody>
      </p:sp>
      <p:sp>
        <p:nvSpPr>
          <p:cNvPr id="75780" name="Rectangle 8"/>
          <p:cNvSpPr txBox="1">
            <a:spLocks noGrp="1" noChangeArrowheads="1"/>
          </p:cNvSpPr>
          <p:nvPr/>
        </p:nvSpPr>
        <p:spPr bwMode="auto">
          <a:xfrm>
            <a:off x="381524" y="152716"/>
            <a:ext cx="6094954" cy="450273"/>
          </a:xfrm>
          <a:prstGeom prst="rect">
            <a:avLst/>
          </a:prstGeom>
          <a:noFill/>
          <a:ln w="12700">
            <a:noFill/>
            <a:miter lim="800000"/>
            <a:headEnd/>
            <a:tailEnd/>
          </a:ln>
        </p:spPr>
        <p:txBody>
          <a:bodyPr lIns="89974" tIns="44988" rIns="89974" bIns="44988"/>
          <a:lstStyle/>
          <a:p>
            <a:pPr defTabSz="900965" eaLnBrk="0" hangingPunct="0"/>
            <a:r>
              <a:rPr lang="en-US" b="0" dirty="0"/>
              <a:t>Title</a:t>
            </a:r>
            <a:endParaRPr lang="en-US" b="0" i="1" dirty="0"/>
          </a:p>
          <a:p>
            <a:pPr defTabSz="900965" eaLnBrk="0" hangingPunct="0"/>
            <a:r>
              <a:rPr lang="en-US" sz="1000" i="1" dirty="0"/>
              <a:t>Month Year</a:t>
            </a:r>
            <a:endParaRPr lang="en-US" sz="900" i="1" dirty="0"/>
          </a:p>
        </p:txBody>
      </p:sp>
      <p:sp>
        <p:nvSpPr>
          <p:cNvPr id="75781" name="Rectangle 9"/>
          <p:cNvSpPr txBox="1">
            <a:spLocks noGrp="1" noChangeArrowheads="1"/>
          </p:cNvSpPr>
          <p:nvPr/>
        </p:nvSpPr>
        <p:spPr bwMode="auto">
          <a:xfrm>
            <a:off x="3206052" y="8918865"/>
            <a:ext cx="460027" cy="225135"/>
          </a:xfrm>
          <a:prstGeom prst="rect">
            <a:avLst/>
          </a:prstGeom>
          <a:noFill/>
          <a:ln w="12700">
            <a:noFill/>
            <a:miter lim="800000"/>
            <a:headEnd/>
            <a:tailEnd/>
          </a:ln>
        </p:spPr>
        <p:txBody>
          <a:bodyPr lIns="89974" tIns="44988" rIns="89974" bIns="44988" anchor="b"/>
          <a:lstStyle/>
          <a:p>
            <a:pPr defTabSz="900965" eaLnBrk="0" hangingPunct="0"/>
            <a:fld id="{2BE04930-2F2B-410E-8F27-17E154D89481}" type="slidenum">
              <a:rPr lang="en-US" sz="800"/>
              <a:pPr defTabSz="900965" eaLnBrk="0" hangingPunct="0"/>
              <a:t>45</a:t>
            </a:fld>
            <a:endParaRPr lang="en-US" sz="800" dirty="0"/>
          </a:p>
        </p:txBody>
      </p:sp>
      <p:sp>
        <p:nvSpPr>
          <p:cNvPr id="75782" name="Rectangle 6"/>
          <p:cNvSpPr>
            <a:spLocks noGrp="1" noRot="1" noChangeAspect="1" noChangeArrowheads="1" noTextEdit="1"/>
          </p:cNvSpPr>
          <p:nvPr>
            <p:ph type="sldImg"/>
          </p:nvPr>
        </p:nvSpPr>
        <p:spPr>
          <a:ln/>
        </p:spPr>
      </p:sp>
      <p:sp>
        <p:nvSpPr>
          <p:cNvPr id="75783" name="Rectangle 7"/>
          <p:cNvSpPr>
            <a:spLocks noGrp="1" noChangeArrowheads="1"/>
          </p:cNvSpPr>
          <p:nvPr>
            <p:ph type="body" idx="1"/>
          </p:nvPr>
        </p:nvSpPr>
        <p:spPr>
          <a:noFill/>
          <a:ln w="9525"/>
        </p:spPr>
        <p:txBody>
          <a:bodyPr>
            <a:normAutofit fontScale="77500" lnSpcReduction="20000"/>
          </a:bodyPr>
          <a:lstStyle/>
          <a:p>
            <a:r>
              <a:rPr lang="en-US" dirty="0" smtClean="0"/>
              <a:t>Okay lets talk about / summarize </a:t>
            </a:r>
            <a:r>
              <a:rPr lang="en-US" baseline="0" dirty="0" smtClean="0"/>
              <a:t> vCM</a:t>
            </a:r>
            <a:r>
              <a:rPr lang="en-US" dirty="0" smtClean="0"/>
              <a:t> capabilities,  we see that </a:t>
            </a:r>
            <a:r>
              <a:rPr lang="en-US" baseline="0" dirty="0" smtClean="0"/>
              <a:t>vCM</a:t>
            </a:r>
            <a:r>
              <a:rPr lang="en-US" dirty="0" smtClean="0"/>
              <a:t>  helps with: </a:t>
            </a:r>
          </a:p>
          <a:p>
            <a:endParaRPr lang="en-US" dirty="0" smtClean="0"/>
          </a:p>
          <a:p>
            <a:r>
              <a:rPr lang="en-US" dirty="0" smtClean="0"/>
              <a:t>&lt;CLICK&gt; </a:t>
            </a:r>
            <a:r>
              <a:rPr lang="en-US" b="1" dirty="0" smtClean="0"/>
              <a:t>Tool consolidation </a:t>
            </a:r>
            <a:r>
              <a:rPr lang="en-US" dirty="0" smtClean="0"/>
              <a:t>– being able to manage not only physical systems but also AD and (VMware) virtual environments. Know accurate and detailed configuration, change information (including audit trail) but also be able to quickly (automatically) remediate/roll back potential faulty configurations </a:t>
            </a:r>
            <a:endParaRPr lang="en-US" sz="500" dirty="0" smtClean="0"/>
          </a:p>
          <a:p>
            <a:endParaRPr lang="en-US" dirty="0" smtClean="0"/>
          </a:p>
          <a:p>
            <a:r>
              <a:rPr lang="en-US" dirty="0" smtClean="0"/>
              <a:t>&lt;CLICK&gt; </a:t>
            </a:r>
            <a:r>
              <a:rPr lang="en-US" b="1" dirty="0" smtClean="0"/>
              <a:t> Inventory and baseline </a:t>
            </a:r>
            <a:r>
              <a:rPr lang="en-US" dirty="0" smtClean="0"/>
              <a:t>– understand the current inventory and baseline, configuration and where it is originating from</a:t>
            </a:r>
          </a:p>
          <a:p>
            <a:endParaRPr lang="en-US" dirty="0" smtClean="0"/>
          </a:p>
          <a:p>
            <a:r>
              <a:rPr lang="en-US" dirty="0" smtClean="0"/>
              <a:t>&lt;CLICK&gt; </a:t>
            </a:r>
            <a:r>
              <a:rPr lang="en-US" b="1" dirty="0" smtClean="0"/>
              <a:t> Change management </a:t>
            </a:r>
            <a:r>
              <a:rPr lang="en-US" dirty="0" smtClean="0"/>
              <a:t>– being able to manage the drift standard builds and audit changes in the environment with the possibility of remediation (right click fix) or roll back of previous changes. Track and understand planned changes opposed to un-planned changes!</a:t>
            </a:r>
            <a:r>
              <a:rPr lang="en-US" baseline="0" dirty="0" smtClean="0"/>
              <a:t>  </a:t>
            </a:r>
          </a:p>
          <a:p>
            <a:pPr lvl="1">
              <a:buFont typeface="Arial" pitchFamily="34" charset="0"/>
              <a:buChar char="•"/>
            </a:pPr>
            <a:r>
              <a:rPr lang="en-US" dirty="0" smtClean="0"/>
              <a:t>vCM also provides the capability to correct </a:t>
            </a:r>
            <a:r>
              <a:rPr lang="en-US" dirty="0" err="1" smtClean="0"/>
              <a:t>mis</a:t>
            </a:r>
            <a:r>
              <a:rPr lang="en-US" dirty="0" smtClean="0"/>
              <a:t>-configurations where they are found.</a:t>
            </a:r>
          </a:p>
          <a:p>
            <a:pPr lvl="1">
              <a:buFont typeface="Arial" pitchFamily="34" charset="0"/>
              <a:buChar char="•"/>
            </a:pPr>
            <a:r>
              <a:rPr lang="en-US" b="0" dirty="0" smtClean="0"/>
              <a:t>Importantly, vCM can not only find problems, but offers a right-click fix capability to more than 80,000 configuration variables.</a:t>
            </a:r>
          </a:p>
          <a:p>
            <a:endParaRPr lang="en-US" dirty="0" smtClean="0"/>
          </a:p>
          <a:p>
            <a:r>
              <a:rPr lang="en-US" dirty="0" smtClean="0"/>
              <a:t>&lt;CLICK&gt; </a:t>
            </a:r>
            <a:r>
              <a:rPr lang="en-US" b="1" dirty="0" smtClean="0"/>
              <a:t> Compliance and vulnerability - </a:t>
            </a:r>
            <a:r>
              <a:rPr lang="en-US" sz="1300" dirty="0" smtClean="0"/>
              <a:t>Track permissions and access through the entire IT environment in an enterprise but also make sure there is an automated password, vulnerability and patch management (to relief mundane tasks and be </a:t>
            </a:r>
            <a:r>
              <a:rPr lang="en-GB" sz="1400" dirty="0" smtClean="0"/>
              <a:t>efficient). Due to vCM strong support for (built </a:t>
            </a:r>
            <a:r>
              <a:rPr lang="en-US" sz="1400" dirty="0" smtClean="0"/>
              <a:t>in OOTB (out of the box)) compliance toolkits (such as PCI, SOX, ISO 2001 but also best practices) it </a:t>
            </a:r>
            <a:r>
              <a:rPr lang="en-GB" sz="1400" dirty="0" smtClean="0"/>
              <a:t>also provides rapid and instant awareness of an enterprise IT compliance and security posture.</a:t>
            </a:r>
            <a:endParaRPr lang="en-US" sz="1300" dirty="0" smtClean="0"/>
          </a:p>
          <a:p>
            <a:endParaRPr lang="en-US" dirty="0" smtClean="0"/>
          </a:p>
          <a:p>
            <a:r>
              <a:rPr lang="en-US" dirty="0" smtClean="0"/>
              <a:t>&lt;CLICK&gt; </a:t>
            </a:r>
            <a:r>
              <a:rPr lang="en-US" b="1" dirty="0" smtClean="0"/>
              <a:t> Analytics - </a:t>
            </a:r>
            <a:r>
              <a:rPr lang="en-US" dirty="0" smtClean="0"/>
              <a:t>By tracking configuration changes over time and measuring key performance indicators vCM provide customers a very powerful dashboard for viewing Key Performance Indicators across the server environment. </a:t>
            </a:r>
            <a:r>
              <a:rPr lang="en-US" baseline="0" dirty="0" smtClean="0"/>
              <a:t>  </a:t>
            </a:r>
            <a:r>
              <a:rPr lang="en-US" dirty="0" smtClean="0"/>
              <a:t>vCM  collects, analyzes, and reports on configurations, system changes, and compliance across the physical and virtual server environment.  </a:t>
            </a:r>
          </a:p>
          <a:p>
            <a:endParaRPr lang="en-US" dirty="0" smtClean="0"/>
          </a:p>
          <a:p>
            <a:endParaRPr lang="en-US" b="1"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So you need a solution which can address the needs you have today, but is ready to take you to the Cloud.</a:t>
            </a:r>
            <a:endParaRPr lang="en-AU" dirty="0"/>
          </a:p>
        </p:txBody>
      </p:sp>
      <p:sp>
        <p:nvSpPr>
          <p:cNvPr id="4" name="Slide Number Placeholder 3"/>
          <p:cNvSpPr>
            <a:spLocks noGrp="1"/>
          </p:cNvSpPr>
          <p:nvPr>
            <p:ph type="sldNum" sz="quarter" idx="10"/>
          </p:nvPr>
        </p:nvSpPr>
        <p:spPr/>
        <p:txBody>
          <a:bodyPr/>
          <a:lstStyle/>
          <a:p>
            <a:pPr>
              <a:defRPr/>
            </a:pPr>
            <a:fld id="{30ED41AE-736E-48F5-8701-1355F6D9E97A}" type="slidenum">
              <a:rPr lang="en-US" smtClean="0"/>
              <a:pPr>
                <a:defRPr/>
              </a:pPr>
              <a:t>46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AU" dirty="0" smtClean="0">
              <a:ea typeface="ＭＳ Ｐゴシック" charset="-128"/>
            </a:endParaRPr>
          </a:p>
          <a:p>
            <a:r>
              <a:rPr lang="en-AU" dirty="0" smtClean="0">
                <a:ea typeface="ＭＳ Ｐゴシック" charset="-128"/>
              </a:rPr>
              <a:t>Firstly, it adds sophisticated workflow driven approval processes to provisioning requests.</a:t>
            </a:r>
          </a:p>
          <a:p>
            <a:endParaRPr lang="en-AU" dirty="0" smtClean="0">
              <a:ea typeface="ＭＳ Ｐゴシック" charset="-128"/>
            </a:endParaRPr>
          </a:p>
          <a:p>
            <a:r>
              <a:rPr lang="en-AU" dirty="0" smtClean="0">
                <a:ea typeface="ＭＳ Ｐゴシック" charset="-128"/>
              </a:rPr>
              <a:t>&lt;click&gt;Secondly, it enables you to automatically track the usage of software licenses as </a:t>
            </a:r>
            <a:r>
              <a:rPr lang="en-AU" dirty="0" err="1" smtClean="0">
                <a:ea typeface="ＭＳ Ｐゴシック" charset="-128"/>
              </a:rPr>
              <a:t>vApps</a:t>
            </a:r>
            <a:r>
              <a:rPr lang="en-AU" dirty="0" smtClean="0">
                <a:ea typeface="ＭＳ Ｐゴシック" charset="-128"/>
              </a:rPr>
              <a:t> as commissioned and decommissioned.</a:t>
            </a:r>
          </a:p>
          <a:p>
            <a:endParaRPr lang="en-AU" dirty="0" smtClean="0">
              <a:ea typeface="ＭＳ Ｐゴシック" charset="-128"/>
            </a:endParaRPr>
          </a:p>
          <a:p>
            <a:r>
              <a:rPr lang="en-AU" dirty="0" smtClean="0">
                <a:ea typeface="ＭＳ Ｐゴシック" charset="-128"/>
              </a:rPr>
              <a:t>&lt;click&gt; and Thirdly, it simplifies the creation of </a:t>
            </a:r>
            <a:r>
              <a:rPr lang="en-AU" dirty="0" err="1" smtClean="0">
                <a:ea typeface="ＭＳ Ｐゴシック" charset="-128"/>
              </a:rPr>
              <a:t>vCloud</a:t>
            </a:r>
            <a:r>
              <a:rPr lang="en-AU" dirty="0" smtClean="0">
                <a:ea typeface="ＭＳ Ｐゴシック" charset="-128"/>
              </a:rPr>
              <a:t> Director “Organizations”, and enforces standard</a:t>
            </a:r>
            <a:r>
              <a:rPr lang="en-AU" baseline="0" dirty="0" smtClean="0">
                <a:ea typeface="ＭＳ Ｐゴシック" charset="-128"/>
              </a:rPr>
              <a:t> settings</a:t>
            </a:r>
            <a:r>
              <a:rPr lang="en-AU" dirty="0" smtClean="0">
                <a:ea typeface="ＭＳ Ｐゴシック" charset="-128"/>
              </a:rPr>
              <a:t> on those “Organizations”</a:t>
            </a:r>
            <a:r>
              <a:rPr lang="en-AU" baseline="0" dirty="0" smtClean="0">
                <a:ea typeface="ＭＳ Ｐゴシック" charset="-128"/>
              </a:rPr>
              <a:t> </a:t>
            </a:r>
            <a:r>
              <a:rPr lang="en-AU" dirty="0" smtClean="0">
                <a:ea typeface="ＭＳ Ｐゴシック" charset="-128"/>
              </a:rPr>
              <a:t>through the use of policies that we call “blueprints”.</a:t>
            </a:r>
          </a:p>
          <a:p>
            <a:endParaRPr lang="en-AU" dirty="0" smtClean="0">
              <a:ea typeface="ＭＳ Ｐゴシック" charset="-128"/>
            </a:endParaRPr>
          </a:p>
          <a:p>
            <a:pPr defTabSz="898672">
              <a:defRPr/>
            </a:pPr>
            <a:r>
              <a:rPr lang="en-AU" dirty="0" smtClean="0">
                <a:ea typeface="ＭＳ Ｐゴシック" charset="-128"/>
              </a:rPr>
              <a:t>Let’s have a look at each of these capabilities in more detail….</a:t>
            </a:r>
          </a:p>
          <a:p>
            <a:endParaRPr lang="en-AU" dirty="0" smtClean="0">
              <a:ea typeface="ＭＳ Ｐゴシック" charset="-128"/>
            </a:endParaRPr>
          </a:p>
          <a:p>
            <a:endParaRPr lang="en-AU" dirty="0" smtClean="0">
              <a:ea typeface="ＭＳ Ｐゴシック" charset="-128"/>
            </a:endParaRPr>
          </a:p>
        </p:txBody>
      </p:sp>
      <p:sp>
        <p:nvSpPr>
          <p:cNvPr id="51204" name="Slide Number Placeholder 3"/>
          <p:cNvSpPr>
            <a:spLocks noGrp="1"/>
          </p:cNvSpPr>
          <p:nvPr>
            <p:ph type="sldNum" sz="quarter" idx="5"/>
          </p:nvPr>
        </p:nvSpPr>
        <p:spPr>
          <a:noFill/>
        </p:spPr>
        <p:txBody>
          <a:bodyPr/>
          <a:lstStyle/>
          <a:p>
            <a:fld id="{2805D512-F814-42AE-81B0-7239E951EB91}" type="slidenum">
              <a:rPr lang="en-US" smtClean="0">
                <a:ea typeface="ＭＳ Ｐゴシック" charset="-128"/>
              </a:rPr>
              <a:pPr/>
              <a:t>47</a:t>
            </a:fld>
            <a:endParaRPr lang="en-US" smtClean="0">
              <a:ea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r>
              <a:rPr lang="en-AU" dirty="0" smtClean="0">
                <a:ea typeface="ＭＳ Ｐゴシック" charset="-128"/>
              </a:rPr>
              <a:t>Behind the scenes, the request is governed by a pre-defined workflow. Only a cloud administrator would ever see this workflow view, but its important to understand what is happening. </a:t>
            </a:r>
          </a:p>
          <a:p>
            <a:endParaRPr lang="en-AU" dirty="0" smtClean="0">
              <a:ea typeface="ＭＳ Ｐゴシック" charset="-128"/>
            </a:endParaRPr>
          </a:p>
          <a:p>
            <a:r>
              <a:rPr lang="en-AU" dirty="0" smtClean="0">
                <a:ea typeface="ＭＳ Ｐゴシック" charset="-128"/>
              </a:rPr>
              <a:t>&lt;click&gt; The first part of the workflow is the approval stage. Here we dynamically look up who the approval needs to go to – in this case the line manager of the requestor. The manager</a:t>
            </a:r>
            <a:r>
              <a:rPr lang="en-AU" baseline="0" dirty="0" smtClean="0">
                <a:ea typeface="ＭＳ Ｐゴシック" charset="-128"/>
              </a:rPr>
              <a:t> will receive the approval request via email – and they can directly respond to it from their email client. Of course the </a:t>
            </a:r>
            <a:r>
              <a:rPr lang="en-AU" dirty="0" smtClean="0">
                <a:ea typeface="ＭＳ Ｐゴシック" charset="-128"/>
              </a:rPr>
              <a:t>cloud administrator can change this approval logic if/as needed. </a:t>
            </a:r>
          </a:p>
          <a:p>
            <a:endParaRPr lang="en-AU" dirty="0" smtClean="0">
              <a:ea typeface="ＭＳ Ｐゴシック" charset="-128"/>
            </a:endParaRPr>
          </a:p>
          <a:p>
            <a:r>
              <a:rPr lang="en-AU" dirty="0" smtClean="0">
                <a:ea typeface="ＭＳ Ｐゴシック" charset="-128"/>
              </a:rPr>
              <a:t>&lt;click&gt; The workflow then allocates any software licenses that have been associated with the template.</a:t>
            </a:r>
          </a:p>
          <a:p>
            <a:endParaRPr lang="en-AU" dirty="0" smtClean="0">
              <a:ea typeface="ＭＳ Ｐゴシック" charset="-128"/>
            </a:endParaRPr>
          </a:p>
          <a:p>
            <a:r>
              <a:rPr lang="en-AU" dirty="0" smtClean="0">
                <a:ea typeface="ＭＳ Ｐゴシック" charset="-128"/>
              </a:rPr>
              <a:t>&lt;click&gt; The next step is to call out to </a:t>
            </a:r>
            <a:r>
              <a:rPr lang="en-AU" dirty="0" err="1" smtClean="0">
                <a:ea typeface="ＭＳ Ｐゴシック" charset="-128"/>
              </a:rPr>
              <a:t>vCloud</a:t>
            </a:r>
            <a:r>
              <a:rPr lang="en-AU" dirty="0" smtClean="0">
                <a:ea typeface="ＭＳ Ｐゴシック" charset="-128"/>
              </a:rPr>
              <a:t> Director to perform the actual provisioning. This will instantiate the </a:t>
            </a:r>
            <a:r>
              <a:rPr lang="en-AU" dirty="0" err="1" smtClean="0">
                <a:ea typeface="ＭＳ Ｐゴシック" charset="-128"/>
              </a:rPr>
              <a:t>vApp</a:t>
            </a:r>
            <a:r>
              <a:rPr lang="en-AU" dirty="0" smtClean="0">
                <a:ea typeface="ＭＳ Ｐゴシック" charset="-128"/>
              </a:rPr>
              <a:t>, deploy it with an appropriate lease, and power it on. </a:t>
            </a:r>
          </a:p>
          <a:p>
            <a:endParaRPr lang="en-AU" dirty="0" smtClean="0">
              <a:ea typeface="ＭＳ Ｐゴシック" charset="-128"/>
            </a:endParaRPr>
          </a:p>
          <a:p>
            <a:r>
              <a:rPr lang="en-AU" dirty="0" smtClean="0">
                <a:ea typeface="ＭＳ Ｐゴシック" charset="-128"/>
              </a:rPr>
              <a:t>&lt;click&gt; Finally, the</a:t>
            </a:r>
            <a:r>
              <a:rPr lang="en-AU" baseline="0" dirty="0" smtClean="0">
                <a:ea typeface="ＭＳ Ｐゴシック" charset="-128"/>
              </a:rPr>
              <a:t> workflow </a:t>
            </a:r>
            <a:r>
              <a:rPr lang="en-AU" dirty="0" smtClean="0">
                <a:ea typeface="ＭＳ Ｐゴシック" charset="-128"/>
              </a:rPr>
              <a:t>sends an email back to the requestor indicating success. This email will have a link in it so the requestor can directly interact with </a:t>
            </a:r>
            <a:r>
              <a:rPr lang="en-AU" dirty="0" err="1" smtClean="0">
                <a:ea typeface="ＭＳ Ｐゴシック" charset="-128"/>
              </a:rPr>
              <a:t>vCloud</a:t>
            </a:r>
            <a:r>
              <a:rPr lang="en-AU" dirty="0" smtClean="0">
                <a:ea typeface="ＭＳ Ｐゴシック" charset="-128"/>
              </a:rPr>
              <a:t> Director as needed.</a:t>
            </a:r>
          </a:p>
          <a:p>
            <a:endParaRPr lang="en-AU" dirty="0" smtClean="0">
              <a:ea typeface="ＭＳ Ｐゴシック" charset="-128"/>
            </a:endParaRPr>
          </a:p>
          <a:p>
            <a:endParaRPr lang="en-AU" dirty="0" smtClean="0">
              <a:ea typeface="ＭＳ Ｐゴシック" charset="-128"/>
            </a:endParaRPr>
          </a:p>
          <a:p>
            <a:endParaRPr lang="en-AU" dirty="0" smtClean="0">
              <a:ea typeface="ＭＳ Ｐゴシック" charset="-128"/>
            </a:endParaRPr>
          </a:p>
        </p:txBody>
      </p:sp>
      <p:sp>
        <p:nvSpPr>
          <p:cNvPr id="63492" name="Slide Number Placeholder 3"/>
          <p:cNvSpPr>
            <a:spLocks noGrp="1"/>
          </p:cNvSpPr>
          <p:nvPr>
            <p:ph type="sldNum" sz="quarter" idx="5"/>
          </p:nvPr>
        </p:nvSpPr>
        <p:spPr>
          <a:noFill/>
        </p:spPr>
        <p:txBody>
          <a:bodyPr/>
          <a:lstStyle/>
          <a:p>
            <a:fld id="{0F59A006-8A59-4373-8678-5287F1A656CC}" type="slidenum">
              <a:rPr lang="en-US" smtClean="0">
                <a:ea typeface="ＭＳ Ｐゴシック" charset="-128"/>
              </a:rPr>
              <a:pPr/>
              <a:t>48</a:t>
            </a:fld>
            <a:endParaRPr lang="en-US" smtClean="0">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92163" name="Rectangle 3"/>
          <p:cNvSpPr>
            <a:spLocks noGrp="1"/>
          </p:cNvSpPr>
          <p:nvPr>
            <p:ph type="body" idx="1"/>
          </p:nvPr>
        </p:nvSpPr>
        <p:spPr>
          <a:xfrm>
            <a:off x="685802" y="4343242"/>
            <a:ext cx="5799138" cy="4114482"/>
          </a:xfrm>
          <a:noFill/>
          <a:ln/>
        </p:spPr>
        <p:txBody>
          <a:bodyPr/>
          <a:lstStyle/>
          <a:p>
            <a:r>
              <a:rPr lang="en-US" dirty="0" smtClean="0"/>
              <a:t>A critical underpinning in building any migration plan, especially one including Tier 1  business critical applications, starts with getting a fast and accurate view. </a:t>
            </a:r>
          </a:p>
          <a:p>
            <a:r>
              <a:rPr lang="en-US" dirty="0" smtClean="0"/>
              <a:t>Many virtualization initiatives slow down as customers struggle to determine which applications (and therefore server groups) should be virtualized next based on business requirements, anticipated ROI and risk.  To mitigate risk in migrations, it is imperative to know where the critical applications are  running and ALL their infrastructure dependencies so not a single server, network, or storage dependency is unknown and left to chance. </a:t>
            </a:r>
          </a:p>
          <a:p>
            <a:endParaRPr lang="en-US" dirty="0" smtClean="0"/>
          </a:p>
          <a:p>
            <a:r>
              <a:rPr lang="en-US" dirty="0" smtClean="0"/>
              <a:t>vCenter Application Discovery Manager (ADM) provides the industry’s most comprehensive dependency mapping for virtual and physical environments. It helps customers get a fast and accurate view by uncovering all application dependencies – 7x more than you could with  typical manual methods and all without the use of agents..</a:t>
            </a:r>
          </a:p>
          <a:p>
            <a:endParaRPr lang="en-US" dirty="0" smtClean="0"/>
          </a:p>
          <a:p>
            <a:r>
              <a:rPr lang="en-US" dirty="0" smtClean="0"/>
              <a:t>VMware Service leverage  ADM’s  automated dependency mapping capabilities to accelerate virtualization and data center initiatives (e.g. migrations) by more than 60%. </a:t>
            </a:r>
          </a:p>
          <a:p>
            <a:endParaRPr lang="en-US" dirty="0" smtClean="0"/>
          </a:p>
          <a:p>
            <a:r>
              <a:rPr lang="en-US" dirty="0" smtClean="0"/>
              <a:t>The combination of ADM blueprinting and VMware</a:t>
            </a:r>
            <a:r>
              <a:rPr lang="en-US" baseline="0" dirty="0" smtClean="0"/>
              <a:t> </a:t>
            </a:r>
            <a:r>
              <a:rPr lang="en-US" dirty="0" smtClean="0"/>
              <a:t>services helps you achieve your virtualization goals on time and reducing risk and complexity.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8"/>
          <p:cNvSpPr>
            <a:spLocks noGrp="1" noChangeArrowheads="1"/>
          </p:cNvSpPr>
          <p:nvPr>
            <p:ph type="hdr" sz="quarter"/>
          </p:nvPr>
        </p:nvSpPr>
        <p:spPr>
          <a:noFill/>
        </p:spPr>
        <p:txBody>
          <a:bodyPr/>
          <a:lstStyle/>
          <a:p>
            <a:r>
              <a:rPr lang="en-US" sz="1400" dirty="0" smtClean="0"/>
              <a:t>VMware Resource Management</a:t>
            </a:r>
          </a:p>
          <a:p>
            <a:r>
              <a:rPr lang="en-US" dirty="0" smtClean="0">
                <a:latin typeface="Arial" charset="0"/>
              </a:rPr>
              <a:t>July 2008</a:t>
            </a:r>
          </a:p>
        </p:txBody>
      </p:sp>
      <p:sp>
        <p:nvSpPr>
          <p:cNvPr id="90115" name="Rectangle 9"/>
          <p:cNvSpPr>
            <a:spLocks noGrp="1" noChangeArrowheads="1"/>
          </p:cNvSpPr>
          <p:nvPr>
            <p:ph type="sldNum" sz="quarter" idx="5"/>
          </p:nvPr>
        </p:nvSpPr>
        <p:spPr>
          <a:noFill/>
        </p:spPr>
        <p:txBody>
          <a:bodyPr/>
          <a:lstStyle/>
          <a:p>
            <a:fld id="{0D9262D5-5C34-4896-ADBD-85D987122B98}" type="slidenum">
              <a:rPr lang="en-US" smtClean="0">
                <a:latin typeface="Arial" charset="0"/>
              </a:rPr>
              <a:pPr/>
              <a:t>50</a:t>
            </a:fld>
            <a:endParaRPr lang="en-US" smtClean="0">
              <a:latin typeface="Arial" charset="0"/>
            </a:endParaRPr>
          </a:p>
        </p:txBody>
      </p:sp>
      <p:sp>
        <p:nvSpPr>
          <p:cNvPr id="90116" name="Rectangle 2"/>
          <p:cNvSpPr>
            <a:spLocks noGrp="1" noRot="1" noChangeAspect="1" noChangeArrowheads="1" noTextEdit="1"/>
          </p:cNvSpPr>
          <p:nvPr>
            <p:ph type="sldImg"/>
          </p:nvPr>
        </p:nvSpPr>
        <p:spPr>
          <a:xfrm>
            <a:off x="2060575" y="692150"/>
            <a:ext cx="2738438" cy="2054225"/>
          </a:xfrm>
          <a:ln/>
        </p:spPr>
      </p:sp>
      <p:sp>
        <p:nvSpPr>
          <p:cNvPr id="43013" name="Rectangle 3"/>
          <p:cNvSpPr>
            <a:spLocks noGrp="1" noChangeArrowheads="1"/>
          </p:cNvSpPr>
          <p:nvPr>
            <p:ph type="body" idx="1"/>
          </p:nvPr>
        </p:nvSpPr>
        <p:spPr>
          <a:xfrm>
            <a:off x="328614" y="2986089"/>
            <a:ext cx="6200775" cy="5749925"/>
          </a:xfrm>
          <a:ln/>
        </p:spPr>
        <p:txBody>
          <a:bodyPr>
            <a:normAutofit fontScale="85000" lnSpcReduction="10000"/>
          </a:bodyPr>
          <a:lstStyle/>
          <a:p>
            <a:pPr>
              <a:defRPr/>
            </a:pPr>
            <a:r>
              <a:rPr lang="en-US" b="1" u="sng" dirty="0" smtClean="0"/>
              <a:t>Application Discovery Manager - Overview</a:t>
            </a:r>
            <a:endParaRPr lang="en-US" b="1" i="1" u="sng" dirty="0" smtClean="0">
              <a:solidFill>
                <a:srgbClr val="0000FF"/>
              </a:solidFill>
            </a:endParaRPr>
          </a:p>
          <a:p>
            <a:pPr>
              <a:defRPr/>
            </a:pPr>
            <a:endParaRPr lang="en-US" b="1" i="1" u="sng" dirty="0" smtClean="0">
              <a:solidFill>
                <a:srgbClr val="0000FF"/>
              </a:solidFill>
            </a:endParaRPr>
          </a:p>
          <a:p>
            <a:pPr>
              <a:defRPr/>
            </a:pPr>
            <a:r>
              <a:rPr lang="en-US" dirty="0" smtClean="0"/>
              <a:t>Application Discovery Manager capabilities can be summarized in four categories:</a:t>
            </a:r>
          </a:p>
          <a:p>
            <a:pPr marL="447631" lvl="1" indent="-223816">
              <a:buFont typeface="Wingdings" pitchFamily="2" charset="2"/>
              <a:buAutoNum type="arabicPeriod"/>
              <a:defRPr/>
            </a:pPr>
            <a:r>
              <a:rPr lang="en-US" dirty="0" smtClean="0"/>
              <a:t>Passive discovery of your application infrastructure</a:t>
            </a:r>
          </a:p>
          <a:p>
            <a:pPr marL="447631" lvl="1" indent="-223816">
              <a:buFont typeface="Wingdings" pitchFamily="2" charset="2"/>
              <a:buAutoNum type="arabicPeriod"/>
              <a:defRPr/>
            </a:pPr>
            <a:r>
              <a:rPr lang="en-US" dirty="0" smtClean="0"/>
              <a:t>Active high-definition discovery of hardware and software configuration details</a:t>
            </a:r>
          </a:p>
          <a:p>
            <a:pPr marL="447631" lvl="1" indent="-223816">
              <a:buFont typeface="Wingdings" pitchFamily="2" charset="2"/>
              <a:buAutoNum type="arabicPeriod"/>
              <a:defRPr/>
            </a:pPr>
            <a:r>
              <a:rPr lang="en-US" dirty="0" smtClean="0"/>
              <a:t>Discovery analytics to visualize, analyze, and report on the collected data</a:t>
            </a:r>
          </a:p>
          <a:p>
            <a:pPr>
              <a:defRPr/>
            </a:pPr>
            <a:endParaRPr lang="en-US" dirty="0" smtClean="0"/>
          </a:p>
          <a:p>
            <a:pPr>
              <a:defRPr/>
            </a:pPr>
            <a:r>
              <a:rPr lang="en-US" dirty="0" smtClean="0"/>
              <a:t>The hybrid discovery methodology of ADM intelligently combines 3 forms of discovery: passive network observations, active remote queries, and discovery analytics to result in discovery that is far less intrusive than competitive solutions. This discovery is completely agentless, so no additional software components need be distributed.</a:t>
            </a:r>
          </a:p>
          <a:p>
            <a:pPr>
              <a:defRPr/>
            </a:pPr>
            <a:endParaRPr lang="en-US" dirty="0" smtClean="0"/>
          </a:p>
          <a:p>
            <a:pPr>
              <a:defRPr/>
            </a:pPr>
            <a:r>
              <a:rPr lang="en-US" b="1" u="sng" dirty="0" smtClean="0"/>
              <a:t>Passive</a:t>
            </a:r>
          </a:p>
          <a:p>
            <a:pPr>
              <a:defRPr/>
            </a:pPr>
            <a:r>
              <a:rPr lang="en-US" dirty="0" smtClean="0"/>
              <a:t>Application Discovery Manager passive discovery can identify application infrastructure such as servers and application components, and services like application (</a:t>
            </a:r>
            <a:r>
              <a:rPr lang="en-US" i="1" dirty="0" smtClean="0"/>
              <a:t>e.g.,</a:t>
            </a:r>
            <a:r>
              <a:rPr lang="en-US" dirty="0" smtClean="0"/>
              <a:t> Web Logic) and database (</a:t>
            </a:r>
            <a:r>
              <a:rPr lang="en-US" i="1" dirty="0" smtClean="0"/>
              <a:t>e.g.,</a:t>
            </a:r>
            <a:r>
              <a:rPr lang="en-US" dirty="0" smtClean="0"/>
              <a:t> Oracle) servers, host and application usage based on sampled network activity to those hosts, and component dependencies based on these application connections (</a:t>
            </a:r>
            <a:r>
              <a:rPr lang="en-US" i="1" dirty="0" smtClean="0"/>
              <a:t>e.g.,</a:t>
            </a:r>
            <a:r>
              <a:rPr lang="en-US" dirty="0" smtClean="0"/>
              <a:t> MQSeries, SOAP, CitrixICA, JBoss RMI, DB2, SQL).</a:t>
            </a:r>
          </a:p>
          <a:p>
            <a:pPr>
              <a:defRPr/>
            </a:pPr>
            <a:endParaRPr lang="en-US" dirty="0" smtClean="0"/>
          </a:p>
          <a:p>
            <a:pPr>
              <a:defRPr/>
            </a:pPr>
            <a:r>
              <a:rPr lang="en-US" b="1" u="sng" dirty="0" smtClean="0"/>
              <a:t>Active</a:t>
            </a:r>
          </a:p>
          <a:p>
            <a:pPr>
              <a:defRPr/>
            </a:pPr>
            <a:r>
              <a:rPr lang="en-US" dirty="0" smtClean="0"/>
              <a:t>To complement passive discovery, Application Discovery Manager also utilizes an active discovery capability that collects high-definition details such as CPU, memory, operating system, and processor; installed software on the system (</a:t>
            </a:r>
            <a:r>
              <a:rPr lang="en-US" i="1" dirty="0" smtClean="0"/>
              <a:t>e.g.,</a:t>
            </a:r>
            <a:r>
              <a:rPr lang="en-US" dirty="0" smtClean="0"/>
              <a:t> MySQL server, Tomcat, Web Logic, Samba, Python, Checkpoint VPN, Java 2 SDK); deeper software and hardware configuration details (</a:t>
            </a:r>
            <a:r>
              <a:rPr lang="en-US" i="1" dirty="0" smtClean="0"/>
              <a:t>e.g.,</a:t>
            </a:r>
            <a:r>
              <a:rPr lang="en-US" dirty="0" smtClean="0"/>
              <a:t> installed path, vendor, version, database instances, configuration files and contents, URLs, changes); and software dependencies (</a:t>
            </a:r>
            <a:r>
              <a:rPr lang="en-US" i="1" dirty="0" smtClean="0"/>
              <a:t>e.g.,</a:t>
            </a:r>
            <a:r>
              <a:rPr lang="en-US" dirty="0" smtClean="0"/>
              <a:t> deployed-on, runs-on, virtualized-on relationships).</a:t>
            </a:r>
          </a:p>
          <a:p>
            <a:pPr>
              <a:defRPr/>
            </a:pPr>
            <a:endParaRPr lang="en-US" dirty="0" smtClean="0"/>
          </a:p>
          <a:p>
            <a:pPr>
              <a:defRPr/>
            </a:pPr>
            <a:r>
              <a:rPr lang="en-US" b="1" u="sng" dirty="0" smtClean="0"/>
              <a:t>Analytics</a:t>
            </a:r>
            <a:endParaRPr lang="en-US" dirty="0" smtClean="0"/>
          </a:p>
          <a:p>
            <a:pPr>
              <a:defRPr/>
            </a:pPr>
            <a:r>
              <a:rPr lang="en-US" dirty="0" smtClean="0"/>
              <a:t>Finally, after the passive and active discovery configuration items are stored in Application Discovery Manager’s database, there are several forms of discovery analytics available to slice and dice the data into views, maps, reports, and groups for custom visualization. </a:t>
            </a:r>
          </a:p>
          <a:p>
            <a:pPr>
              <a:defRPr/>
            </a:pPr>
            <a:endParaRPr lang="en-US" dirty="0" smtClean="0"/>
          </a:p>
          <a:p>
            <a:pPr>
              <a:defRPr/>
            </a:pPr>
            <a:r>
              <a:rPr lang="en-US" b="1" u="sng" dirty="0" smtClean="0"/>
              <a:t>Customize discovery scope</a:t>
            </a:r>
            <a:endParaRPr lang="en-US" dirty="0" smtClean="0"/>
          </a:p>
          <a:p>
            <a:pPr>
              <a:defRPr/>
            </a:pPr>
            <a:r>
              <a:rPr lang="en-US" dirty="0" smtClean="0"/>
              <a:t>The ability to use profiles that allow you to define and shape the types of active discovery that you are doing.</a:t>
            </a:r>
          </a:p>
          <a:p>
            <a:pPr lvl="1">
              <a:buFont typeface="Arial" pitchFamily="34" charset="0"/>
              <a:buChar char="•"/>
              <a:defRPr/>
            </a:pPr>
            <a:r>
              <a:rPr lang="en-US" dirty="0" smtClean="0"/>
              <a:t> Timing of active discovery</a:t>
            </a:r>
          </a:p>
          <a:p>
            <a:pPr lvl="1">
              <a:buFont typeface="Arial" pitchFamily="34" charset="0"/>
              <a:buChar char="•"/>
              <a:defRPr/>
            </a:pPr>
            <a:r>
              <a:rPr lang="en-US" dirty="0" smtClean="0"/>
              <a:t> Level of details to be discovered (shallow, medium, deep, custom)</a:t>
            </a:r>
          </a:p>
          <a:p>
            <a:pPr>
              <a:defRPr/>
            </a:pPr>
            <a:endParaRPr lang="en-US" dirty="0" smtClean="0"/>
          </a:p>
          <a:p>
            <a:pPr>
              <a:defRPr/>
            </a:pPr>
            <a:endParaRPr 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07F98B7-04D2-4D7D-B01A-61C74E635DDA}" type="slidenum">
              <a:rPr lang="zh-CN" altLang="en-US"/>
              <a:pPr/>
              <a:t>53</a:t>
            </a:fld>
            <a:endParaRPr lang="en-US" altLang="zh-CN"/>
          </a:p>
        </p:txBody>
      </p:sp>
      <p:sp>
        <p:nvSpPr>
          <p:cNvPr id="1333250" name="Rectangle 2"/>
          <p:cNvSpPr>
            <a:spLocks noGrp="1" noRot="1" noChangeAspect="1" noChangeArrowheads="1" noTextEdit="1"/>
          </p:cNvSpPr>
          <p:nvPr>
            <p:ph type="sldImg"/>
          </p:nvPr>
        </p:nvSpPr>
        <p:spPr>
          <a:xfrm>
            <a:off x="1143000" y="684213"/>
            <a:ext cx="4572000" cy="3429000"/>
          </a:xfrm>
          <a:ln/>
        </p:spPr>
      </p:sp>
      <p:sp>
        <p:nvSpPr>
          <p:cNvPr id="1333251" name="Rectangle 3"/>
          <p:cNvSpPr>
            <a:spLocks noGrp="1" noChangeArrowheads="1"/>
          </p:cNvSpPr>
          <p:nvPr>
            <p:ph type="body" idx="1"/>
          </p:nvPr>
        </p:nvSpPr>
        <p:spPr>
          <a:xfrm>
            <a:off x="913260" y="4342150"/>
            <a:ext cx="5031482" cy="4116989"/>
          </a:xfrm>
        </p:spPr>
        <p:txBody>
          <a:bodyPr/>
          <a:lstStyle/>
          <a:p>
            <a:pPr marL="224668" indent="-224668">
              <a:lnSpc>
                <a:spcPct val="80000"/>
              </a:lnSpc>
            </a:pPr>
            <a:r>
              <a:rPr lang="en-US" altLang="zh-CN" sz="900" dirty="0">
                <a:ea typeface="黑体" pitchFamily="2" charset="-122"/>
              </a:rPr>
              <a:t>VMware Capacity Planner is…</a:t>
            </a:r>
          </a:p>
          <a:p>
            <a:pPr marL="674004" lvl="1" indent="-224668">
              <a:lnSpc>
                <a:spcPct val="80000"/>
              </a:lnSpc>
            </a:pPr>
            <a:r>
              <a:rPr lang="en-US" altLang="zh-CN" sz="900" dirty="0">
                <a:ea typeface="黑体" pitchFamily="2" charset="-122"/>
              </a:rPr>
              <a:t>An award-winning, industry leading IT business and decision support tool</a:t>
            </a:r>
          </a:p>
          <a:p>
            <a:pPr marL="674004" lvl="1" indent="-224668">
              <a:lnSpc>
                <a:spcPct val="80000"/>
              </a:lnSpc>
            </a:pPr>
            <a:r>
              <a:rPr lang="en-US" altLang="zh-CN" sz="900" dirty="0">
                <a:ea typeface="黑体" pitchFamily="2" charset="-122"/>
              </a:rPr>
              <a:t>The product is optimized for performing virtual assessments and consolidation estimates/ sizing. Used exclusively by sales and consulting professionals, Capacity Planner is offered as a value-added service to customers by both VMware and partners.</a:t>
            </a:r>
          </a:p>
          <a:p>
            <a:pPr marL="674004" lvl="1" indent="-224668">
              <a:lnSpc>
                <a:spcPct val="80000"/>
              </a:lnSpc>
            </a:pPr>
            <a:r>
              <a:rPr lang="en-US" altLang="zh-CN" sz="900" dirty="0">
                <a:ea typeface="黑体" pitchFamily="2" charset="-122"/>
              </a:rPr>
              <a:t>Capacity Planner allows sales and PSO users to perform faster, more accurate and benchmarked consolidation assessments. I will talk more about this in Slide 5 and share with you some statistics that we’ve collected during our assessments.</a:t>
            </a:r>
          </a:p>
          <a:p>
            <a:pPr marL="674004" lvl="1" indent="-224668">
              <a:lnSpc>
                <a:spcPct val="80000"/>
              </a:lnSpc>
            </a:pPr>
            <a:r>
              <a:rPr lang="en-US" altLang="zh-CN" sz="900" dirty="0">
                <a:ea typeface="黑体" pitchFamily="2" charset="-122"/>
              </a:rPr>
              <a:t>In effect, CP is a product that allows users to make more informed and relevant decisions by looking at the datacenter holistically. Using CP, users can model different scenario and conduct What-If analysis to derive at the most optimal recommendation. </a:t>
            </a:r>
          </a:p>
          <a:p>
            <a:pPr marL="674004" lvl="1" indent="-224668">
              <a:lnSpc>
                <a:spcPct val="80000"/>
              </a:lnSpc>
            </a:pPr>
            <a:r>
              <a:rPr lang="en-US" altLang="zh-CN" sz="900" dirty="0">
                <a:ea typeface="黑体" pitchFamily="2" charset="-122"/>
              </a:rPr>
              <a:t>Leveraging Capacity Planner, you can ensure that your customer’s datacenter achieves strategic, enterprise and transformative success!</a:t>
            </a:r>
          </a:p>
          <a:p>
            <a:pPr marL="674004" lvl="1" indent="-224668">
              <a:lnSpc>
                <a:spcPct val="80000"/>
              </a:lnSpc>
            </a:pPr>
            <a:endParaRPr lang="en-US" altLang="zh-CN" sz="900" dirty="0">
              <a:ea typeface="黑体" pitchFamily="2" charset="-122"/>
            </a:endParaRPr>
          </a:p>
          <a:p>
            <a:pPr marL="224668" indent="-224668">
              <a:lnSpc>
                <a:spcPct val="80000"/>
              </a:lnSpc>
            </a:pPr>
            <a:r>
              <a:rPr lang="en-US" altLang="zh-CN" sz="900" dirty="0">
                <a:ea typeface="黑体" pitchFamily="2" charset="-122"/>
              </a:rPr>
              <a:t>Capacity Planner is a consolidation assessment and decision support tool for sales and consulting professionals. In a nutshell, it allows users to do the following:</a:t>
            </a:r>
          </a:p>
          <a:p>
            <a:pPr marL="674004" lvl="1" indent="-224668">
              <a:lnSpc>
                <a:spcPct val="80000"/>
              </a:lnSpc>
            </a:pPr>
            <a:r>
              <a:rPr lang="en-US" altLang="zh-CN" sz="900" b="1" dirty="0">
                <a:ea typeface="黑体" pitchFamily="2" charset="-122"/>
              </a:rPr>
              <a:t>Data collection:</a:t>
            </a:r>
            <a:r>
              <a:rPr lang="en-US" altLang="zh-CN" sz="900" dirty="0">
                <a:ea typeface="黑体" pitchFamily="2" charset="-122"/>
              </a:rPr>
              <a:t> Discover inventory assets and </a:t>
            </a:r>
            <a:br>
              <a:rPr lang="en-US" altLang="zh-CN" sz="900" dirty="0">
                <a:ea typeface="黑体" pitchFamily="2" charset="-122"/>
              </a:rPr>
            </a:br>
            <a:r>
              <a:rPr lang="en-US" altLang="zh-CN" sz="900" dirty="0">
                <a:ea typeface="黑体" pitchFamily="2" charset="-122"/>
              </a:rPr>
              <a:t>performance metrics of physical infrastructure</a:t>
            </a:r>
          </a:p>
          <a:p>
            <a:pPr marL="674004" lvl="1" indent="-224668">
              <a:lnSpc>
                <a:spcPct val="80000"/>
              </a:lnSpc>
            </a:pPr>
            <a:r>
              <a:rPr lang="en-US" altLang="zh-CN" sz="900" b="1" dirty="0">
                <a:ea typeface="黑体" pitchFamily="2" charset="-122"/>
              </a:rPr>
              <a:t>Modeling</a:t>
            </a:r>
            <a:r>
              <a:rPr lang="en-US" altLang="zh-CN" sz="900" dirty="0">
                <a:ea typeface="黑体" pitchFamily="2" charset="-122"/>
              </a:rPr>
              <a:t>: Define and run multiple scenarios </a:t>
            </a:r>
            <a:br>
              <a:rPr lang="en-US" altLang="zh-CN" sz="900" dirty="0">
                <a:ea typeface="黑体" pitchFamily="2" charset="-122"/>
              </a:rPr>
            </a:br>
            <a:r>
              <a:rPr lang="en-US" altLang="zh-CN" sz="900" dirty="0">
                <a:ea typeface="黑体" pitchFamily="2" charset="-122"/>
              </a:rPr>
              <a:t>to optimize the datacenter and server utilization</a:t>
            </a:r>
            <a:r>
              <a:rPr lang="en-US" altLang="zh-CN" sz="900" b="1" dirty="0">
                <a:solidFill>
                  <a:srgbClr val="555555"/>
                </a:solidFill>
                <a:ea typeface="黑体" pitchFamily="2" charset="-122"/>
              </a:rPr>
              <a:t> </a:t>
            </a:r>
          </a:p>
          <a:p>
            <a:pPr marL="674004" lvl="1" indent="-224668">
              <a:lnSpc>
                <a:spcPct val="80000"/>
              </a:lnSpc>
            </a:pPr>
            <a:r>
              <a:rPr lang="en-US" altLang="zh-CN" sz="900" b="1" dirty="0">
                <a:ea typeface="黑体" pitchFamily="2" charset="-122"/>
              </a:rPr>
              <a:t>Business planning</a:t>
            </a:r>
            <a:r>
              <a:rPr lang="en-US" altLang="zh-CN" sz="900" dirty="0">
                <a:ea typeface="黑体" pitchFamily="2" charset="-122"/>
              </a:rPr>
              <a:t>: Trend and forecast future </a:t>
            </a:r>
            <a:br>
              <a:rPr lang="en-US" altLang="zh-CN" sz="900" dirty="0">
                <a:ea typeface="黑体" pitchFamily="2" charset="-122"/>
              </a:rPr>
            </a:br>
            <a:r>
              <a:rPr lang="en-US" altLang="zh-CN" sz="900" dirty="0">
                <a:ea typeface="黑体" pitchFamily="2" charset="-122"/>
              </a:rPr>
              <a:t>capacity and resource needs and optimize against Industry Averages</a:t>
            </a:r>
          </a:p>
          <a:p>
            <a:pPr marL="674004" lvl="1" indent="-224668">
              <a:lnSpc>
                <a:spcPct val="80000"/>
              </a:lnSpc>
            </a:pPr>
            <a:endParaRPr lang="en-US" altLang="zh-CN" sz="900" dirty="0">
              <a:ea typeface="黑体" pitchFamily="2" charset="-122"/>
            </a:endParaRPr>
          </a:p>
          <a:p>
            <a:pPr marL="224668" indent="-224668">
              <a:lnSpc>
                <a:spcPct val="80000"/>
              </a:lnSpc>
            </a:pPr>
            <a:r>
              <a:rPr lang="en-US" altLang="zh-CN" sz="900" dirty="0">
                <a:ea typeface="黑体" pitchFamily="2" charset="-122"/>
              </a:rPr>
              <a:t>Capacity Planner gives user 2 views into the datacenter:</a:t>
            </a:r>
          </a:p>
          <a:p>
            <a:pPr marL="674004" lvl="1" indent="-224668">
              <a:lnSpc>
                <a:spcPct val="80000"/>
              </a:lnSpc>
            </a:pPr>
            <a:r>
              <a:rPr lang="en-US" altLang="zh-CN" sz="900" dirty="0">
                <a:ea typeface="黑体" pitchFamily="2" charset="-122"/>
              </a:rPr>
              <a:t>The As-Is state, what is currently in the datacenter, its relationships and how it’s performing</a:t>
            </a:r>
          </a:p>
          <a:p>
            <a:pPr marL="674004" lvl="1" indent="-224668">
              <a:lnSpc>
                <a:spcPct val="80000"/>
              </a:lnSpc>
            </a:pPr>
            <a:r>
              <a:rPr lang="en-US" altLang="zh-CN" sz="900" dirty="0">
                <a:ea typeface="黑体" pitchFamily="2" charset="-122"/>
              </a:rPr>
              <a:t>The To-Be state, what the datacenter can look like in the future with virtualization or a technology refresh/ replacement. </a:t>
            </a:r>
          </a:p>
          <a:p>
            <a:pPr marL="674004" lvl="1" indent="-224668">
              <a:lnSpc>
                <a:spcPct val="80000"/>
              </a:lnSpc>
            </a:pPr>
            <a:endParaRPr lang="en-US" altLang="zh-CN" sz="900" dirty="0">
              <a:ea typeface="黑体" pitchFamily="2" charset="-122"/>
            </a:endParaRPr>
          </a:p>
          <a:p>
            <a:pPr marL="224668" indent="-224668">
              <a:lnSpc>
                <a:spcPct val="80000"/>
              </a:lnSpc>
            </a:pPr>
            <a:endParaRPr lang="zh-CN" altLang="en-US" sz="900" dirty="0">
              <a:ea typeface="黑体"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9897B7CE-7D59-4214-B8F5-8D958564E3FD}" type="slidenum">
              <a:rPr lang="en-US" altLang="zh-CN"/>
              <a:pPr/>
              <a:t>54</a:t>
            </a:fld>
            <a:endParaRPr lang="en-US" altLang="zh-CN"/>
          </a:p>
        </p:txBody>
      </p:sp>
      <p:sp>
        <p:nvSpPr>
          <p:cNvPr id="24578" name="Rectangle 2"/>
          <p:cNvSpPr>
            <a:spLocks noGrp="1" noRot="1" noChangeAspect="1" noChangeArrowheads="1" noTextEdit="1"/>
          </p:cNvSpPr>
          <p:nvPr>
            <p:ph type="sldImg"/>
          </p:nvPr>
        </p:nvSpPr>
        <p:spPr>
          <a:xfrm>
            <a:off x="685800" y="514350"/>
            <a:ext cx="5183188" cy="3886200"/>
          </a:xfrm>
          <a:ln/>
        </p:spPr>
      </p:sp>
      <p:sp>
        <p:nvSpPr>
          <p:cNvPr id="24579" name="Rectangle 3"/>
          <p:cNvSpPr>
            <a:spLocks noGrp="1" noChangeArrowheads="1"/>
          </p:cNvSpPr>
          <p:nvPr>
            <p:ph type="body" idx="1"/>
          </p:nvPr>
        </p:nvSpPr>
        <p:spPr>
          <a:xfrm>
            <a:off x="597998" y="4572001"/>
            <a:ext cx="5954674" cy="4114488"/>
          </a:xfrm>
        </p:spPr>
        <p:txBody>
          <a:bodyPr/>
          <a:lstStyle/>
          <a:p>
            <a:pPr>
              <a:buFontTx/>
              <a:buNone/>
            </a:pPr>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b="1" u="sng" dirty="0" smtClean="0"/>
              <a:t>Impact of vCenter Downtime</a:t>
            </a:r>
            <a:endParaRPr lang="en-US" dirty="0" smtClean="0"/>
          </a:p>
          <a:p>
            <a:pPr eaLnBrk="1" hangingPunct="1"/>
            <a:r>
              <a:rPr lang="en-US" b="1" dirty="0" smtClean="0"/>
              <a:t>KEY = Component</a:t>
            </a:r>
            <a:r>
              <a:rPr lang="en-US" dirty="0" smtClean="0"/>
              <a:t> - </a:t>
            </a:r>
            <a:r>
              <a:rPr lang="en-US" b="1" dirty="0" smtClean="0"/>
              <a:t>Impact Experienced</a:t>
            </a:r>
            <a:endParaRPr lang="en-US" dirty="0" smtClean="0"/>
          </a:p>
          <a:p>
            <a:pPr eaLnBrk="1" hangingPunct="1"/>
            <a:r>
              <a:rPr lang="en-US" b="1" dirty="0" smtClean="0"/>
              <a:t>Virtual Machines</a:t>
            </a:r>
            <a:r>
              <a:rPr lang="en-US" dirty="0" smtClean="0"/>
              <a:t> - </a:t>
            </a:r>
            <a:r>
              <a:rPr lang="en-US" b="1" dirty="0" smtClean="0"/>
              <a:t>Management requires direct; can’t provision new VMs from templates</a:t>
            </a:r>
            <a:endParaRPr lang="en-US" dirty="0" smtClean="0"/>
          </a:p>
          <a:p>
            <a:pPr eaLnBrk="1" hangingPunct="1"/>
            <a:r>
              <a:rPr lang="en-US" b="1" dirty="0" smtClean="0"/>
              <a:t>ESXi Servers</a:t>
            </a:r>
            <a:r>
              <a:rPr lang="en-US" dirty="0" smtClean="0"/>
              <a:t> - </a:t>
            </a:r>
            <a:r>
              <a:rPr lang="en-US" b="1" dirty="0" smtClean="0"/>
              <a:t>Management requires direct connections</a:t>
            </a:r>
            <a:endParaRPr lang="en-US" dirty="0" smtClean="0"/>
          </a:p>
          <a:p>
            <a:pPr eaLnBrk="1" hangingPunct="1"/>
            <a:r>
              <a:rPr lang="en-US" b="1" dirty="0" smtClean="0"/>
              <a:t>Performance &amp; Monitoring Statistics </a:t>
            </a:r>
            <a:r>
              <a:rPr lang="en-US" dirty="0" smtClean="0"/>
              <a:t>- </a:t>
            </a:r>
            <a:r>
              <a:rPr lang="en-US" b="1" dirty="0" smtClean="0"/>
              <a:t>Historical records will have gaps</a:t>
            </a:r>
            <a:endParaRPr lang="en-US" dirty="0" smtClean="0"/>
          </a:p>
          <a:p>
            <a:pPr eaLnBrk="1" hangingPunct="1"/>
            <a:r>
              <a:rPr lang="en-US" b="1" dirty="0" smtClean="0"/>
              <a:t>vMotion / Storage vMotion</a:t>
            </a:r>
            <a:r>
              <a:rPr lang="en-US" dirty="0" smtClean="0"/>
              <a:t> - </a:t>
            </a:r>
            <a:r>
              <a:rPr lang="en-US" b="1" dirty="0" smtClean="0"/>
              <a:t>Unavailable</a:t>
            </a:r>
            <a:endParaRPr lang="en-US" dirty="0" smtClean="0"/>
          </a:p>
          <a:p>
            <a:pPr eaLnBrk="1" hangingPunct="1"/>
            <a:r>
              <a:rPr lang="en-US" b="1" dirty="0" smtClean="0"/>
              <a:t>vSphere DRS</a:t>
            </a:r>
            <a:r>
              <a:rPr lang="en-US" dirty="0" smtClean="0"/>
              <a:t> - </a:t>
            </a:r>
            <a:r>
              <a:rPr lang="en-US" b="1" dirty="0" smtClean="0"/>
              <a:t>Unavailable</a:t>
            </a:r>
            <a:endParaRPr lang="en-US" dirty="0" smtClean="0"/>
          </a:p>
          <a:p>
            <a:pPr eaLnBrk="1" hangingPunct="1"/>
            <a:r>
              <a:rPr lang="en-US" b="1" dirty="0" smtClean="0"/>
              <a:t>vCenter Plug-ins (e.g. VUM)</a:t>
            </a:r>
            <a:r>
              <a:rPr lang="en-US" dirty="0" smtClean="0"/>
              <a:t> - </a:t>
            </a:r>
            <a:r>
              <a:rPr lang="en-US" b="1" dirty="0" smtClean="0"/>
              <a:t>Unavailable</a:t>
            </a:r>
            <a:endParaRPr lang="en-US" dirty="0" smtClean="0"/>
          </a:p>
          <a:p>
            <a:pPr eaLnBrk="1" hangingPunct="1"/>
            <a:r>
              <a:rPr lang="en-US" b="1" dirty="0" smtClean="0"/>
              <a:t>vSphere HA / FT</a:t>
            </a:r>
            <a:r>
              <a:rPr lang="en-US" dirty="0" smtClean="0"/>
              <a:t> - </a:t>
            </a:r>
            <a:r>
              <a:rPr lang="en-US" b="1" dirty="0" smtClean="0"/>
              <a:t>HA / FT failover works once,</a:t>
            </a:r>
            <a:br>
              <a:rPr lang="en-US" b="1" dirty="0" smtClean="0"/>
            </a:br>
            <a:r>
              <a:rPr lang="en-US" b="1" dirty="0" smtClean="0"/>
              <a:t>admission control unavailable</a:t>
            </a:r>
            <a:endParaRPr lang="en-US" dirty="0" smtClean="0"/>
          </a:p>
          <a:p>
            <a:pPr eaLnBrk="1" hangingPunct="1"/>
            <a:r>
              <a:rPr lang="en-US" b="1" dirty="0" smtClean="0"/>
              <a:t>VMware VIEW</a:t>
            </a:r>
            <a:r>
              <a:rPr lang="en-US" dirty="0" smtClean="0"/>
              <a:t> - </a:t>
            </a:r>
            <a:r>
              <a:rPr lang="en-US" b="1" dirty="0" smtClean="0"/>
              <a:t>Cannot provision new desktop instances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0ED41AE-736E-48F5-8701-1355F6D9E97A}" type="slidenum">
              <a:rPr lang="en-US" smtClean="0"/>
              <a:pPr>
                <a:defRPr/>
              </a:pPr>
              <a:t>55</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endParaRPr lang="en-US" dirty="0"/>
          </a:p>
        </p:txBody>
      </p:sp>
      <p:sp>
        <p:nvSpPr>
          <p:cNvPr id="4" name="Footer Placeholder 3"/>
          <p:cNvSpPr>
            <a:spLocks noGrp="1"/>
          </p:cNvSpPr>
          <p:nvPr>
            <p:ph type="ftr" sz="quarter" idx="10"/>
          </p:nvPr>
        </p:nvSpPr>
        <p:spPr/>
        <p:txBody>
          <a:bodyPr/>
          <a:lstStyle/>
          <a:p>
            <a:pPr>
              <a:defRPr/>
            </a:pPr>
            <a:r>
              <a:rPr lang="en-US" dirty="0" smtClean="0">
                <a:solidFill>
                  <a:prstClr val="black"/>
                </a:solidFill>
              </a:rPr>
              <a:t>NEO-BO0758-20091202-JF1</a:t>
            </a:r>
            <a:endParaRPr lang="en-US" dirty="0">
              <a:solidFill>
                <a:prstClr val="black"/>
              </a:solidFill>
            </a:endParaRPr>
          </a:p>
        </p:txBody>
      </p:sp>
      <p:sp>
        <p:nvSpPr>
          <p:cNvPr id="5" name="Slide Number Placeholder 4"/>
          <p:cNvSpPr>
            <a:spLocks noGrp="1"/>
          </p:cNvSpPr>
          <p:nvPr>
            <p:ph type="sldNum" sz="quarter" idx="11"/>
          </p:nvPr>
        </p:nvSpPr>
        <p:spPr/>
        <p:txBody>
          <a:bodyPr/>
          <a:lstStyle/>
          <a:p>
            <a:pPr>
              <a:defRPr/>
            </a:pPr>
            <a:fld id="{E9FFE1DD-CB0A-4255-A473-ABF756A5D4C6}" type="slidenum">
              <a:rPr lang="en-US" smtClean="0">
                <a:solidFill>
                  <a:prstClr val="black"/>
                </a:solidFill>
              </a:rPr>
              <a:pPr>
                <a:defRPr/>
              </a:pPr>
              <a:t>56</a:t>
            </a:fld>
            <a:endParaRPr 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Slide Image Placeholder 1"/>
          <p:cNvSpPr>
            <a:spLocks noGrp="1" noRot="1" noChangeAspect="1" noTextEdit="1"/>
          </p:cNvSpPr>
          <p:nvPr>
            <p:ph type="sldImg"/>
          </p:nvPr>
        </p:nvSpPr>
        <p:spPr>
          <a:xfrm>
            <a:off x="1143000" y="687388"/>
            <a:ext cx="4572000" cy="3429000"/>
          </a:xfrm>
          <a:ln/>
        </p:spPr>
      </p:sp>
      <p:sp>
        <p:nvSpPr>
          <p:cNvPr id="362499" name="Notes Placeholder 2"/>
          <p:cNvSpPr>
            <a:spLocks noGrp="1"/>
          </p:cNvSpPr>
          <p:nvPr>
            <p:ph type="body" idx="1"/>
          </p:nvPr>
        </p:nvSpPr>
        <p:spPr>
          <a:xfrm>
            <a:off x="686422" y="4344024"/>
            <a:ext cx="5485158" cy="455819"/>
          </a:xfrm>
          <a:noFill/>
          <a:ln/>
        </p:spPr>
        <p:txBody>
          <a:bodyPr lIns="91407" tIns="45704" rIns="91407" bIns="45704">
            <a:normAutofit lnSpcReduction="10000"/>
          </a:bodyPr>
          <a:lstStyle/>
          <a:p>
            <a:pPr algn="l">
              <a:spcBef>
                <a:spcPct val="0"/>
              </a:spcBef>
              <a:buNone/>
            </a:pPr>
            <a:endParaRPr lang="en-US" dirty="0" smtClean="0"/>
          </a:p>
          <a:p>
            <a:pPr algn="l">
              <a:spcBef>
                <a:spcPct val="0"/>
              </a:spcBef>
              <a:buNone/>
            </a:pPr>
            <a:r>
              <a:rPr lang="en-US" dirty="0">
                <a:solidFill>
                  <a:srgbClr val="000000"/>
                </a:solidFill>
                <a:latin typeface="Arial"/>
                <a:ea typeface="ＭＳ Ｐゴシック"/>
              </a:rPr>
              <a:t>将 ENT+ </a:t>
            </a:r>
            <a:r>
              <a:rPr lang="en-US" dirty="0" err="1">
                <a:solidFill>
                  <a:srgbClr val="000000"/>
                </a:solidFill>
                <a:latin typeface="Arial"/>
                <a:ea typeface="ＭＳ Ｐゴシック"/>
              </a:rPr>
              <a:t>的标价提高</a:t>
            </a:r>
            <a:r>
              <a:rPr lang="en-US" dirty="0">
                <a:solidFill>
                  <a:srgbClr val="000000"/>
                </a:solidFill>
                <a:latin typeface="Arial"/>
                <a:ea typeface="ＭＳ Ｐゴシック"/>
              </a:rPr>
              <a:t> 500 </a:t>
            </a:r>
            <a:r>
              <a:rPr lang="en-US" dirty="0" err="1">
                <a:solidFill>
                  <a:srgbClr val="000000"/>
                </a:solidFill>
                <a:latin typeface="Arial"/>
                <a:ea typeface="ＭＳ Ｐゴシック"/>
              </a:rPr>
              <a:t>美元会增加大约</a:t>
            </a:r>
            <a:r>
              <a:rPr lang="en-US" dirty="0">
                <a:solidFill>
                  <a:srgbClr val="000000"/>
                </a:solidFill>
                <a:latin typeface="Arial"/>
                <a:ea typeface="ＭＳ Ｐゴシック"/>
              </a:rPr>
              <a:t> 7500 </a:t>
            </a:r>
            <a:r>
              <a:rPr lang="en-US" dirty="0" err="1">
                <a:solidFill>
                  <a:srgbClr val="000000"/>
                </a:solidFill>
                <a:latin typeface="Arial"/>
                <a:ea typeface="ＭＳ Ｐゴシック"/>
              </a:rPr>
              <a:t>万美元的许可证收入</a:t>
            </a:r>
            <a:r>
              <a:rPr lang="en-US" dirty="0">
                <a:solidFill>
                  <a:srgbClr val="000000"/>
                </a:solidFill>
                <a:latin typeface="Arial"/>
                <a:ea typeface="ＭＳ Ｐゴシック"/>
              </a:rPr>
              <a:t>。 </a:t>
            </a:r>
            <a:endParaRPr lang="en-US" dirty="0" smtClean="0"/>
          </a:p>
        </p:txBody>
      </p:sp>
      <p:sp>
        <p:nvSpPr>
          <p:cNvPr id="362500" name="Slide Number Placeholder 3"/>
          <p:cNvSpPr txBox="1">
            <a:spLocks noGrp="1"/>
          </p:cNvSpPr>
          <p:nvPr/>
        </p:nvSpPr>
        <p:spPr bwMode="auto">
          <a:xfrm>
            <a:off x="3887136" y="8869181"/>
            <a:ext cx="2970868" cy="274820"/>
          </a:xfrm>
          <a:prstGeom prst="rect">
            <a:avLst/>
          </a:prstGeom>
          <a:noFill/>
          <a:ln w="9525">
            <a:noFill/>
            <a:miter lim="800000"/>
            <a:headEnd/>
            <a:tailEnd/>
          </a:ln>
        </p:spPr>
        <p:txBody>
          <a:bodyPr lIns="91407" tIns="45704" rIns="91407" bIns="45704" anchor="b"/>
          <a:lstStyle/>
          <a:p>
            <a:pPr algn="r" defTabSz="914111"/>
            <a:fld id="{25D0C98D-B820-4AAD-8953-01AD43B47104}" type="slidenum">
              <a:rPr lang="en-US" sz="2400">
                <a:solidFill>
                  <a:prstClr val="black"/>
                </a:solidFill>
                <a:latin typeface="Arial"/>
              </a:rPr>
              <a:pPr algn="r" defTabSz="914111"/>
              <a:t>5</a:t>
            </a:fld>
            <a:endParaRPr lang="en-US" dirty="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p:spPr>
        <p:txBody>
          <a:bodyPr/>
          <a:lstStyle/>
          <a:p>
            <a:endParaRPr lang="zh-CN" altLang="zh-CN" smtClean="0">
              <a:ea typeface="ＭＳ Ｐゴシック" pitchFamily="34" charset="-128"/>
            </a:endParaRPr>
          </a:p>
        </p:txBody>
      </p:sp>
      <p:sp>
        <p:nvSpPr>
          <p:cNvPr id="27652" name="Slide Number Placeholder 3"/>
          <p:cNvSpPr>
            <a:spLocks noGrp="1"/>
          </p:cNvSpPr>
          <p:nvPr>
            <p:ph type="sldNum" sz="quarter" idx="5"/>
          </p:nvPr>
        </p:nvSpPr>
        <p:spPr>
          <a:noFill/>
        </p:spPr>
        <p:txBody>
          <a:bodyPr/>
          <a:lstStyle/>
          <a:p>
            <a:fld id="{08980BC1-AFA8-496D-A78D-D91D8CB0C0BD}" type="slidenum">
              <a:rPr lang="en-US" altLang="zh-CN"/>
              <a:pPr/>
              <a:t>58</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p:spPr>
        <p:txBody>
          <a:bodyPr/>
          <a:lstStyle/>
          <a:p>
            <a:endParaRPr lang="en-US" altLang="zh-CN" smtClean="0">
              <a:ea typeface="ＭＳ Ｐゴシック" pitchFamily="34" charset="-128"/>
            </a:endParaRPr>
          </a:p>
        </p:txBody>
      </p:sp>
      <p:sp>
        <p:nvSpPr>
          <p:cNvPr id="29700" name="Slide Number Placeholder 3"/>
          <p:cNvSpPr>
            <a:spLocks noGrp="1"/>
          </p:cNvSpPr>
          <p:nvPr>
            <p:ph type="sldNum" sz="quarter" idx="5"/>
          </p:nvPr>
        </p:nvSpPr>
        <p:spPr>
          <a:noFill/>
        </p:spPr>
        <p:txBody>
          <a:bodyPr/>
          <a:lstStyle/>
          <a:p>
            <a:fld id="{DD2CB961-5FC0-4F4D-AEB4-B91FE841ED16}" type="slidenum">
              <a:rPr lang="en-US" altLang="zh-CN"/>
              <a:pPr/>
              <a:t>59</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zh-CN" altLang="zh-CN" smtClean="0">
              <a:ea typeface="ＭＳ Ｐゴシック" pitchFamily="34" charset="-128"/>
            </a:endParaRPr>
          </a:p>
        </p:txBody>
      </p:sp>
      <p:sp>
        <p:nvSpPr>
          <p:cNvPr id="30724" name="Slide Number Placeholder 3"/>
          <p:cNvSpPr>
            <a:spLocks noGrp="1"/>
          </p:cNvSpPr>
          <p:nvPr>
            <p:ph type="sldNum" sz="quarter" idx="5"/>
          </p:nvPr>
        </p:nvSpPr>
        <p:spPr>
          <a:noFill/>
        </p:spPr>
        <p:txBody>
          <a:bodyPr/>
          <a:lstStyle/>
          <a:p>
            <a:fld id="{DBAFF46D-27E3-4D44-8F59-850F83CE075C}" type="slidenum">
              <a:rPr lang="en-US" altLang="zh-CN"/>
              <a:pPr/>
              <a:t>60</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249613" y="482600"/>
            <a:ext cx="3225800" cy="2419350"/>
          </a:xfrm>
          <a:noFill/>
          <a:ln>
            <a:solidFill>
              <a:srgbClr val="000000"/>
            </a:solidFill>
            <a:miter lim="800000"/>
            <a:headEnd/>
            <a:tailEnd/>
          </a:ln>
        </p:spPr>
      </p:sp>
      <p:sp>
        <p:nvSpPr>
          <p:cNvPr id="430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355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FF894AB-E47C-4C92-A270-7399DE271F6B}" type="slidenum">
              <a:rPr lang="zh-CN" altLang="en-US" smtClean="0">
                <a:solidFill>
                  <a:srgbClr val="000000"/>
                </a:solidFill>
              </a:rPr>
              <a:pPr fontAlgn="base">
                <a:spcBef>
                  <a:spcPct val="0"/>
                </a:spcBef>
                <a:spcAft>
                  <a:spcPct val="0"/>
                </a:spcAft>
                <a:defRPr/>
              </a:pPr>
              <a:t>63</a:t>
            </a:fld>
            <a:endParaRPr lang="zh-CN" altLang="en-US" smtClean="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92500" lnSpcReduction="10000"/>
          </a:bodyPr>
          <a:lstStyle/>
          <a:p>
            <a:r>
              <a:rPr lang="en-US" sz="1100" u="sng" dirty="0">
                <a:ea typeface="ＭＳ Ｐゴシック" charset="-128"/>
              </a:rPr>
              <a:t>Key Points</a:t>
            </a:r>
          </a:p>
          <a:p>
            <a:r>
              <a:rPr lang="en-US" sz="1100" dirty="0">
                <a:ea typeface="ＭＳ Ｐゴシック" charset="-128"/>
              </a:rPr>
              <a:t>VMware is the trusted advisor and cloud infrastructure authority</a:t>
            </a:r>
          </a:p>
          <a:p>
            <a:endParaRPr lang="en-US" sz="1100" dirty="0">
              <a:ea typeface="ＭＳ Ｐゴシック" charset="-128"/>
            </a:endParaRPr>
          </a:p>
          <a:p>
            <a:pPr>
              <a:buFontTx/>
              <a:buNone/>
            </a:pPr>
            <a:r>
              <a:rPr lang="en-US" sz="1100" dirty="0">
                <a:ea typeface="ＭＳ Ｐゴシック" charset="-128"/>
              </a:rPr>
              <a:t>Using this framework we map to specific solution areas that VMware is focused on (walk through the layers and functional areas) and that are important in virtualized and cloud environments.</a:t>
            </a:r>
          </a:p>
          <a:p>
            <a:pPr>
              <a:buFontTx/>
              <a:buChar char="•"/>
            </a:pPr>
            <a:endParaRPr lang="en-US" sz="1100" dirty="0">
              <a:ea typeface="ＭＳ Ｐゴシック" charset="-128"/>
            </a:endParaRPr>
          </a:p>
          <a:p>
            <a:pPr>
              <a:buFontTx/>
              <a:buNone/>
            </a:pPr>
            <a:r>
              <a:rPr lang="en-US" sz="1100" dirty="0">
                <a:ea typeface="ＭＳ Ｐゴシック" charset="-128"/>
              </a:rPr>
              <a:t>At first glance some of these areas will be new (vApp Packaging) while others (provisioning, service desk) may seem similar to a traditional view of management, but as you double click in these spaces you will find that we are focused on functionality that is both critical to and takes advantage of managing in a virtualized or cloud environment. In some areas (compliance &amp; security, performance, service desk) we will dramatically redefine how management is done. </a:t>
            </a:r>
          </a:p>
          <a:p>
            <a:pPr>
              <a:buFontTx/>
              <a:buChar char="•"/>
            </a:pPr>
            <a:endParaRPr lang="en-US" sz="1100" dirty="0">
              <a:ea typeface="ＭＳ Ｐゴシック" charset="-128"/>
            </a:endParaRPr>
          </a:p>
          <a:p>
            <a:r>
              <a:rPr lang="en-US" sz="1100" dirty="0">
                <a:ea typeface="ＭＳ Ｐゴシック" charset="-128"/>
              </a:rPr>
              <a:t>VMware Infrastructure and Operations Management solutions enable IT to create a zero-touch, compliant infrastructure. Native management is designed-in to the virtualized and public, private, and hybrid cloud infrastructure to help deliver self-service through policy-driven control.</a:t>
            </a:r>
          </a:p>
          <a:p>
            <a:endParaRPr lang="en-US" sz="1100" dirty="0">
              <a:ea typeface="ＭＳ Ｐゴシック" charset="-128"/>
            </a:endParaRPr>
          </a:p>
          <a:p>
            <a:r>
              <a:rPr lang="en-US" sz="1100" dirty="0">
                <a:ea typeface="ＭＳ Ｐゴシック" charset="-128"/>
              </a:rPr>
              <a:t>VMware Application Management solutions enable IT to quickly, accurately, and confidently transition applications to virtualization and the cloud, mapping dependencies, assuring application portability &amp; performance, and establishing service contracts with the infrastructure. </a:t>
            </a:r>
          </a:p>
          <a:p>
            <a:endParaRPr lang="en-US" sz="1100" dirty="0">
              <a:ea typeface="ＭＳ Ｐゴシック" charset="-128"/>
            </a:endParaRPr>
          </a:p>
          <a:p>
            <a:r>
              <a:rPr lang="en-US" sz="1100" dirty="0">
                <a:ea typeface="ＭＳ Ｐゴシック" charset="-128"/>
              </a:rPr>
              <a:t>VMware End-User Computing Management allows IT teams to provision &amp; deploy desktops rapidly, manage workstation images simply, and deliver virtualized applications to desktop.</a:t>
            </a:r>
          </a:p>
          <a:p>
            <a:endParaRPr lang="en-US" sz="1100" dirty="0">
              <a:ea typeface="ＭＳ Ｐゴシック" charset="-128"/>
            </a:endParaRPr>
          </a:p>
          <a:p>
            <a:r>
              <a:rPr lang="en-US" sz="1100" dirty="0">
                <a:ea typeface="ＭＳ Ｐゴシック" charset="-128"/>
              </a:rPr>
              <a:t>VMware IT Business Management solutions allow IT and service providers to confidently deliver new levels of self-service while ensuring these new services are automatically governed with appropriate business and process-level controls. Self-service without business governance can lead to sprawl, cost, licensing, chargeback, and security issues. </a:t>
            </a:r>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rgbClr val="0095D3"/>
                </a:solidFill>
                <a:latin typeface="Arial" charset="0"/>
                <a:ea typeface="ＭＳ Ｐゴシック" charset="-128"/>
              </a:defRPr>
            </a:lvl1pPr>
            <a:lvl2pPr marL="729577" indent="-280607" eaLnBrk="0" hangingPunct="0">
              <a:defRPr sz="2400">
                <a:solidFill>
                  <a:srgbClr val="0095D3"/>
                </a:solidFill>
                <a:latin typeface="Arial" charset="0"/>
                <a:ea typeface="ＭＳ Ｐゴシック" charset="-128"/>
              </a:defRPr>
            </a:lvl2pPr>
            <a:lvl3pPr marL="1122426" indent="-224485" eaLnBrk="0" hangingPunct="0">
              <a:defRPr sz="2400">
                <a:solidFill>
                  <a:srgbClr val="0095D3"/>
                </a:solidFill>
                <a:latin typeface="Arial" charset="0"/>
                <a:ea typeface="ＭＳ Ｐゴシック" charset="-128"/>
              </a:defRPr>
            </a:lvl3pPr>
            <a:lvl4pPr marL="1571396" indent="-224485" eaLnBrk="0" hangingPunct="0">
              <a:defRPr sz="2400">
                <a:solidFill>
                  <a:srgbClr val="0095D3"/>
                </a:solidFill>
                <a:latin typeface="Arial" charset="0"/>
                <a:ea typeface="ＭＳ Ｐゴシック" charset="-128"/>
              </a:defRPr>
            </a:lvl4pPr>
            <a:lvl5pPr marL="2020367" indent="-224485" eaLnBrk="0" hangingPunct="0">
              <a:defRPr sz="2400">
                <a:solidFill>
                  <a:srgbClr val="0095D3"/>
                </a:solidFill>
                <a:latin typeface="Arial" charset="0"/>
                <a:ea typeface="ＭＳ Ｐゴシック" charset="-128"/>
              </a:defRPr>
            </a:lvl5pPr>
            <a:lvl6pPr marL="2469337" indent="-224485" eaLnBrk="0" fontAlgn="base" hangingPunct="0">
              <a:spcBef>
                <a:spcPct val="0"/>
              </a:spcBef>
              <a:spcAft>
                <a:spcPct val="0"/>
              </a:spcAft>
              <a:defRPr sz="2400">
                <a:solidFill>
                  <a:srgbClr val="0095D3"/>
                </a:solidFill>
                <a:latin typeface="Arial" charset="0"/>
                <a:ea typeface="ＭＳ Ｐゴシック" charset="-128"/>
              </a:defRPr>
            </a:lvl6pPr>
            <a:lvl7pPr marL="2918308" indent="-224485" eaLnBrk="0" fontAlgn="base" hangingPunct="0">
              <a:spcBef>
                <a:spcPct val="0"/>
              </a:spcBef>
              <a:spcAft>
                <a:spcPct val="0"/>
              </a:spcAft>
              <a:defRPr sz="2400">
                <a:solidFill>
                  <a:srgbClr val="0095D3"/>
                </a:solidFill>
                <a:latin typeface="Arial" charset="0"/>
                <a:ea typeface="ＭＳ Ｐゴシック" charset="-128"/>
              </a:defRPr>
            </a:lvl7pPr>
            <a:lvl8pPr marL="3367278" indent="-224485" eaLnBrk="0" fontAlgn="base" hangingPunct="0">
              <a:spcBef>
                <a:spcPct val="0"/>
              </a:spcBef>
              <a:spcAft>
                <a:spcPct val="0"/>
              </a:spcAft>
              <a:defRPr sz="2400">
                <a:solidFill>
                  <a:srgbClr val="0095D3"/>
                </a:solidFill>
                <a:latin typeface="Arial" charset="0"/>
                <a:ea typeface="ＭＳ Ｐゴシック" charset="-128"/>
              </a:defRPr>
            </a:lvl8pPr>
            <a:lvl9pPr marL="3816248" indent="-224485" eaLnBrk="0" fontAlgn="base" hangingPunct="0">
              <a:spcBef>
                <a:spcPct val="0"/>
              </a:spcBef>
              <a:spcAft>
                <a:spcPct val="0"/>
              </a:spcAft>
              <a:defRPr sz="2400">
                <a:solidFill>
                  <a:srgbClr val="0095D3"/>
                </a:solidFill>
                <a:latin typeface="Arial" charset="0"/>
                <a:ea typeface="ＭＳ Ｐゴシック" charset="-128"/>
              </a:defRPr>
            </a:lvl9pPr>
          </a:lstStyle>
          <a:p>
            <a:fld id="{84257965-5DF4-4B86-901A-EB48B669BADE}" type="slidenum">
              <a:rPr lang="en-US" sz="1200">
                <a:solidFill>
                  <a:srgbClr val="000000"/>
                </a:solidFill>
              </a:rPr>
              <a:pPr/>
              <a:t>12</a:t>
            </a:fld>
            <a:endParaRPr lang="en-US" sz="1200" dirty="0">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ltLang="zh-CN" dirty="0" smtClean="0">
              <a:latin typeface="宋体" pitchFamily="2" charset="-122"/>
              <a:ea typeface="宋体" pitchFamily="2" charset="-122"/>
            </a:endParaRPr>
          </a:p>
        </p:txBody>
      </p:sp>
      <p:sp>
        <p:nvSpPr>
          <p:cNvPr id="4" name="Slide Number Placeholder 3"/>
          <p:cNvSpPr>
            <a:spLocks noGrp="1"/>
          </p:cNvSpPr>
          <p:nvPr>
            <p:ph type="sldNum" sz="quarter" idx="10"/>
          </p:nvPr>
        </p:nvSpPr>
        <p:spPr/>
        <p:txBody>
          <a:bodyPr/>
          <a:lstStyle/>
          <a:p>
            <a:pPr>
              <a:defRPr/>
            </a:pPr>
            <a:fld id="{30ED41AE-736E-48F5-8701-1355F6D9E97A}" type="slidenum">
              <a:rPr lang="en-US" smtClean="0"/>
              <a:pPr>
                <a:defRPr/>
              </a:pPr>
              <a:t>14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Rectangle 1"/>
          <p:cNvSpPr>
            <a:spLocks noGrp="1" noRot="1" noChangeAspect="1" noChangeArrowheads="1"/>
          </p:cNvSpPr>
          <p:nvPr>
            <p:ph type="sldImg"/>
          </p:nvPr>
        </p:nvSpPr>
        <p:spPr>
          <a:solidFill>
            <a:srgbClr val="FFFFFF"/>
          </a:solidFill>
          <a:ln/>
        </p:spPr>
      </p:sp>
      <p:sp>
        <p:nvSpPr>
          <p:cNvPr id="381954" name="Rectangle 2"/>
          <p:cNvSpPr>
            <a:spLocks noGrp="1" noChangeArrowheads="1"/>
          </p:cNvSpPr>
          <p:nvPr>
            <p:ph type="body" idx="1"/>
          </p:nvPr>
        </p:nvSpPr>
        <p:spPr>
          <a:noFill/>
        </p:spPr>
        <p:txBody>
          <a:bodyPr/>
          <a:lstStyle/>
          <a:p>
            <a:pPr eaLnBrk="1" hangingPunct="1">
              <a:tabLst>
                <a:tab pos="507365" algn="l"/>
                <a:tab pos="1014731" algn="l"/>
                <a:tab pos="1510365" algn="l"/>
                <a:tab pos="2017730" algn="l"/>
                <a:tab pos="2526562" algn="l"/>
                <a:tab pos="3033928" algn="l"/>
                <a:tab pos="3542759" algn="l"/>
                <a:tab pos="4050124" algn="l"/>
                <a:tab pos="4545759" algn="l"/>
                <a:tab pos="5053124" algn="l"/>
                <a:tab pos="5561956" algn="l"/>
                <a:tab pos="6069321" algn="l"/>
              </a:tabLst>
            </a:pPr>
            <a:r>
              <a:rPr lang="en-US" sz="1800" dirty="0" smtClean="0">
                <a:solidFill>
                  <a:srgbClr val="333333"/>
                </a:solidFill>
                <a:latin typeface="Arial" pitchFamily="34" charset="0"/>
                <a:cs typeface="Arial" pitchFamily="34" charset="0"/>
                <a:sym typeface="Arial" pitchFamily="34" charset="0"/>
              </a:rPr>
              <a:t>- Gemstone was an important acquisition for </a:t>
            </a:r>
            <a:r>
              <a:rPr lang="en-US" sz="1800" dirty="0" err="1" smtClean="0">
                <a:solidFill>
                  <a:srgbClr val="333333"/>
                </a:solidFill>
                <a:latin typeface="Arial" pitchFamily="34" charset="0"/>
                <a:cs typeface="Arial" pitchFamily="34" charset="0"/>
                <a:sym typeface="Arial" pitchFamily="34" charset="0"/>
              </a:rPr>
              <a:t>SpringSource's</a:t>
            </a:r>
            <a:r>
              <a:rPr lang="en-US" sz="1800" dirty="0" smtClean="0">
                <a:solidFill>
                  <a:srgbClr val="333333"/>
                </a:solidFill>
                <a:latin typeface="Arial" pitchFamily="34" charset="0"/>
                <a:cs typeface="Arial" pitchFamily="34" charset="0"/>
                <a:sym typeface="Arial" pitchFamily="34" charset="0"/>
              </a:rPr>
              <a:t> vision of providing infrastructure for emerging cloud centric applications</a:t>
            </a:r>
            <a:endParaRPr lang="en-US" dirty="0" smtClean="0">
              <a:solidFill>
                <a:srgbClr val="333333"/>
              </a:solidFill>
              <a:sym typeface="Gill Sans" charset="0"/>
            </a:endParaRPr>
          </a:p>
          <a:p>
            <a:pPr eaLnBrk="1" hangingPunct="1">
              <a:tabLst>
                <a:tab pos="507365" algn="l"/>
                <a:tab pos="1014731" algn="l"/>
                <a:tab pos="1510365" algn="l"/>
                <a:tab pos="2017730" algn="l"/>
                <a:tab pos="2526562" algn="l"/>
                <a:tab pos="3033928" algn="l"/>
                <a:tab pos="3542759" algn="l"/>
                <a:tab pos="4050124" algn="l"/>
                <a:tab pos="4545759" algn="l"/>
                <a:tab pos="5053124" algn="l"/>
                <a:tab pos="5561956" algn="l"/>
                <a:tab pos="6069321" algn="l"/>
              </a:tabLst>
            </a:pPr>
            <a:r>
              <a:rPr lang="en-US" sz="1800" dirty="0" smtClean="0">
                <a:solidFill>
                  <a:srgbClr val="333333"/>
                </a:solidFill>
                <a:latin typeface="Arial" pitchFamily="34" charset="0"/>
                <a:cs typeface="Arial" pitchFamily="34" charset="0"/>
                <a:sym typeface="Arial" pitchFamily="34" charset="0"/>
              </a:rPr>
              <a:t>- has built-in availability, scalability and performance guarantees </a:t>
            </a:r>
            <a:endParaRPr lang="en-US" dirty="0" smtClean="0">
              <a:solidFill>
                <a:srgbClr val="333333"/>
              </a:solidFill>
              <a:sym typeface="Gill Sans" charset="0"/>
            </a:endParaRPr>
          </a:p>
          <a:p>
            <a:pPr eaLnBrk="1" hangingPunct="1">
              <a:tabLst>
                <a:tab pos="507365" algn="l"/>
                <a:tab pos="1014731" algn="l"/>
                <a:tab pos="1510365" algn="l"/>
                <a:tab pos="2017730" algn="l"/>
                <a:tab pos="2526562" algn="l"/>
                <a:tab pos="3033928" algn="l"/>
                <a:tab pos="3542759" algn="l"/>
                <a:tab pos="4050124" algn="l"/>
                <a:tab pos="4545759" algn="l"/>
                <a:tab pos="5053124" algn="l"/>
                <a:tab pos="5561956" algn="l"/>
                <a:tab pos="6069321" algn="l"/>
              </a:tabLst>
            </a:pPr>
            <a:r>
              <a:rPr lang="en-US" sz="1800" dirty="0" smtClean="0">
                <a:solidFill>
                  <a:srgbClr val="333333"/>
                </a:solidFill>
                <a:latin typeface="Arial" pitchFamily="34" charset="0"/>
                <a:cs typeface="Arial" pitchFamily="34" charset="0"/>
                <a:sym typeface="Arial" pitchFamily="34" charset="0"/>
              </a:rPr>
              <a:t>- it even allows scalability for applications deployed across geographically distributed architectures</a:t>
            </a:r>
            <a:endParaRPr lang="en-US" dirty="0" smtClean="0">
              <a:solidFill>
                <a:srgbClr val="333333"/>
              </a:solidFill>
              <a:sym typeface="Gill Sans" charset="0"/>
            </a:endParaRPr>
          </a:p>
          <a:p>
            <a:pPr eaLnBrk="1" hangingPunct="1">
              <a:tabLst>
                <a:tab pos="507365" algn="l"/>
                <a:tab pos="1014731" algn="l"/>
                <a:tab pos="1510365" algn="l"/>
                <a:tab pos="2017730" algn="l"/>
                <a:tab pos="2526562" algn="l"/>
                <a:tab pos="3033928" algn="l"/>
                <a:tab pos="3542759" algn="l"/>
                <a:tab pos="4050124" algn="l"/>
                <a:tab pos="4545759" algn="l"/>
                <a:tab pos="5053124" algn="l"/>
                <a:tab pos="5561956" algn="l"/>
                <a:tab pos="6069321" algn="l"/>
              </a:tabLst>
            </a:pPr>
            <a:r>
              <a:rPr lang="en-US" sz="1800" dirty="0" smtClean="0">
                <a:solidFill>
                  <a:srgbClr val="333333"/>
                </a:solidFill>
                <a:latin typeface="Arial" pitchFamily="34" charset="0"/>
                <a:cs typeface="Arial" pitchFamily="34" charset="0"/>
                <a:sym typeface="Arial" pitchFamily="34" charset="0"/>
              </a:rPr>
              <a:t>- new approach to data management (getting away from traditional relational databases)</a:t>
            </a:r>
            <a:endParaRPr lang="en-US" dirty="0" smtClean="0">
              <a:solidFill>
                <a:srgbClr val="333333"/>
              </a:solidFill>
              <a:sym typeface="Gill Sans" charset="0"/>
            </a:endParaRPr>
          </a:p>
          <a:p>
            <a:pPr eaLnBrk="1" hangingPunct="1">
              <a:tabLst>
                <a:tab pos="507365" algn="l"/>
                <a:tab pos="1014731" algn="l"/>
                <a:tab pos="1510365" algn="l"/>
                <a:tab pos="2017730" algn="l"/>
                <a:tab pos="2526562" algn="l"/>
                <a:tab pos="3033928" algn="l"/>
                <a:tab pos="3542759" algn="l"/>
                <a:tab pos="4050124" algn="l"/>
                <a:tab pos="4545759" algn="l"/>
                <a:tab pos="5053124" algn="l"/>
                <a:tab pos="5561956" algn="l"/>
                <a:tab pos="6069321" algn="l"/>
              </a:tabLst>
            </a:pPr>
            <a:r>
              <a:rPr lang="en-US" sz="1800" dirty="0" smtClean="0">
                <a:solidFill>
                  <a:srgbClr val="333333"/>
                </a:solidFill>
                <a:latin typeface="Arial" pitchFamily="34" charset="0"/>
                <a:cs typeface="Arial" pitchFamily="34" charset="0"/>
                <a:sym typeface="Arial" pitchFamily="34" charset="0"/>
              </a:rPr>
              <a:t>- low latency, partitioning and </a:t>
            </a:r>
            <a:r>
              <a:rPr lang="en-US" sz="1800" dirty="0" err="1" smtClean="0">
                <a:solidFill>
                  <a:srgbClr val="333333"/>
                </a:solidFill>
                <a:latin typeface="Arial" pitchFamily="34" charset="0"/>
                <a:cs typeface="Arial" pitchFamily="34" charset="0"/>
                <a:sym typeface="Arial" pitchFamily="34" charset="0"/>
              </a:rPr>
              <a:t>colocation</a:t>
            </a:r>
            <a:endParaRPr lang="en-US" dirty="0" smtClean="0">
              <a:solidFill>
                <a:srgbClr val="333333"/>
              </a:solidFill>
              <a:sym typeface="Gill Sans" charset="0"/>
            </a:endParaRPr>
          </a:p>
          <a:p>
            <a:pPr eaLnBrk="1" hangingPunct="1">
              <a:tabLst>
                <a:tab pos="507365" algn="l"/>
                <a:tab pos="1014731" algn="l"/>
                <a:tab pos="1510365" algn="l"/>
                <a:tab pos="2017730" algn="l"/>
                <a:tab pos="2526562" algn="l"/>
                <a:tab pos="3033928" algn="l"/>
                <a:tab pos="3542759" algn="l"/>
                <a:tab pos="4050124" algn="l"/>
                <a:tab pos="4545759" algn="l"/>
                <a:tab pos="5053124" algn="l"/>
                <a:tab pos="5561956" algn="l"/>
                <a:tab pos="6069321" algn="l"/>
              </a:tabLst>
            </a:pPr>
            <a:r>
              <a:rPr lang="en-US" sz="1800" dirty="0" smtClean="0">
                <a:solidFill>
                  <a:srgbClr val="333333"/>
                </a:solidFill>
                <a:latin typeface="Arial" pitchFamily="34" charset="0"/>
                <a:cs typeface="Arial" pitchFamily="34" charset="0"/>
                <a:sym typeface="Arial" pitchFamily="34" charset="0"/>
              </a:rPr>
              <a:t>- can move functionality to the data for peak performance.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Slide Image Placeholder 1"/>
          <p:cNvSpPr>
            <a:spLocks noGrp="1" noRot="1" noChangeAspect="1" noTextEdit="1"/>
          </p:cNvSpPr>
          <p:nvPr>
            <p:ph type="sldImg"/>
          </p:nvPr>
        </p:nvSpPr>
        <p:spPr>
          <a:ln/>
        </p:spPr>
      </p:sp>
      <p:sp>
        <p:nvSpPr>
          <p:cNvPr id="382978" name="Notes Placeholder 2"/>
          <p:cNvSpPr>
            <a:spLocks noGrp="1"/>
          </p:cNvSpPr>
          <p:nvPr>
            <p:ph type="body" idx="1"/>
          </p:nvPr>
        </p:nvSpPr>
        <p:spPr>
          <a:noFill/>
        </p:spPr>
        <p:txBody>
          <a:bodyPr/>
          <a:lstStyle/>
          <a:p>
            <a:r>
              <a:rPr lang="en-US" smtClean="0">
                <a:latin typeface="Arial" pitchFamily="34" charset="0"/>
              </a:rPr>
              <a:t>Data management technologies are fundamental to the creation of applications, and with the rise of virtualization and cloud computing, the manner in which applications need to access data is evolving. </a:t>
            </a:r>
          </a:p>
          <a:p>
            <a:endParaRPr lang="en-US" smtClean="0">
              <a:latin typeface="Arial" pitchFamily="34" charset="0"/>
            </a:endParaRPr>
          </a:p>
          <a:p>
            <a:r>
              <a:rPr lang="en-US" smtClean="0">
                <a:latin typeface="Arial" pitchFamily="34" charset="0"/>
              </a:rPr>
              <a:t>New approaches to data management that support the needs of applications deployed across elastic, highly scalable, geographically distributed architectures are needed.</a:t>
            </a:r>
          </a:p>
          <a:p>
            <a:endParaRPr lang="en-US" smtClean="0">
              <a:latin typeface="Arial" pitchFamily="34" charset="0"/>
            </a:endParaRPr>
          </a:p>
          <a:p>
            <a:r>
              <a:rPr lang="en-US" smtClean="0">
                <a:latin typeface="Arial" pitchFamily="34" charset="0"/>
              </a:rPr>
              <a:t>We are acquiring and integrating into the SpringSource portfolio a well-regarded high-performing data management solution with GemStone GemFire.</a:t>
            </a:r>
          </a:p>
          <a:p>
            <a:endParaRPr lang="en-US" smtClean="0">
              <a:latin typeface="Arial" pitchFamily="34" charset="0"/>
            </a:endParaRPr>
          </a:p>
          <a:p>
            <a:r>
              <a:rPr lang="en-US" smtClean="0">
                <a:latin typeface="Arial" pitchFamily="34" charset="0"/>
              </a:rPr>
              <a:t>Cloud computing is a distributed deployment model, and for that reason, caching and data accessibility are of far greater strategic importance than before. </a:t>
            </a:r>
          </a:p>
          <a:p>
            <a:endParaRPr lang="en-US" smtClean="0">
              <a:latin typeface="Arial" pitchFamily="34" charset="0"/>
            </a:endParaRPr>
          </a:p>
          <a:p>
            <a:r>
              <a:rPr lang="en-US" smtClean="0">
                <a:latin typeface="Arial" pitchFamily="34" charset="0"/>
              </a:rPr>
              <a:t>This GemStone acquisition, combined with our recent news around RabbitMQ (cloud messaging system) and Redis (cloud NoSQL database), highlights the critical role data management plays within our strategy.</a:t>
            </a:r>
          </a:p>
        </p:txBody>
      </p:sp>
      <p:sp>
        <p:nvSpPr>
          <p:cNvPr id="382979" name="Slide Number Placeholder 3"/>
          <p:cNvSpPr>
            <a:spLocks noGrp="1"/>
          </p:cNvSpPr>
          <p:nvPr>
            <p:ph type="sldNum" sz="quarter" idx="4294967295"/>
          </p:nvPr>
        </p:nvSpPr>
        <p:spPr bwMode="auto">
          <a:xfrm>
            <a:off x="3884463" y="8685381"/>
            <a:ext cx="2972004" cy="457200"/>
          </a:xfrm>
          <a:prstGeom prst="rect">
            <a:avLst/>
          </a:prstGeom>
          <a:noFill/>
          <a:ln>
            <a:miter lim="800000"/>
            <a:headEnd/>
            <a:tailEnd/>
          </a:ln>
        </p:spPr>
        <p:txBody>
          <a:bodyPr lIns="91432" tIns="45716" rIns="91432" bIns="45716"/>
          <a:lstStyle/>
          <a:p>
            <a:fld id="{77881BE1-7EDC-4ECF-9EB4-BB525731033D}" type="slidenum">
              <a:rPr lang="en-US"/>
              <a:pPr/>
              <a:t>17</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Rectangle 1"/>
          <p:cNvSpPr>
            <a:spLocks noGrp="1" noRot="1" noChangeAspect="1" noChangeArrowheads="1"/>
          </p:cNvSpPr>
          <p:nvPr>
            <p:ph type="sldImg"/>
          </p:nvPr>
        </p:nvSpPr>
        <p:spPr>
          <a:solidFill>
            <a:srgbClr val="FFFFFF"/>
          </a:solidFill>
          <a:ln/>
        </p:spPr>
      </p:sp>
      <p:sp>
        <p:nvSpPr>
          <p:cNvPr id="379906" name="Rectangle 2"/>
          <p:cNvSpPr>
            <a:spLocks noGrp="1" noChangeArrowheads="1"/>
          </p:cNvSpPr>
          <p:nvPr>
            <p:ph type="body" idx="1"/>
          </p:nvPr>
        </p:nvSpPr>
        <p:spPr>
          <a:noFill/>
        </p:spPr>
        <p:txBody>
          <a:bodyPr/>
          <a:lstStyle/>
          <a:p>
            <a:pPr eaLnBrk="1" hangingPunct="1">
              <a:spcBef>
                <a:spcPts val="1097"/>
              </a:spcBef>
              <a:tabLst>
                <a:tab pos="507365" algn="l"/>
                <a:tab pos="1014731" algn="l"/>
                <a:tab pos="1510365" algn="l"/>
                <a:tab pos="2017730" algn="l"/>
                <a:tab pos="2526562" algn="l"/>
                <a:tab pos="3033928" algn="l"/>
                <a:tab pos="3542759" algn="l"/>
                <a:tab pos="4050124" algn="l"/>
                <a:tab pos="4545759" algn="l"/>
                <a:tab pos="5053124" algn="l"/>
                <a:tab pos="5561956" algn="l"/>
                <a:tab pos="6069321" algn="l"/>
              </a:tabLst>
            </a:pPr>
            <a:r>
              <a:rPr lang="en-US" sz="1600" dirty="0" smtClean="0">
                <a:solidFill>
                  <a:srgbClr val="333333"/>
                </a:solidFill>
                <a:latin typeface="Arial" pitchFamily="34" charset="0"/>
                <a:cs typeface="Arial" pitchFamily="34" charset="0"/>
                <a:sym typeface="Arial" pitchFamily="34" charset="0"/>
              </a:rPr>
              <a:t>- </a:t>
            </a:r>
            <a:r>
              <a:rPr lang="en-US" sz="1400" dirty="0" err="1" smtClean="0">
                <a:solidFill>
                  <a:srgbClr val="333333"/>
                </a:solidFill>
                <a:latin typeface="Arial" pitchFamily="34" charset="0"/>
                <a:cs typeface="Arial" pitchFamily="34" charset="0"/>
                <a:sym typeface="Arial" pitchFamily="34" charset="0"/>
              </a:rPr>
              <a:t>RabbitMQ</a:t>
            </a:r>
            <a:r>
              <a:rPr lang="en-US" sz="1400" dirty="0" smtClean="0">
                <a:solidFill>
                  <a:srgbClr val="333333"/>
                </a:solidFill>
                <a:latin typeface="Arial" pitchFamily="34" charset="0"/>
                <a:cs typeface="Arial" pitchFamily="34" charset="0"/>
                <a:sym typeface="Arial" pitchFamily="34" charset="0"/>
              </a:rPr>
              <a:t> is a complete and highly reliable enterprise messaging system based on the emerging AMQP standard.</a:t>
            </a:r>
            <a:endParaRPr lang="en-US" dirty="0" smtClean="0">
              <a:solidFill>
                <a:srgbClr val="333333"/>
              </a:solidFill>
              <a:sym typeface="Gill Sans" charset="0"/>
            </a:endParaRPr>
          </a:p>
          <a:p>
            <a:pPr eaLnBrk="1" hangingPunct="1">
              <a:spcBef>
                <a:spcPts val="1097"/>
              </a:spcBef>
              <a:tabLst>
                <a:tab pos="507365" algn="l"/>
                <a:tab pos="1014731" algn="l"/>
                <a:tab pos="1510365" algn="l"/>
                <a:tab pos="2017730" algn="l"/>
                <a:tab pos="2526562" algn="l"/>
                <a:tab pos="3033928" algn="l"/>
                <a:tab pos="3542759" algn="l"/>
                <a:tab pos="4050124" algn="l"/>
                <a:tab pos="4545759" algn="l"/>
                <a:tab pos="5053124" algn="l"/>
                <a:tab pos="5561956" algn="l"/>
                <a:tab pos="6069321" algn="l"/>
              </a:tabLst>
            </a:pPr>
            <a:r>
              <a:rPr lang="en-US" sz="1400" dirty="0" smtClean="0">
                <a:solidFill>
                  <a:srgbClr val="333333"/>
                </a:solidFill>
                <a:latin typeface="Arial" pitchFamily="34" charset="0"/>
                <a:cs typeface="Arial" pitchFamily="34" charset="0"/>
                <a:sym typeface="Arial" pitchFamily="34" charset="0"/>
              </a:rPr>
              <a:t>- Large vendor adoption of AMQP - Microsoft, Cisco etc.</a:t>
            </a:r>
            <a:endParaRPr lang="en-US" dirty="0" smtClean="0">
              <a:solidFill>
                <a:srgbClr val="333333"/>
              </a:solidFill>
              <a:sym typeface="Gill Sans" charset="0"/>
            </a:endParaRPr>
          </a:p>
          <a:p>
            <a:pPr eaLnBrk="1" hangingPunct="1">
              <a:spcBef>
                <a:spcPts val="1097"/>
              </a:spcBef>
              <a:tabLst>
                <a:tab pos="507365" algn="l"/>
                <a:tab pos="1014731" algn="l"/>
                <a:tab pos="1510365" algn="l"/>
                <a:tab pos="2017730" algn="l"/>
                <a:tab pos="2526562" algn="l"/>
                <a:tab pos="3033928" algn="l"/>
                <a:tab pos="3542759" algn="l"/>
                <a:tab pos="4050124" algn="l"/>
                <a:tab pos="4545759" algn="l"/>
                <a:tab pos="5053124" algn="l"/>
                <a:tab pos="5561956" algn="l"/>
                <a:tab pos="6069321" algn="l"/>
              </a:tabLst>
            </a:pPr>
            <a:r>
              <a:rPr lang="en-US" sz="1400" dirty="0" smtClean="0">
                <a:solidFill>
                  <a:srgbClr val="333333"/>
                </a:solidFill>
                <a:latin typeface="Arial" pitchFamily="34" charset="0"/>
                <a:cs typeface="Arial" pitchFamily="34" charset="0"/>
                <a:sym typeface="Arial" pitchFamily="34" charset="0"/>
              </a:rPr>
              <a:t>- </a:t>
            </a:r>
            <a:r>
              <a:rPr lang="en-US" sz="1400" dirty="0" err="1" smtClean="0">
                <a:solidFill>
                  <a:srgbClr val="333333"/>
                </a:solidFill>
                <a:latin typeface="Arial" pitchFamily="34" charset="0"/>
                <a:cs typeface="Arial" pitchFamily="34" charset="0"/>
                <a:sym typeface="Arial" pitchFamily="34" charset="0"/>
              </a:rPr>
              <a:t>RabbitMQ</a:t>
            </a:r>
            <a:r>
              <a:rPr lang="en-US" sz="1400" dirty="0" smtClean="0">
                <a:solidFill>
                  <a:srgbClr val="333333"/>
                </a:solidFill>
                <a:latin typeface="Arial" pitchFamily="34" charset="0"/>
                <a:cs typeface="Arial" pitchFamily="34" charset="0"/>
                <a:sym typeface="Arial" pitchFamily="34" charset="0"/>
              </a:rPr>
              <a:t> is based on a proven platform, offering exceptionally high reliability, availability and scalability along with good throughput and latency performance that is predictable and consistent. </a:t>
            </a:r>
            <a:endParaRPr lang="en-US" dirty="0" smtClean="0">
              <a:solidFill>
                <a:srgbClr val="333333"/>
              </a:solidFill>
              <a:sym typeface="Gill Sans" charset="0"/>
            </a:endParaRPr>
          </a:p>
          <a:p>
            <a:pPr eaLnBrk="1" hangingPunct="1">
              <a:spcBef>
                <a:spcPts val="1097"/>
              </a:spcBef>
              <a:tabLst>
                <a:tab pos="507365" algn="l"/>
                <a:tab pos="1014731" algn="l"/>
                <a:tab pos="1510365" algn="l"/>
                <a:tab pos="2017730" algn="l"/>
                <a:tab pos="2526562" algn="l"/>
                <a:tab pos="3033928" algn="l"/>
                <a:tab pos="3542759" algn="l"/>
                <a:tab pos="4050124" algn="l"/>
                <a:tab pos="4545759" algn="l"/>
                <a:tab pos="5053124" algn="l"/>
                <a:tab pos="5561956" algn="l"/>
                <a:tab pos="6069321" algn="l"/>
              </a:tabLst>
            </a:pPr>
            <a:r>
              <a:rPr lang="en-US" sz="1600" dirty="0" smtClean="0">
                <a:solidFill>
                  <a:srgbClr val="333333"/>
                </a:solidFill>
                <a:latin typeface="Arial" pitchFamily="34" charset="0"/>
                <a:cs typeface="Arial" pitchFamily="34" charset="0"/>
                <a:sym typeface="Arial" pitchFamily="34" charset="0"/>
              </a:rPr>
              <a:t>- </a:t>
            </a:r>
            <a:r>
              <a:rPr lang="en-US" sz="1600" dirty="0" err="1" smtClean="0">
                <a:solidFill>
                  <a:srgbClr val="333333"/>
                </a:solidFill>
                <a:latin typeface="Arial" pitchFamily="34" charset="0"/>
                <a:cs typeface="Arial" pitchFamily="34" charset="0"/>
                <a:sym typeface="Arial" pitchFamily="34" charset="0"/>
              </a:rPr>
              <a:t>JPMogran</a:t>
            </a:r>
            <a:r>
              <a:rPr lang="en-US" sz="1600" dirty="0" smtClean="0">
                <a:solidFill>
                  <a:srgbClr val="333333"/>
                </a:solidFill>
                <a:latin typeface="Arial" pitchFamily="34" charset="0"/>
                <a:cs typeface="Arial" pitchFamily="34" charset="0"/>
                <a:sym typeface="Arial" pitchFamily="34" charset="0"/>
              </a:rPr>
              <a:t> use </a:t>
            </a:r>
            <a:r>
              <a:rPr lang="en-US" sz="1600" dirty="0" err="1" smtClean="0">
                <a:solidFill>
                  <a:srgbClr val="333333"/>
                </a:solidFill>
                <a:latin typeface="Arial" pitchFamily="34" charset="0"/>
                <a:cs typeface="Arial" pitchFamily="34" charset="0"/>
                <a:sym typeface="Arial" pitchFamily="34" charset="0"/>
              </a:rPr>
              <a:t>RabbmitMQ</a:t>
            </a:r>
            <a:r>
              <a:rPr lang="en-US" sz="1600" dirty="0" smtClean="0">
                <a:solidFill>
                  <a:srgbClr val="333333"/>
                </a:solidFill>
                <a:latin typeface="Arial" pitchFamily="34" charset="0"/>
                <a:cs typeface="Arial" pitchFamily="34" charset="0"/>
                <a:sym typeface="Arial" pitchFamily="34" charset="0"/>
              </a:rPr>
              <a:t> to send 1 billion messages per day.</a:t>
            </a:r>
            <a:endParaRPr lang="en-US" dirty="0" smtClean="0">
              <a:solidFill>
                <a:srgbClr val="333333"/>
              </a:solidFill>
              <a:sym typeface="Gill Sans" charset="0"/>
            </a:endParaRPr>
          </a:p>
          <a:p>
            <a:pPr eaLnBrk="1" hangingPunct="1">
              <a:spcBef>
                <a:spcPts val="1097"/>
              </a:spcBef>
              <a:tabLst>
                <a:tab pos="507365" algn="l"/>
                <a:tab pos="1014731" algn="l"/>
                <a:tab pos="1510365" algn="l"/>
                <a:tab pos="2017730" algn="l"/>
                <a:tab pos="2526562" algn="l"/>
                <a:tab pos="3033928" algn="l"/>
                <a:tab pos="3542759" algn="l"/>
                <a:tab pos="4050124" algn="l"/>
                <a:tab pos="4545759" algn="l"/>
                <a:tab pos="5053124" algn="l"/>
                <a:tab pos="5561956" algn="l"/>
                <a:tab pos="6069321" algn="l"/>
              </a:tabLst>
            </a:pPr>
            <a:r>
              <a:rPr lang="en-US" sz="1600" dirty="0" smtClean="0">
                <a:solidFill>
                  <a:srgbClr val="333333"/>
                </a:solidFill>
                <a:latin typeface="Arial" pitchFamily="34" charset="0"/>
                <a:cs typeface="Arial" pitchFamily="34" charset="0"/>
                <a:sym typeface="Arial" pitchFamily="34" charset="0"/>
              </a:rPr>
              <a:t>-Clustering provides horizontal scale out</a:t>
            </a:r>
            <a:endParaRPr lang="en-US" dirty="0" smtClean="0">
              <a:solidFill>
                <a:srgbClr val="333333"/>
              </a:solidFill>
              <a:sym typeface="Gill Sans" charset="0"/>
            </a:endParaRPr>
          </a:p>
          <a:p>
            <a:pPr eaLnBrk="1" hangingPunct="1">
              <a:spcBef>
                <a:spcPts val="1097"/>
              </a:spcBef>
              <a:tabLst>
                <a:tab pos="507365" algn="l"/>
                <a:tab pos="1014731" algn="l"/>
                <a:tab pos="1510365" algn="l"/>
                <a:tab pos="2017730" algn="l"/>
                <a:tab pos="2526562" algn="l"/>
                <a:tab pos="3033928" algn="l"/>
                <a:tab pos="3542759" algn="l"/>
                <a:tab pos="4050124" algn="l"/>
                <a:tab pos="4545759" algn="l"/>
                <a:tab pos="5053124" algn="l"/>
                <a:tab pos="5561956" algn="l"/>
                <a:tab pos="6069321" algn="l"/>
              </a:tabLst>
            </a:pPr>
            <a:r>
              <a:rPr lang="en-US" sz="1800" dirty="0" smtClean="0">
                <a:solidFill>
                  <a:srgbClr val="333333"/>
                </a:solidFill>
                <a:latin typeface="Arial" pitchFamily="34" charset="0"/>
                <a:cs typeface="Arial" pitchFamily="34" charset="0"/>
                <a:sym typeface="Arial" pitchFamily="34" charset="0"/>
              </a:rPr>
              <a:t>- supports full ACID (atomicity, consistency, isolation, and durability) operations and transactions</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4" name="TextBox 7"/>
          <p:cNvSpPr txBox="1">
            <a:spLocks noChangeArrowheads="1"/>
          </p:cNvSpPr>
          <p:nvPr userDrawn="1"/>
        </p:nvSpPr>
        <p:spPr bwMode="gray">
          <a:xfrm>
            <a:off x="6524625" y="6696075"/>
            <a:ext cx="2343150" cy="1897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spAutoFit/>
          </a:bodyPr>
          <a:lstStyle>
            <a:lvl1pPr eaLnBrk="0" hangingPunct="0">
              <a:defRPr>
                <a:solidFill>
                  <a:schemeClr val="tx1"/>
                </a:solidFill>
                <a:latin typeface="Arial" pitchFamily="34" charset="0"/>
                <a:ea typeface="ＭＳ Ｐゴシック"/>
                <a:cs typeface="ＭＳ Ｐゴシック"/>
              </a:defRPr>
            </a:lvl1pPr>
            <a:lvl2pPr marL="742950" indent="-285750" eaLnBrk="0" hangingPunct="0">
              <a:defRPr>
                <a:solidFill>
                  <a:schemeClr val="tx1"/>
                </a:solidFill>
                <a:latin typeface="Arial" pitchFamily="34" charset="0"/>
                <a:ea typeface="ＭＳ Ｐゴシック"/>
                <a:cs typeface="ＭＳ Ｐゴシック"/>
              </a:defRPr>
            </a:lvl2pPr>
            <a:lvl3pPr marL="1143000" indent="-228600" eaLnBrk="0" hangingPunct="0">
              <a:defRPr>
                <a:solidFill>
                  <a:schemeClr val="tx1"/>
                </a:solidFill>
                <a:latin typeface="Arial" pitchFamily="34" charset="0"/>
                <a:ea typeface="ＭＳ Ｐゴシック"/>
                <a:cs typeface="ＭＳ Ｐゴシック"/>
              </a:defRPr>
            </a:lvl3pPr>
            <a:lvl4pPr marL="1600200" indent="-228600" eaLnBrk="0" hangingPunct="0">
              <a:defRPr>
                <a:solidFill>
                  <a:schemeClr val="tx1"/>
                </a:solidFill>
                <a:latin typeface="Arial" pitchFamily="34" charset="0"/>
                <a:ea typeface="ＭＳ Ｐゴシック"/>
                <a:cs typeface="ＭＳ Ｐゴシック"/>
              </a:defRPr>
            </a:lvl4pPr>
            <a:lvl5pPr marL="2057400" indent="-228600" eaLnBrk="0" hangingPunct="0">
              <a:defRPr>
                <a:solidFill>
                  <a:schemeClr val="tx1"/>
                </a:solidFill>
                <a:latin typeface="Arial" pitchFamily="34" charset="0"/>
                <a:ea typeface="ＭＳ Ｐゴシック"/>
                <a:cs typeface="ＭＳ Ｐゴシック"/>
              </a:defRPr>
            </a:lvl5pPr>
            <a:lvl6pPr marL="2514600" indent="-228600" eaLnBrk="0" fontAlgn="base" hangingPunct="0">
              <a:spcBef>
                <a:spcPct val="0"/>
              </a:spcBef>
              <a:spcAft>
                <a:spcPct val="0"/>
              </a:spcAft>
              <a:defRPr>
                <a:solidFill>
                  <a:schemeClr val="tx1"/>
                </a:solidFill>
                <a:latin typeface="Arial" pitchFamily="34" charset="0"/>
                <a:ea typeface="ＭＳ Ｐゴシック"/>
                <a:cs typeface="ＭＳ Ｐゴシック"/>
              </a:defRPr>
            </a:lvl6pPr>
            <a:lvl7pPr marL="2971800" indent="-228600" eaLnBrk="0" fontAlgn="base" hangingPunct="0">
              <a:spcBef>
                <a:spcPct val="0"/>
              </a:spcBef>
              <a:spcAft>
                <a:spcPct val="0"/>
              </a:spcAft>
              <a:defRPr>
                <a:solidFill>
                  <a:schemeClr val="tx1"/>
                </a:solidFill>
                <a:latin typeface="Arial" pitchFamily="34" charset="0"/>
                <a:ea typeface="ＭＳ Ｐゴシック"/>
                <a:cs typeface="ＭＳ Ｐゴシック"/>
              </a:defRPr>
            </a:lvl7pPr>
            <a:lvl8pPr marL="3429000" indent="-228600" eaLnBrk="0" fontAlgn="base" hangingPunct="0">
              <a:spcBef>
                <a:spcPct val="0"/>
              </a:spcBef>
              <a:spcAft>
                <a:spcPct val="0"/>
              </a:spcAft>
              <a:defRPr>
                <a:solidFill>
                  <a:schemeClr val="tx1"/>
                </a:solidFill>
                <a:latin typeface="Arial" pitchFamily="34" charset="0"/>
                <a:ea typeface="ＭＳ Ｐゴシック"/>
                <a:cs typeface="ＭＳ Ｐゴシック"/>
              </a:defRPr>
            </a:lvl8pPr>
            <a:lvl9pPr marL="3886200" indent="-228600" eaLnBrk="0" fontAlgn="base" hangingPunct="0">
              <a:spcBef>
                <a:spcPct val="0"/>
              </a:spcBef>
              <a:spcAft>
                <a:spcPct val="0"/>
              </a:spcAft>
              <a:defRPr>
                <a:solidFill>
                  <a:schemeClr val="tx1"/>
                </a:solidFill>
                <a:latin typeface="Arial" pitchFamily="34" charset="0"/>
                <a:ea typeface="ＭＳ Ｐゴシック"/>
                <a:cs typeface="ＭＳ Ｐゴシック"/>
              </a:defRPr>
            </a:lvl9pPr>
          </a:lstStyle>
          <a:p>
            <a:pPr algn="r" eaLnBrk="1" hangingPunct="1">
              <a:spcAft>
                <a:spcPct val="40000"/>
              </a:spcAft>
            </a:pPr>
            <a:r>
              <a:rPr lang="en-US" altLang="zh-CN" sz="600" noProof="0" dirty="0" smtClean="0">
                <a:solidFill>
                  <a:srgbClr val="909090"/>
                </a:solidFill>
                <a:latin typeface="Arial" pitchFamily="34" charset="0"/>
                <a:ea typeface="SimHei" pitchFamily="2" charset="-122"/>
                <a:cs typeface="Arial" pitchFamily="34" charset="0"/>
              </a:rPr>
              <a:t>© 2011 VMware Inc. </a:t>
            </a:r>
            <a:r>
              <a:rPr lang="zh-CN" altLang="en-US" sz="600" noProof="0" dirty="0" smtClean="0">
                <a:solidFill>
                  <a:srgbClr val="909090"/>
                </a:solidFill>
                <a:latin typeface="Arial" pitchFamily="34" charset="0"/>
                <a:ea typeface="SimHei" pitchFamily="2" charset="-122"/>
                <a:cs typeface="Arial" pitchFamily="34" charset="0"/>
              </a:rPr>
              <a:t>保留所有权利</a:t>
            </a:r>
            <a:endParaRPr lang="zh-CN" altLang="en-US" sz="600" noProof="0" dirty="0">
              <a:solidFill>
                <a:srgbClr val="909090"/>
              </a:solidFill>
              <a:latin typeface="Arial" pitchFamily="34" charset="0"/>
              <a:ea typeface="SimHei" pitchFamily="2" charset="-122"/>
              <a:cs typeface="Arial" pitchFamily="34" charset="0"/>
            </a:endParaRPr>
          </a:p>
        </p:txBody>
      </p:sp>
      <p:sp>
        <p:nvSpPr>
          <p:cNvPr id="71682" name="Rectangle 2"/>
          <p:cNvSpPr>
            <a:spLocks noGrp="1" noChangeArrowheads="1"/>
          </p:cNvSpPr>
          <p:nvPr>
            <p:ph type="ctrTitle"/>
          </p:nvPr>
        </p:nvSpPr>
        <p:spPr>
          <a:xfrm>
            <a:off x="393192" y="330200"/>
            <a:ext cx="8446008" cy="533400"/>
          </a:xfrm>
        </p:spPr>
        <p:txBody>
          <a:bodyPr anchor="t"/>
          <a:lstStyle>
            <a:lvl1pPr>
              <a:defRPr sz="3000">
                <a:solidFill>
                  <a:srgbClr val="003D79"/>
                </a:solidFill>
              </a:defRPr>
            </a:lvl1pPr>
          </a:lstStyle>
          <a:p>
            <a:r>
              <a:rPr lang="zh-CN" altLang="en-US" smtClean="0"/>
              <a:t>单击此处编辑母版标题样式</a:t>
            </a:r>
            <a:endParaRPr lang="en-US" dirty="0"/>
          </a:p>
        </p:txBody>
      </p:sp>
      <p:sp>
        <p:nvSpPr>
          <p:cNvPr id="71683" name="Rectangle 3"/>
          <p:cNvSpPr>
            <a:spLocks noGrp="1" noChangeArrowheads="1"/>
          </p:cNvSpPr>
          <p:nvPr>
            <p:ph type="subTitle" idx="1"/>
          </p:nvPr>
        </p:nvSpPr>
        <p:spPr>
          <a:xfrm>
            <a:off x="400050" y="1095376"/>
            <a:ext cx="8382000" cy="1295400"/>
          </a:xfrm>
        </p:spPr>
        <p:txBody>
          <a:bodyPr/>
          <a:lstStyle>
            <a:lvl1pPr>
              <a:buFont typeface="Arial" pitchFamily="34" charset="0"/>
              <a:buNone/>
              <a:defRPr sz="1800" b="0" i="1"/>
            </a:lvl1pPr>
          </a:lstStyle>
          <a:p>
            <a:r>
              <a:rPr lang="zh-CN" altLang="en-US" smtClean="0"/>
              <a:t>单击此处编辑母版副标题样式</a:t>
            </a:r>
            <a:endParaRPr lang="en-US" dirty="0"/>
          </a:p>
        </p:txBody>
      </p:sp>
    </p:spTree>
    <p:extLst>
      <p:ext uri="{BB962C8B-B14F-4D97-AF65-F5344CB8AC3E}">
        <p14:creationId xmlns:p14="http://schemas.microsoft.com/office/powerpoint/2010/main" xmlns="" val="2404161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51" indent="-233351">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268365530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6"/>
            <a:ext cx="4038600" cy="5006975"/>
          </a:xfrm>
        </p:spPr>
        <p:txBody>
          <a:bodyPr/>
          <a:lstStyle>
            <a:lvl1pPr marL="114294" indent="-114294">
              <a:buFont typeface="Arial" pitchFamily="34" charset="0"/>
              <a:buChar char=" "/>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6"/>
            <a:ext cx="4038600" cy="5006975"/>
          </a:xfrm>
        </p:spPr>
        <p:txBody>
          <a:bodyPr/>
          <a:lstStyle>
            <a:lvl1pPr marL="114294" indent="-114294">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9113F8C3-E6B1-4EF0-B052-7FEE7FB716C7}" type="slidenum">
              <a:rPr lang="en-US">
                <a:latin typeface="Arial"/>
                <a:ea typeface="ＭＳ Ｐゴシック"/>
              </a:rPr>
              <a:pPr>
                <a:defRPr/>
              </a:pPr>
              <a:t>‹#›</a:t>
            </a:fld>
            <a:endParaRPr lang="en-US">
              <a:latin typeface="Arial"/>
              <a:ea typeface="ＭＳ Ｐゴシック"/>
            </a:endParaRPr>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latin typeface="Arial"/>
              <a:ea typeface="ＭＳ Ｐゴシック"/>
            </a:endParaRPr>
          </a:p>
        </p:txBody>
      </p:sp>
      <p:sp>
        <p:nvSpPr>
          <p:cNvPr id="7" name="Date Placeholder 8"/>
          <p:cNvSpPr>
            <a:spLocks noGrp="1"/>
          </p:cNvSpPr>
          <p:nvPr>
            <p:ph type="dt" sz="half" idx="12"/>
          </p:nvPr>
        </p:nvSpPr>
        <p:spPr/>
        <p:txBody>
          <a:bodyPr/>
          <a:lstStyle>
            <a:lvl1pPr>
              <a:defRPr/>
            </a:lvl1pPr>
          </a:lstStyle>
          <a:p>
            <a:pPr>
              <a:defRPr/>
            </a:pPr>
            <a:endParaRPr>
              <a:latin typeface="Arial"/>
              <a:ea typeface="ＭＳ Ｐゴシック"/>
            </a:endParaRPr>
          </a:p>
        </p:txBody>
      </p:sp>
    </p:spTree>
    <p:extLst>
      <p:ext uri="{BB962C8B-B14F-4D97-AF65-F5344CB8AC3E}">
        <p14:creationId xmlns:p14="http://schemas.microsoft.com/office/powerpoint/2010/main" xmlns="" val="572491272"/>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65500932"/>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Box 7"/>
          <p:cNvSpPr txBox="1">
            <a:spLocks noChangeArrowheads="1"/>
          </p:cNvSpPr>
          <p:nvPr userDrawn="1"/>
        </p:nvSpPr>
        <p:spPr bwMode="gray">
          <a:xfrm>
            <a:off x="6524253" y="6696150"/>
            <a:ext cx="2344043" cy="189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spAutoFit/>
          </a:bodyPr>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algn="r" eaLnBrk="1" hangingPunct="1">
              <a:spcAft>
                <a:spcPct val="40000"/>
              </a:spcAft>
            </a:pPr>
            <a:r>
              <a:rPr lang="en-US" sz="600">
                <a:solidFill>
                  <a:srgbClr val="909090"/>
                </a:solidFill>
                <a:latin typeface="Arial" charset="0"/>
                <a:ea typeface="ＭＳ Ｐゴシック" charset="0"/>
                <a:cs typeface="ＭＳ Ｐゴシック" charset="0"/>
              </a:rPr>
              <a:t>© 2009 VMware Inc. All rights reserved</a:t>
            </a:r>
          </a:p>
        </p:txBody>
      </p:sp>
      <p:sp>
        <p:nvSpPr>
          <p:cNvPr id="71682" name="Rectangle 2"/>
          <p:cNvSpPr>
            <a:spLocks noGrp="1" noChangeArrowheads="1"/>
          </p:cNvSpPr>
          <p:nvPr>
            <p:ph type="ctrTitle"/>
          </p:nvPr>
        </p:nvSpPr>
        <p:spPr>
          <a:xfrm>
            <a:off x="393192" y="330200"/>
            <a:ext cx="8446008"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6"/>
            <a:ext cx="8382000" cy="1295400"/>
          </a:xfrm>
        </p:spPr>
        <p:txBody>
          <a:bodyPr/>
          <a:lstStyle>
            <a:lvl1pPr>
              <a:buFont typeface="Arial" pitchFamily="34" charset="0"/>
              <a:buNone/>
              <a:defRPr sz="1800" b="0" i="1"/>
            </a:lvl1pPr>
          </a:lstStyle>
          <a:p>
            <a:r>
              <a:rPr lang="en-US" dirty="0"/>
              <a:t>Click to edit Master subtitle style</a:t>
            </a:r>
          </a:p>
        </p:txBody>
      </p:sp>
    </p:spTree>
    <p:extLst>
      <p:ext uri="{BB962C8B-B14F-4D97-AF65-F5344CB8AC3E}">
        <p14:creationId xmlns:p14="http://schemas.microsoft.com/office/powerpoint/2010/main" xmlns="" val="3609079813"/>
      </p:ext>
    </p:extLst>
  </p:cSld>
  <p:clrMapOvr>
    <a:overrideClrMapping bg1="lt1" tx1="dk1" bg2="lt2" tx2="dk2" accent1="accent1" accent2="accent2" accent3="accent3" accent4="accent4" accent5="accent5" accent6="accent6" hlink="hlink" folHlink="folHlink"/>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352425" y="786384"/>
            <a:ext cx="8385048" cy="5010912"/>
          </a:xfrm>
        </p:spPr>
        <p:txBody>
          <a:bodyPr/>
          <a:lstStyle>
            <a:lvl1pPr marL="233351" indent="-233351">
              <a:buClr>
                <a:schemeClr val="accent1">
                  <a:lumMod val="75000"/>
                </a:schemeClr>
              </a:buClr>
              <a:buFont typeface="Wingdings" pitchFamily="2" charset="2"/>
              <a:buChar cha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14"/>
          </p:nvPr>
        </p:nvSpPr>
        <p:spPr/>
        <p:txBody>
          <a:bodyPr/>
          <a:lstStyle>
            <a:lvl1pPr>
              <a:defRPr>
                <a:ea typeface="ヒラギノ角ゴ ProN W3" charset="0"/>
                <a:cs typeface="ヒラギノ角ゴ ProN W3" charset="0"/>
              </a:defRPr>
            </a:lvl1pPr>
          </a:lstStyle>
          <a:p>
            <a:pPr>
              <a:defRPr/>
            </a:pPr>
            <a:endParaRPr lang="en-US"/>
          </a:p>
        </p:txBody>
      </p:sp>
    </p:spTree>
    <p:extLst>
      <p:ext uri="{BB962C8B-B14F-4D97-AF65-F5344CB8AC3E}">
        <p14:creationId xmlns:p14="http://schemas.microsoft.com/office/powerpoint/2010/main" xmlns="" val="730815122"/>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9"/>
          <p:cNvSpPr>
            <a:spLocks noGrp="1" noChangeArrowheads="1"/>
          </p:cNvSpPr>
          <p:nvPr>
            <p:ph type="ftr" sz="quarter" idx="10"/>
          </p:nvPr>
        </p:nvSpPr>
        <p:spPr/>
        <p:txBody>
          <a:bodyPr/>
          <a:lstStyle>
            <a:lvl1pPr>
              <a:defRPr dirty="0">
                <a:ea typeface="ヒラギノ角ゴ ProN W3" charset="0"/>
                <a:cs typeface="ヒラギノ角ゴ ProN W3" charset="0"/>
              </a:defRPr>
            </a:lvl1pPr>
          </a:lstStyle>
          <a:p>
            <a:pPr>
              <a:defRPr/>
            </a:pPr>
            <a:endParaRPr lang="en-US"/>
          </a:p>
        </p:txBody>
      </p:sp>
    </p:spTree>
    <p:extLst>
      <p:ext uri="{BB962C8B-B14F-4D97-AF65-F5344CB8AC3E}">
        <p14:creationId xmlns:p14="http://schemas.microsoft.com/office/powerpoint/2010/main" xmlns="" val="2839610275"/>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xmlns=""/>
              </a:ext>
            </a:extLst>
          </a:blip>
          <a:srcRect/>
          <a:stretch>
            <a:fillRect/>
          </a:stretch>
        </p:blipFill>
        <p:spPr bwMode="auto">
          <a:xfrm>
            <a:off x="139527" y="312540"/>
            <a:ext cx="8858250" cy="4185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402336" y="784226"/>
            <a:ext cx="7704582" cy="1079626"/>
          </a:xfrm>
        </p:spPr>
        <p:txBody>
          <a:bodyPr anchor="b"/>
          <a:lstStyle>
            <a:lvl1pPr algn="l">
              <a:defRPr sz="3000">
                <a:solidFill>
                  <a:srgbClr val="003D79"/>
                </a:solidFill>
              </a:defRPr>
            </a:lvl1pPr>
          </a:lstStyle>
          <a:p>
            <a:r>
              <a:rPr lang="en-US" smtClean="0"/>
              <a:t>Click to edit Master title style</a:t>
            </a:r>
            <a:endParaRPr lang="en-US" dirty="0"/>
          </a:p>
        </p:txBody>
      </p:sp>
      <p:sp>
        <p:nvSpPr>
          <p:cNvPr id="8" name="Text Placeholder 7"/>
          <p:cNvSpPr>
            <a:spLocks noGrp="1"/>
          </p:cNvSpPr>
          <p:nvPr>
            <p:ph type="body" sz="quarter" idx="12"/>
          </p:nvPr>
        </p:nvSpPr>
        <p:spPr>
          <a:xfrm>
            <a:off x="361950" y="2210436"/>
            <a:ext cx="7592568" cy="3748405"/>
          </a:xfrm>
        </p:spPr>
        <p:txBody>
          <a:bodyPr/>
          <a:lstStyle>
            <a:lvl1pPr>
              <a:buClr>
                <a:schemeClr val="accent1">
                  <a:lumMod val="75000"/>
                </a:schemeClr>
              </a:buClr>
              <a:buFont typeface="Wingdings" pitchFamily="2" charset="2"/>
              <a:buChar cha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9"/>
          <p:cNvSpPr>
            <a:spLocks noGrp="1" noChangeArrowheads="1"/>
          </p:cNvSpPr>
          <p:nvPr>
            <p:ph type="ftr" sz="quarter" idx="13"/>
          </p:nvPr>
        </p:nvSpPr>
        <p:spPr/>
        <p:txBody>
          <a:bodyPr/>
          <a:lstStyle>
            <a:lvl1pPr>
              <a:defRPr dirty="0">
                <a:ea typeface="ヒラギノ角ゴ ProN W3" charset="0"/>
                <a:cs typeface="ヒラギノ角ゴ ProN W3" charset="0"/>
              </a:defRPr>
            </a:lvl1pPr>
          </a:lstStyle>
          <a:p>
            <a:pPr>
              <a:defRPr/>
            </a:pPr>
            <a:endParaRPr lang="en-US"/>
          </a:p>
        </p:txBody>
      </p:sp>
    </p:spTree>
    <p:extLst>
      <p:ext uri="{BB962C8B-B14F-4D97-AF65-F5344CB8AC3E}">
        <p14:creationId xmlns:p14="http://schemas.microsoft.com/office/powerpoint/2010/main" xmlns="" val="3923947012"/>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xmlns=""/>
              </a:ext>
            </a:extLst>
          </a:blip>
          <a:srcRect/>
          <a:stretch>
            <a:fillRect/>
          </a:stretch>
        </p:blipFill>
        <p:spPr bwMode="auto">
          <a:xfrm>
            <a:off x="139527" y="312540"/>
            <a:ext cx="8858250" cy="4185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937260" y="2162175"/>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923926"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
        <p:nvSpPr>
          <p:cNvPr id="5" name="Rectangle 9"/>
          <p:cNvSpPr>
            <a:spLocks noGrp="1" noChangeArrowheads="1"/>
          </p:cNvSpPr>
          <p:nvPr>
            <p:ph type="ftr" sz="quarter" idx="13"/>
          </p:nvPr>
        </p:nvSpPr>
        <p:spPr/>
        <p:txBody>
          <a:bodyPr/>
          <a:lstStyle>
            <a:lvl1pPr>
              <a:defRPr dirty="0">
                <a:ea typeface="ヒラギノ角ゴ ProN W3" charset="0"/>
                <a:cs typeface="ヒラギノ角ゴ ProN W3" charset="0"/>
              </a:defRPr>
            </a:lvl1pPr>
          </a:lstStyle>
          <a:p>
            <a:pPr>
              <a:defRPr/>
            </a:pPr>
            <a:endParaRPr lang="en-US"/>
          </a:p>
        </p:txBody>
      </p:sp>
    </p:spTree>
    <p:extLst>
      <p:ext uri="{BB962C8B-B14F-4D97-AF65-F5344CB8AC3E}">
        <p14:creationId xmlns:p14="http://schemas.microsoft.com/office/powerpoint/2010/main" xmlns="" val="1045853326"/>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6"/>
            <a:ext cx="4038600" cy="5006975"/>
          </a:xfrm>
        </p:spPr>
        <p:txBody>
          <a:bodyPr/>
          <a:lstStyle>
            <a:lvl1pPr marL="233351" indent="-233351">
              <a:buClr>
                <a:schemeClr val="accent1">
                  <a:lumMod val="75000"/>
                </a:schemeClr>
              </a:buClr>
              <a:buFont typeface="Wingdings" pitchFamily="2" charset="2"/>
              <a:buChar char="§"/>
              <a:defRPr sz="2000"/>
            </a:lvl1pPr>
            <a:lvl2pPr>
              <a:buClr>
                <a:schemeClr val="accent1">
                  <a:lumMod val="75000"/>
                </a:schemeClr>
              </a:buClr>
              <a:defRPr sz="1800"/>
            </a:lvl2pPr>
            <a:lvl3pPr>
              <a:buClr>
                <a:schemeClr val="accent1">
                  <a:lumMod val="75000"/>
                </a:schemeClr>
              </a:buClr>
              <a:defRPr sz="1600"/>
            </a:lvl3pPr>
            <a:lvl4pPr>
              <a:buClr>
                <a:schemeClr val="accent1">
                  <a:lumMod val="75000"/>
                </a:schemeClr>
              </a:buClr>
              <a:defRPr sz="1600"/>
            </a:lvl4pPr>
            <a:lvl5pPr>
              <a:buClr>
                <a:schemeClr val="accent1">
                  <a:lumMod val="75000"/>
                </a:schemeClr>
              </a:buCl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6"/>
            <a:ext cx="4038600" cy="5006975"/>
          </a:xfrm>
        </p:spPr>
        <p:txBody>
          <a:bodyPr/>
          <a:lstStyle>
            <a:lvl1pPr marL="233351" indent="-233351">
              <a:buClr>
                <a:schemeClr val="accent1">
                  <a:lumMod val="75000"/>
                </a:schemeClr>
              </a:buClr>
              <a:defRPr sz="2000"/>
            </a:lvl1pPr>
            <a:lvl2pPr>
              <a:buClr>
                <a:schemeClr val="accent1">
                  <a:lumMod val="75000"/>
                </a:schemeClr>
              </a:buClr>
              <a:defRPr sz="1800"/>
            </a:lvl2pPr>
            <a:lvl3pPr>
              <a:buClr>
                <a:schemeClr val="accent1">
                  <a:lumMod val="75000"/>
                </a:schemeClr>
              </a:buClr>
              <a:defRPr sz="1600"/>
            </a:lvl3pPr>
            <a:lvl4pPr>
              <a:buClr>
                <a:schemeClr val="accent1">
                  <a:lumMod val="75000"/>
                </a:schemeClr>
              </a:buClr>
              <a:defRPr sz="1600"/>
            </a:lvl4pPr>
            <a:lvl5pPr>
              <a:buClr>
                <a:schemeClr val="accent1">
                  <a:lumMod val="75000"/>
                </a:schemeClr>
              </a:buCl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9"/>
          <p:cNvSpPr>
            <a:spLocks noGrp="1" noChangeArrowheads="1"/>
          </p:cNvSpPr>
          <p:nvPr>
            <p:ph type="ftr" sz="quarter" idx="10"/>
          </p:nvPr>
        </p:nvSpPr>
        <p:spPr/>
        <p:txBody>
          <a:bodyPr/>
          <a:lstStyle>
            <a:lvl1pPr>
              <a:defRPr dirty="0">
                <a:ea typeface="ヒラギノ角ゴ ProN W3" charset="0"/>
                <a:cs typeface="ヒラギノ角ゴ ProN W3" charset="0"/>
              </a:defRPr>
            </a:lvl1pPr>
          </a:lstStyle>
          <a:p>
            <a:pPr>
              <a:defRPr/>
            </a:pPr>
            <a:endParaRPr lang="en-US"/>
          </a:p>
        </p:txBody>
      </p:sp>
    </p:spTree>
    <p:extLst>
      <p:ext uri="{BB962C8B-B14F-4D97-AF65-F5344CB8AC3E}">
        <p14:creationId xmlns:p14="http://schemas.microsoft.com/office/powerpoint/2010/main" xmlns="" val="1158363246"/>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23511554"/>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itle">
  <p:cSld name="Title Slide">
    <p:bg bwMode="auto">
      <p:bgPr>
        <a:blipFill dpi="0" rotWithShape="0">
          <a:blip r:embed="rId2"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a:r>
              <a:rPr lang="en-US" sz="600" dirty="0" smtClean="0">
                <a:solidFill>
                  <a:srgbClr val="C0C0C0">
                    <a:lumMod val="75000"/>
                  </a:srgbClr>
                </a:solidFill>
                <a:latin typeface="Arial" pitchFamily="-65" charset="0"/>
                <a:ea typeface="Arial" pitchFamily="-65" charset="0"/>
                <a:cs typeface="Arial" pitchFamily="-65" charset="0"/>
              </a:rPr>
              <a:t>© 2010 VMware Inc. All rights reserved</a:t>
            </a:r>
          </a:p>
        </p:txBody>
      </p:sp>
    </p:spTree>
    <p:extLst>
      <p:ext uri="{BB962C8B-B14F-4D97-AF65-F5344CB8AC3E}">
        <p14:creationId xmlns:p14="http://schemas.microsoft.com/office/powerpoint/2010/main" xmlns="" val="42225899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extLst>
      <p:ext uri="{BB962C8B-B14F-4D97-AF65-F5344CB8AC3E}">
        <p14:creationId xmlns:p14="http://schemas.microsoft.com/office/powerpoint/2010/main" xmlns="" val="152170388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smtClean="0"/>
              <a:t>单击此处编辑母版文本样式</a:t>
            </a:r>
            <a:endParaRPr lang="en-US" dirty="0" smtClean="0"/>
          </a:p>
          <a:p>
            <a:pPr lvl="1"/>
            <a:r>
              <a:rPr lang="zh-TW" altLang="en-US" smtClean="0"/>
              <a:t>第二级</a:t>
            </a:r>
            <a:endParaRPr lang="en-US" dirty="0" smtClean="0"/>
          </a:p>
          <a:p>
            <a:pPr lvl="2"/>
            <a:r>
              <a:rPr lang="zh-TW" altLang="en-US" smtClean="0"/>
              <a:t>第三级</a:t>
            </a:r>
            <a:endParaRPr lang="en-US" dirty="0" smtClean="0"/>
          </a:p>
          <a:p>
            <a:pPr lvl="3"/>
            <a:r>
              <a:rPr lang="zh-TW" altLang="en-US" smtClean="0"/>
              <a:t>第四级</a:t>
            </a:r>
            <a:endParaRPr lang="en-US" dirty="0" smtClean="0"/>
          </a:p>
          <a:p>
            <a:pPr lvl="4"/>
            <a:r>
              <a:rPr lang="zh-TW" altLang="en-US" smtClean="0"/>
              <a:t>第五级</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smtClean="0"/>
              <a:t>单击此处编辑母版文本样式</a:t>
            </a:r>
            <a:endParaRPr lang="en-US" dirty="0" smtClean="0"/>
          </a:p>
          <a:p>
            <a:pPr lvl="1"/>
            <a:r>
              <a:rPr lang="zh-TW" altLang="en-US" smtClean="0"/>
              <a:t>第二级</a:t>
            </a:r>
            <a:endParaRPr lang="en-US" dirty="0" smtClean="0"/>
          </a:p>
          <a:p>
            <a:pPr lvl="2"/>
            <a:r>
              <a:rPr lang="zh-TW" altLang="en-US" smtClean="0"/>
              <a:t>第三级</a:t>
            </a:r>
            <a:endParaRPr lang="en-US" dirty="0" smtClean="0"/>
          </a:p>
          <a:p>
            <a:pPr lvl="3"/>
            <a:r>
              <a:rPr lang="zh-TW" altLang="en-US" smtClean="0"/>
              <a:t>第四级</a:t>
            </a:r>
            <a:endParaRPr lang="en-US" dirty="0" smtClean="0"/>
          </a:p>
          <a:p>
            <a:pPr lvl="4"/>
            <a:r>
              <a:rPr lang="zh-TW" altLang="en-US" smtClean="0"/>
              <a:t>第五级</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extLst>
      <p:ext uri="{BB962C8B-B14F-4D97-AF65-F5344CB8AC3E}">
        <p14:creationId xmlns:p14="http://schemas.microsoft.com/office/powerpoint/2010/main" xmlns="" val="3704270201"/>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000227192"/>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itle">
  <p:cSld name="Title Slide">
    <p:bg bwMode="auto">
      <p:bgPr>
        <a:blipFill dpi="0" rotWithShape="0">
          <a:blip r:embed="rId2"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a:r>
              <a:rPr lang="en-US" sz="600" dirty="0" smtClean="0">
                <a:solidFill>
                  <a:srgbClr val="C0C0C0">
                    <a:lumMod val="75000"/>
                  </a:srgbClr>
                </a:solidFill>
                <a:latin typeface="Arial" pitchFamily="-65" charset="0"/>
                <a:ea typeface="Arial" pitchFamily="-65" charset="0"/>
                <a:cs typeface="Arial" pitchFamily="-65" charset="0"/>
              </a:rPr>
              <a:t>© 2010 VMware Inc. All rights reserved</a:t>
            </a:r>
          </a:p>
        </p:txBody>
      </p:sp>
    </p:spTree>
    <p:extLst>
      <p:ext uri="{BB962C8B-B14F-4D97-AF65-F5344CB8AC3E}">
        <p14:creationId xmlns:p14="http://schemas.microsoft.com/office/powerpoint/2010/main" xmlns="" val="14998885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smtClean="0"/>
              <a:t>单击此处编辑母版文本样式</a:t>
            </a:r>
            <a:endParaRPr lang="en-US" dirty="0" smtClean="0"/>
          </a:p>
          <a:p>
            <a:pPr lvl="1"/>
            <a:r>
              <a:rPr lang="zh-TW" altLang="en-US" smtClean="0"/>
              <a:t>第二级</a:t>
            </a:r>
            <a:endParaRPr lang="en-US" dirty="0" smtClean="0"/>
          </a:p>
          <a:p>
            <a:pPr lvl="2"/>
            <a:r>
              <a:rPr lang="zh-TW" altLang="en-US" smtClean="0"/>
              <a:t>第三级</a:t>
            </a:r>
            <a:endParaRPr lang="en-US" dirty="0" smtClean="0"/>
          </a:p>
          <a:p>
            <a:pPr lvl="3"/>
            <a:r>
              <a:rPr lang="zh-TW" altLang="en-US" smtClean="0"/>
              <a:t>第四级</a:t>
            </a:r>
            <a:endParaRPr lang="en-US" dirty="0" smtClean="0"/>
          </a:p>
          <a:p>
            <a:pPr lvl="4"/>
            <a:r>
              <a:rPr lang="zh-TW" altLang="en-US" smtClean="0"/>
              <a:t>第五级</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smtClean="0"/>
              <a:t>单击此处编辑母版文本样式</a:t>
            </a:r>
            <a:endParaRPr lang="en-US" dirty="0" smtClean="0"/>
          </a:p>
          <a:p>
            <a:pPr lvl="1"/>
            <a:r>
              <a:rPr lang="zh-TW" altLang="en-US" smtClean="0"/>
              <a:t>第二级</a:t>
            </a:r>
            <a:endParaRPr lang="en-US" dirty="0" smtClean="0"/>
          </a:p>
          <a:p>
            <a:pPr lvl="2"/>
            <a:r>
              <a:rPr lang="zh-TW" altLang="en-US" smtClean="0"/>
              <a:t>第三级</a:t>
            </a:r>
            <a:endParaRPr lang="en-US" dirty="0" smtClean="0"/>
          </a:p>
          <a:p>
            <a:pPr lvl="3"/>
            <a:r>
              <a:rPr lang="zh-TW" altLang="en-US" smtClean="0"/>
              <a:t>第四级</a:t>
            </a:r>
            <a:endParaRPr lang="en-US" dirty="0" smtClean="0"/>
          </a:p>
          <a:p>
            <a:pPr lvl="4"/>
            <a:r>
              <a:rPr lang="zh-TW" altLang="en-US" smtClean="0"/>
              <a:t>第五级</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extLst>
      <p:ext uri="{BB962C8B-B14F-4D97-AF65-F5344CB8AC3E}">
        <p14:creationId xmlns:p14="http://schemas.microsoft.com/office/powerpoint/2010/main" xmlns="" val="19676453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Rectangle 4"/>
          <p:cNvSpPr>
            <a:spLocks noGrp="1" noChangeArrowheads="1"/>
          </p:cNvSpPr>
          <p:nvPr>
            <p:ph type="sldNum" sz="quarter" idx="10"/>
          </p:nvPr>
        </p:nvSpPr>
        <p:spPr>
          <a:xfrm>
            <a:off x="454025" y="6446520"/>
            <a:ext cx="457200" cy="228600"/>
          </a:xfrm>
          <a:prstGeom prst="rect">
            <a:avLst/>
          </a:prstGeom>
          <a:ln/>
        </p:spPr>
        <p:txBody>
          <a:bodyPr/>
          <a:lstStyle>
            <a:lvl1pPr>
              <a:defRPr/>
            </a:lvl1pPr>
          </a:lstStyle>
          <a:p>
            <a:pPr>
              <a:defRPr/>
            </a:pPr>
            <a:fld id="{931E2332-8FC0-49BF-B121-4F0001B3D065}" type="slidenum">
              <a:rPr lang="en-US" sz="1600">
                <a:solidFill>
                  <a:srgbClr val="333333"/>
                </a:solidFill>
                <a:latin typeface="Arial" pitchFamily="-65" charset="0"/>
                <a:ea typeface="Arial" pitchFamily="-65" charset="0"/>
                <a:cs typeface="Arial" pitchFamily="-65" charset="0"/>
              </a:rPr>
              <a:pPr>
                <a:defRPr/>
              </a:pPr>
              <a:t>‹#›</a:t>
            </a:fld>
            <a:endParaRPr lang="en-US" sz="1600">
              <a:solidFill>
                <a:srgbClr val="333333"/>
              </a:solidFill>
              <a:latin typeface="Arial" pitchFamily="-65" charset="0"/>
              <a:ea typeface="Arial" pitchFamily="-65" charset="0"/>
              <a:cs typeface="Arial" pitchFamily="-65" charset="0"/>
            </a:endParaRPr>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
        <p:nvSpPr>
          <p:cNvPr id="5"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a:defRPr/>
            </a:pPr>
            <a:r>
              <a:rPr>
                <a:latin typeface="Arial"/>
                <a:ea typeface="ＭＳ Ｐゴシック"/>
              </a:rPr>
              <a:t>Confidential</a:t>
            </a:r>
            <a:endParaRPr dirty="0">
              <a:latin typeface="Arial"/>
              <a:ea typeface="ＭＳ Ｐゴシック"/>
            </a:endParaRPr>
          </a:p>
        </p:txBody>
      </p:sp>
    </p:spTree>
    <p:extLst>
      <p:ext uri="{BB962C8B-B14F-4D97-AF65-F5344CB8AC3E}">
        <p14:creationId xmlns:p14="http://schemas.microsoft.com/office/powerpoint/2010/main" xmlns="" val="370324219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393192" y="330200"/>
            <a:ext cx="8446008"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524625" y="6696045"/>
            <a:ext cx="2343150" cy="184666"/>
          </a:xfrm>
          <a:prstGeom prst="rect">
            <a:avLst/>
          </a:prstGeom>
          <a:noFill/>
        </p:spPr>
        <p:txBody>
          <a:bodyPr wrap="square" rtlCol="0">
            <a:spAutoFit/>
          </a:bodyPr>
          <a:lstStyle/>
          <a:p>
            <a:pPr algn="r">
              <a:spcAft>
                <a:spcPct val="40000"/>
              </a:spcAft>
            </a:pPr>
            <a:r>
              <a:rPr lang="en-US" sz="600" dirty="0" smtClean="0">
                <a:solidFill>
                  <a:srgbClr val="C0C0C0">
                    <a:lumMod val="75000"/>
                  </a:srgbClr>
                </a:solidFill>
                <a:latin typeface="Arial" charset="0"/>
                <a:ea typeface="ＭＳ Ｐゴシック" pitchFamily="34" charset="-128"/>
                <a:cs typeface="+mn-cs"/>
              </a:rPr>
              <a:t>© 2010 VMware Inc. All rights reserved</a:t>
            </a:r>
          </a:p>
        </p:txBody>
      </p:sp>
    </p:spTree>
    <p:extLst>
      <p:ext uri="{BB962C8B-B14F-4D97-AF65-F5344CB8AC3E}">
        <p14:creationId xmlns:p14="http://schemas.microsoft.com/office/powerpoint/2010/main" xmlns="" val="378052169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Clr>
                <a:schemeClr val="accent1">
                  <a:lumMod val="75000"/>
                </a:schemeClr>
              </a:buClr>
              <a:buFont typeface="Wingdings" pitchFamily="2" charset="2"/>
              <a:buChar cha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118550571"/>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extLst>
      <p:ext uri="{BB962C8B-B14F-4D97-AF65-F5344CB8AC3E}">
        <p14:creationId xmlns:p14="http://schemas.microsoft.com/office/powerpoint/2010/main" xmlns="" val="2870600441"/>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2336" y="784226"/>
            <a:ext cx="7704582"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email">
            <a:extLst>
              <a:ext uri="{28A0092B-C50C-407E-A947-70E740481C1C}">
                <a14:useLocalDpi xmlns:a14="http://schemas.microsoft.com/office/drawing/2010/main" xmlns=""/>
              </a:ext>
            </a:extLst>
          </a:blip>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361950" y="2210435"/>
            <a:ext cx="7592568" cy="3748405"/>
          </a:xfrm>
        </p:spPr>
        <p:txBody>
          <a:bodyPr/>
          <a:lstStyle>
            <a:lvl1pPr>
              <a:buClr>
                <a:schemeClr val="accent1">
                  <a:lumMod val="75000"/>
                </a:schemeClr>
              </a:buClr>
              <a:buFont typeface="Wingdings" pitchFamily="2" charset="2"/>
              <a:buChar cha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2456629963"/>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email">
            <a:extLst>
              <a:ext uri="{28A0092B-C50C-407E-A947-70E740481C1C}">
                <a14:useLocalDpi xmlns:a14="http://schemas.microsoft.com/office/drawing/2010/main" xmlns=""/>
              </a:ext>
            </a:extLst>
          </a:blip>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extLst>
      <p:ext uri="{BB962C8B-B14F-4D97-AF65-F5344CB8AC3E}">
        <p14:creationId xmlns:p14="http://schemas.microsoft.com/office/powerpoint/2010/main" xmlns="" val="116815596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9"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email">
            <a:extLst>
              <a:ext uri="{28A0092B-C50C-407E-A947-70E740481C1C}">
                <a14:useLocalDpi xmlns:a14="http://schemas.microsoft.com/office/drawing/2010/main" xmlns=""/>
              </a:ext>
            </a:extLst>
          </a:blip>
          <a:srcRect/>
          <a:stretch>
            <a:fillRect/>
          </a:stretch>
        </p:blipFill>
        <p:spPr bwMode="auto">
          <a:xfrm>
            <a:off x="139700" y="312280"/>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6"/>
            <a:ext cx="7592568" cy="3748405"/>
          </a:xfrm>
        </p:spPr>
        <p:txBody>
          <a:bodyPr/>
          <a:lstStyle>
            <a:lvl1pPr marL="182871">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15450044"/>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Clr>
                <a:schemeClr val="accent1">
                  <a:lumMod val="75000"/>
                </a:schemeClr>
              </a:buClr>
              <a:buFont typeface="Wingdings" pitchFamily="2" charset="2"/>
              <a:buChar char="§"/>
              <a:defRPr sz="2000"/>
            </a:lvl1pPr>
            <a:lvl2pPr>
              <a:buClr>
                <a:schemeClr val="accent1">
                  <a:lumMod val="75000"/>
                </a:schemeClr>
              </a:buClr>
              <a:defRPr sz="1800"/>
            </a:lvl2pPr>
            <a:lvl3pPr>
              <a:buClr>
                <a:schemeClr val="accent1">
                  <a:lumMod val="75000"/>
                </a:schemeClr>
              </a:buClr>
              <a:defRPr sz="1600"/>
            </a:lvl3pPr>
            <a:lvl4pPr>
              <a:buClr>
                <a:schemeClr val="accent1">
                  <a:lumMod val="75000"/>
                </a:schemeClr>
              </a:buClr>
              <a:defRPr sz="1600"/>
            </a:lvl4pPr>
            <a:lvl5pPr>
              <a:buClr>
                <a:schemeClr val="accent1">
                  <a:lumMod val="75000"/>
                </a:schemeClr>
              </a:buCl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buClr>
                <a:schemeClr val="accent1">
                  <a:lumMod val="75000"/>
                </a:schemeClr>
              </a:buClr>
              <a:defRPr sz="2000"/>
            </a:lvl1pPr>
            <a:lvl2pPr>
              <a:buClr>
                <a:schemeClr val="accent1">
                  <a:lumMod val="75000"/>
                </a:schemeClr>
              </a:buClr>
              <a:defRPr sz="1800"/>
            </a:lvl2pPr>
            <a:lvl3pPr>
              <a:buClr>
                <a:schemeClr val="accent1">
                  <a:lumMod val="75000"/>
                </a:schemeClr>
              </a:buClr>
              <a:defRPr sz="1600"/>
            </a:lvl3pPr>
            <a:lvl4pPr>
              <a:buClr>
                <a:schemeClr val="accent1">
                  <a:lumMod val="75000"/>
                </a:schemeClr>
              </a:buClr>
              <a:defRPr sz="1600"/>
            </a:lvl4pPr>
            <a:lvl5pPr>
              <a:buClr>
                <a:schemeClr val="accent1">
                  <a:lumMod val="75000"/>
                </a:schemeClr>
              </a:buCl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spTree>
    <p:extLst>
      <p:ext uri="{BB962C8B-B14F-4D97-AF65-F5344CB8AC3E}">
        <p14:creationId xmlns:p14="http://schemas.microsoft.com/office/powerpoint/2010/main" xmlns="" val="126760564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no text boxes">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6009677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no text boxes no top bar">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2071177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nk -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98500352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vmworld 2010 cover">
    <p:bg>
      <p:bgPr>
        <a:solidFill>
          <a:schemeClr val="bg1"/>
        </a:solidFill>
        <a:effectLst/>
      </p:bgPr>
    </p:bg>
    <p:spTree>
      <p:nvGrpSpPr>
        <p:cNvPr id="1" name=""/>
        <p:cNvGrpSpPr/>
        <p:nvPr/>
      </p:nvGrpSpPr>
      <p:grpSpPr>
        <a:xfrm>
          <a:off x="0" y="0"/>
          <a:ext cx="0" cy="0"/>
          <a:chOff x="0" y="0"/>
          <a:chExt cx="0" cy="0"/>
        </a:xfrm>
      </p:grpSpPr>
      <p:pic>
        <p:nvPicPr>
          <p:cNvPr id="2" name="Picture 3" descr="C:\Documents and Settings\Christy Will\My Documents\_Client Files BootCamp\VMworld 8.10\vmworld_10Q3_PPT_SLD_coverSlide_red_10x7_5_R1.jpg"/>
          <p:cNvPicPr>
            <a:picLocks noChangeAspect="1" noChangeArrowheads="1"/>
          </p:cNvPicPr>
          <p:nvPr userDrawn="1"/>
        </p:nvPicPr>
        <p:blipFill>
          <a:blip r:embed="rId2" cstate="email">
            <a:extLst>
              <a:ext uri="{28A0092B-C50C-407E-A947-70E740481C1C}">
                <a14:useLocalDpi xmlns:a14="http://schemas.microsoft.com/office/drawing/2010/main" xmlns=""/>
              </a:ext>
            </a:extLst>
          </a:blip>
          <a:srcRect/>
          <a:stretch>
            <a:fillRect/>
          </a:stretch>
        </p:blipFill>
        <p:spPr bwMode="auto">
          <a:xfrm>
            <a:off x="0" y="0"/>
            <a:ext cx="9143999" cy="6858000"/>
          </a:xfrm>
          <a:prstGeom prst="rect">
            <a:avLst/>
          </a:prstGeom>
          <a:noFill/>
        </p:spPr>
      </p:pic>
      <p:sp>
        <p:nvSpPr>
          <p:cNvPr id="13" name="Title 12"/>
          <p:cNvSpPr>
            <a:spLocks noGrp="1"/>
          </p:cNvSpPr>
          <p:nvPr>
            <p:ph type="title"/>
          </p:nvPr>
        </p:nvSpPr>
        <p:spPr>
          <a:xfrm>
            <a:off x="541338" y="2367726"/>
            <a:ext cx="8040207" cy="1037221"/>
          </a:xfrm>
        </p:spPr>
        <p:txBody>
          <a:bodyPr anchor="t" anchorCtr="0"/>
          <a:lstStyle>
            <a:lvl1pPr>
              <a:defRPr sz="3000">
                <a:solidFill>
                  <a:schemeClr val="bg1"/>
                </a:solidFill>
              </a:defRPr>
            </a:lvl1pPr>
          </a:lstStyle>
          <a:p>
            <a:r>
              <a:rPr lang="en-US" dirty="0" smtClean="0"/>
              <a:t>Click to edit Master title style</a:t>
            </a:r>
            <a:endParaRPr lang="en-US" dirty="0"/>
          </a:p>
        </p:txBody>
      </p:sp>
      <p:sp>
        <p:nvSpPr>
          <p:cNvPr id="15" name="Text Placeholder 14"/>
          <p:cNvSpPr>
            <a:spLocks noGrp="1"/>
          </p:cNvSpPr>
          <p:nvPr>
            <p:ph type="body" sz="quarter" idx="10" hasCustomPrompt="1"/>
          </p:nvPr>
        </p:nvSpPr>
        <p:spPr>
          <a:xfrm>
            <a:off x="541338" y="1724154"/>
            <a:ext cx="5151438" cy="561856"/>
          </a:xfrm>
        </p:spPr>
        <p:txBody>
          <a:bodyPr anchor="b" anchorCtr="0"/>
          <a:lstStyle>
            <a:lvl1pPr>
              <a:buFontTx/>
              <a:buNone/>
              <a:defRPr sz="3000" baseline="0">
                <a:solidFill>
                  <a:srgbClr val="000000"/>
                </a:solidFill>
              </a:defRPr>
            </a:lvl1pPr>
            <a:lvl2pPr>
              <a:buFontTx/>
              <a:buNone/>
              <a:defRPr sz="3000">
                <a:solidFill>
                  <a:schemeClr val="bg1"/>
                </a:solidFill>
              </a:defRPr>
            </a:lvl2pPr>
            <a:lvl3pPr>
              <a:buFontTx/>
              <a:buNone/>
              <a:defRPr sz="3000">
                <a:solidFill>
                  <a:schemeClr val="bg1"/>
                </a:solidFill>
              </a:defRPr>
            </a:lvl3pPr>
            <a:lvl4pPr>
              <a:buFontTx/>
              <a:buNone/>
              <a:defRPr sz="3000">
                <a:solidFill>
                  <a:schemeClr val="bg1"/>
                </a:solidFill>
              </a:defRPr>
            </a:lvl4pPr>
            <a:lvl5pPr>
              <a:buFontTx/>
              <a:buNone/>
              <a:defRPr sz="3000">
                <a:solidFill>
                  <a:schemeClr val="bg1"/>
                </a:solidFill>
              </a:defRPr>
            </a:lvl5pPr>
          </a:lstStyle>
          <a:p>
            <a:pPr lvl="0"/>
            <a:r>
              <a:rPr lang="en-US" dirty="0" smtClean="0"/>
              <a:t>Click to edit Session ID</a:t>
            </a:r>
            <a:endParaRPr lang="en-US" dirty="0"/>
          </a:p>
        </p:txBody>
      </p:sp>
      <p:sp>
        <p:nvSpPr>
          <p:cNvPr id="17" name="Text Placeholder 16"/>
          <p:cNvSpPr>
            <a:spLocks noGrp="1"/>
          </p:cNvSpPr>
          <p:nvPr>
            <p:ph type="body" sz="quarter" idx="11" hasCustomPrompt="1"/>
          </p:nvPr>
        </p:nvSpPr>
        <p:spPr>
          <a:xfrm>
            <a:off x="541337" y="4439083"/>
            <a:ext cx="8037576" cy="307777"/>
          </a:xfrm>
        </p:spPr>
        <p:txBody>
          <a:bodyPr wrap="none">
            <a:noAutofit/>
          </a:bodyPr>
          <a:lstStyle>
            <a:lvl1pPr marL="0" indent="0">
              <a:buFontTx/>
              <a:buNone/>
              <a:tabLst/>
              <a:defRPr sz="2000">
                <a:solidFill>
                  <a:srgbClr val="000000"/>
                </a:solidFill>
              </a:defRPr>
            </a:lvl1pPr>
            <a:lvl2pPr>
              <a:buFontTx/>
              <a:buNone/>
              <a:defRPr sz="2400">
                <a:solidFill>
                  <a:schemeClr val="bg1"/>
                </a:solidFill>
              </a:defRPr>
            </a:lvl2pPr>
            <a:lvl3pPr>
              <a:buFontTx/>
              <a:buNone/>
              <a:defRPr sz="2400">
                <a:solidFill>
                  <a:schemeClr val="bg1"/>
                </a:solidFill>
              </a:defRPr>
            </a:lvl3pPr>
            <a:lvl4pPr>
              <a:buFontTx/>
              <a:buNone/>
              <a:defRPr sz="2400">
                <a:solidFill>
                  <a:schemeClr val="bg1"/>
                </a:solidFill>
              </a:defRPr>
            </a:lvl4pPr>
            <a:lvl5pPr>
              <a:buFontTx/>
              <a:buNone/>
              <a:defRPr sz="2400">
                <a:solidFill>
                  <a:schemeClr val="bg1"/>
                </a:solidFill>
              </a:defRPr>
            </a:lvl5pPr>
          </a:lstStyle>
          <a:p>
            <a:pPr lvl="0"/>
            <a:r>
              <a:rPr lang="en-US" dirty="0" smtClean="0"/>
              <a:t>Click to edit Name and Title</a:t>
            </a:r>
            <a:endParaRPr lang="en-US" dirty="0"/>
          </a:p>
        </p:txBody>
      </p:sp>
    </p:spTree>
    <p:extLst>
      <p:ext uri="{BB962C8B-B14F-4D97-AF65-F5344CB8AC3E}">
        <p14:creationId xmlns:p14="http://schemas.microsoft.com/office/powerpoint/2010/main" xmlns="" val="26132995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5"/>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email">
            <a:extLst>
              <a:ext uri="{28A0092B-C50C-407E-A947-70E740481C1C}">
                <a14:useLocalDpi xmlns:a14="http://schemas.microsoft.com/office/drawing/2010/main" xmlns=""/>
              </a:ext>
            </a:extLst>
          </a:blip>
          <a:srcRect/>
          <a:stretch>
            <a:fillRect/>
          </a:stretch>
        </p:blipFill>
        <p:spPr bwMode="auto">
          <a:xfrm>
            <a:off x="139700" y="312280"/>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6"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extLst>
      <p:ext uri="{BB962C8B-B14F-4D97-AF65-F5344CB8AC3E}">
        <p14:creationId xmlns:p14="http://schemas.microsoft.com/office/powerpoint/2010/main" xmlns="" val="227839545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6"/>
            <a:ext cx="4038600" cy="5006975"/>
          </a:xfrm>
        </p:spPr>
        <p:txBody>
          <a:bodyPr/>
          <a:lstStyle>
            <a:lvl1pPr marL="233351" indent="-233351">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6"/>
            <a:ext cx="4038600" cy="5006975"/>
          </a:xfrm>
        </p:spPr>
        <p:txBody>
          <a:bodyPr/>
          <a:lstStyle>
            <a:lvl1pPr marL="233351" indent="-233351">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extLst>
      <p:ext uri="{BB962C8B-B14F-4D97-AF65-F5344CB8AC3E}">
        <p14:creationId xmlns:p14="http://schemas.microsoft.com/office/powerpoint/2010/main" xmlns="" val="153113008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182871">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2791993605"/>
      </p:ext>
    </p:extLst>
  </p:cSld>
  <p:clrMapOvr>
    <a:masterClrMapping/>
  </p:clrMapOvr>
  <p:transition>
    <p:strips dir="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6"/>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9714"/>
          </a:xfrm>
          <a:prstGeom prst="rect">
            <a:avLst/>
          </a:prstGeom>
          <a:noFill/>
        </p:spPr>
        <p:txBody>
          <a:bodyPr wrap="square" lIns="91435" tIns="45718" rIns="91435" bIns="45718" rtlCol="0">
            <a:spAutoFit/>
          </a:bodyPr>
          <a:lstStyle/>
          <a:p>
            <a:pPr algn="r">
              <a:spcAft>
                <a:spcPct val="40000"/>
              </a:spcAft>
            </a:pPr>
            <a:r>
              <a:rPr lang="en-US" sz="600" dirty="0" smtClean="0">
                <a:solidFill>
                  <a:srgbClr val="C0C0C0">
                    <a:lumMod val="75000"/>
                  </a:srgbClr>
                </a:solidFill>
                <a:latin typeface="Arial" charset="0"/>
                <a:ea typeface="ＭＳ Ｐゴシック" pitchFamily="34" charset="-128"/>
                <a:cs typeface="+mn-cs"/>
              </a:rPr>
              <a:t>© 2009 VMware Inc. All rights reserved</a:t>
            </a:r>
          </a:p>
        </p:txBody>
      </p:sp>
      <p:sp>
        <p:nvSpPr>
          <p:cNvPr id="7" name="Rectangle 4"/>
          <p:cNvSpPr txBox="1">
            <a:spLocks noChangeArrowheads="1"/>
          </p:cNvSpPr>
          <p:nvPr userDrawn="1"/>
        </p:nvSpPr>
        <p:spPr bwMode="white">
          <a:xfrm>
            <a:off x="224585" y="6393782"/>
            <a:ext cx="2133600" cy="476250"/>
          </a:xfrm>
          <a:prstGeom prst="rect">
            <a:avLst/>
          </a:prstGeom>
          <a:ln>
            <a:miter lim="800000"/>
            <a:headEnd/>
            <a:tailEnd/>
          </a:ln>
        </p:spPr>
        <p:txBody>
          <a:bodyPr vert="horz" wrap="square" lIns="91435" tIns="45718" rIns="91435" bIns="45718" numCol="1" anchor="t" anchorCtr="0" compatLnSpc="1">
            <a:prstTxWarp prst="textNoShape">
              <a:avLst/>
            </a:prstTxWarp>
          </a:bodyPr>
          <a:lstStyle>
            <a:lvl1pPr algn="l" eaLnBrk="0" hangingPunct="0">
              <a:spcAft>
                <a:spcPct val="0"/>
              </a:spcAft>
              <a:defRPr sz="1200" b="1">
                <a:solidFill>
                  <a:srgbClr val="FFFFFF"/>
                </a:solidFill>
              </a:defRPr>
            </a:lvl1pPr>
          </a:lstStyle>
          <a:p>
            <a:pPr>
              <a:defRPr/>
            </a:pPr>
            <a:r>
              <a:rPr lang="en-US" dirty="0" smtClean="0">
                <a:latin typeface="Arial" charset="0"/>
                <a:ea typeface="ＭＳ Ｐゴシック" pitchFamily="34" charset="-128"/>
                <a:cs typeface="+mn-cs"/>
              </a:rPr>
              <a:t>Confidential</a:t>
            </a:r>
            <a:endParaRPr lang="en-US" dirty="0">
              <a:latin typeface="Arial" charset="0"/>
              <a:ea typeface="ＭＳ Ｐゴシック" pitchFamily="34" charset="-128"/>
              <a:cs typeface="+mn-cs"/>
            </a:endParaRPr>
          </a:p>
        </p:txBody>
      </p:sp>
    </p:spTree>
    <p:extLst>
      <p:ext uri="{BB962C8B-B14F-4D97-AF65-F5344CB8AC3E}">
        <p14:creationId xmlns:p14="http://schemas.microsoft.com/office/powerpoint/2010/main" xmlns="" val="262865597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51" indent="-233351">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421276770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extLst>
      <p:ext uri="{BB962C8B-B14F-4D97-AF65-F5344CB8AC3E}">
        <p14:creationId xmlns:p14="http://schemas.microsoft.com/office/powerpoint/2010/main" xmlns="" val="110616595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9"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email">
            <a:extLst>
              <a:ext uri="{28A0092B-C50C-407E-A947-70E740481C1C}">
                <a14:useLocalDpi xmlns:a14="http://schemas.microsoft.com/office/drawing/2010/main" xmlns=""/>
              </a:ext>
            </a:extLst>
          </a:blip>
          <a:srcRect/>
          <a:stretch>
            <a:fillRect/>
          </a:stretch>
        </p:blipFill>
        <p:spPr bwMode="auto">
          <a:xfrm>
            <a:off x="139700" y="312280"/>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6"/>
            <a:ext cx="7592568" cy="3748405"/>
          </a:xfrm>
        </p:spPr>
        <p:txBody>
          <a:bodyPr/>
          <a:lstStyle>
            <a:lvl1pPr marL="182871">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121948836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黑体" pitchFamily="2" charset="-122"/>
                <a:ea typeface="黑体" pitchFamily="2" charset="-122"/>
              </a:defRPr>
            </a:lvl1pPr>
          </a:lstStyle>
          <a:p>
            <a:r>
              <a:rPr lang="zh-CN" altLang="en-US" dirty="0" smtClean="0"/>
              <a:t>单击此处编辑母版标题样式</a:t>
            </a:r>
            <a:endParaRPr lang="en-US" dirty="0"/>
          </a:p>
        </p:txBody>
      </p:sp>
      <p:sp>
        <p:nvSpPr>
          <p:cNvPr id="7" name="Text Placeholder 6"/>
          <p:cNvSpPr>
            <a:spLocks noGrp="1"/>
          </p:cNvSpPr>
          <p:nvPr>
            <p:ph type="body" sz="quarter" idx="13"/>
          </p:nvPr>
        </p:nvSpPr>
        <p:spPr>
          <a:xfrm>
            <a:off x="352425" y="786384"/>
            <a:ext cx="8385048" cy="5010912"/>
          </a:xfrm>
        </p:spPr>
        <p:txBody>
          <a:bodyPr/>
          <a:lstStyle>
            <a:lvl1pPr marL="233351" indent="-233351">
              <a:buClr>
                <a:schemeClr val="accent1">
                  <a:lumMod val="75000"/>
                </a:schemeClr>
              </a:buClr>
              <a:buFont typeface="Wingdings" pitchFamily="2" charset="2"/>
              <a:buChar char="§"/>
              <a:defRPr>
                <a:latin typeface="华文细黑" pitchFamily="2" charset="-122"/>
                <a:ea typeface="华文细黑" pitchFamily="2" charset="-122"/>
              </a:defRPr>
            </a:lvl1pPr>
            <a:lvl2pPr>
              <a:buClr>
                <a:schemeClr val="accent1">
                  <a:lumMod val="75000"/>
                </a:schemeClr>
              </a:buClr>
              <a:defRPr>
                <a:latin typeface="华文细黑" pitchFamily="2" charset="-122"/>
                <a:ea typeface="华文细黑" pitchFamily="2" charset="-122"/>
              </a:defRPr>
            </a:lvl2pPr>
            <a:lvl3pPr>
              <a:buClr>
                <a:schemeClr val="accent1">
                  <a:lumMod val="75000"/>
                </a:schemeClr>
              </a:buClr>
              <a:defRPr>
                <a:latin typeface="华文细黑" pitchFamily="2" charset="-122"/>
                <a:ea typeface="华文细黑" pitchFamily="2" charset="-122"/>
              </a:defRPr>
            </a:lvl3pPr>
            <a:lvl4pPr>
              <a:buClr>
                <a:schemeClr val="accent1">
                  <a:lumMod val="75000"/>
                </a:schemeClr>
              </a:buClr>
              <a:defRPr>
                <a:latin typeface="华文细黑" pitchFamily="2" charset="-122"/>
                <a:ea typeface="华文细黑" pitchFamily="2" charset="-122"/>
              </a:defRPr>
            </a:lvl4pPr>
            <a:lvl5pPr>
              <a:buClr>
                <a:schemeClr val="accent1">
                  <a:lumMod val="75000"/>
                </a:schemeClr>
              </a:buClr>
              <a:defRPr>
                <a:latin typeface="华文细黑" pitchFamily="2" charset="-122"/>
                <a:ea typeface="华文细黑" pitchFamily="2" charset="-122"/>
              </a:defRPr>
            </a:lvl5pPr>
          </a:lstStyle>
          <a:p>
            <a:pPr lvl="0"/>
            <a:r>
              <a:rPr lang="zh-CN" altLang="en-US" dirty="0" smtClean="0"/>
              <a:t>单击此处编辑母版文本样式</a:t>
            </a:r>
            <a:endParaRPr lang="en-US" dirty="0" smtClean="0"/>
          </a:p>
          <a:p>
            <a:pPr lvl="1"/>
            <a:r>
              <a:rPr lang="zh-CN" altLang="en-US" dirty="0" smtClean="0"/>
              <a:t>第二级</a:t>
            </a:r>
            <a:endParaRPr lang="en-US" dirty="0" smtClean="0"/>
          </a:p>
          <a:p>
            <a:pPr lvl="2"/>
            <a:r>
              <a:rPr lang="zh-CN" altLang="en-US" dirty="0" smtClean="0"/>
              <a:t>第三级</a:t>
            </a:r>
            <a:endParaRPr lang="en-US" dirty="0" smtClean="0"/>
          </a:p>
          <a:p>
            <a:pPr lvl="3"/>
            <a:r>
              <a:rPr lang="zh-CN" altLang="en-US" dirty="0" smtClean="0"/>
              <a:t>第四级</a:t>
            </a:r>
            <a:endParaRPr lang="en-US" dirty="0" smtClean="0"/>
          </a:p>
          <a:p>
            <a:pPr lvl="4"/>
            <a:r>
              <a:rPr lang="zh-CN" altLang="en-US" dirty="0" smtClean="0"/>
              <a:t>第五级</a:t>
            </a:r>
            <a:endParaRPr lang="en-US" dirty="0"/>
          </a:p>
        </p:txBody>
      </p:sp>
      <p:sp>
        <p:nvSpPr>
          <p:cNvPr id="4" name="Rectangle 9"/>
          <p:cNvSpPr>
            <a:spLocks noGrp="1" noChangeArrowheads="1"/>
          </p:cNvSpPr>
          <p:nvPr>
            <p:ph type="ftr" sz="quarter" idx="14"/>
          </p:nvPr>
        </p:nvSpPr>
        <p:spPr/>
        <p:txBody>
          <a:bodyPr/>
          <a:lstStyle>
            <a:lvl1pPr fontAlgn="auto">
              <a:spcBef>
                <a:spcPts val="0"/>
              </a:spcBef>
              <a:spcAft>
                <a:spcPts val="0"/>
              </a:spcAft>
              <a:defRPr/>
            </a:lvl1pPr>
          </a:lstStyle>
          <a:p>
            <a:pPr>
              <a:defRPr/>
            </a:pPr>
            <a:endParaRPr lang="en-US"/>
          </a:p>
        </p:txBody>
      </p:sp>
    </p:spTree>
    <p:extLst>
      <p:ext uri="{BB962C8B-B14F-4D97-AF65-F5344CB8AC3E}">
        <p14:creationId xmlns:p14="http://schemas.microsoft.com/office/powerpoint/2010/main" xmlns="" val="336529836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5"/>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email">
            <a:extLst>
              <a:ext uri="{28A0092B-C50C-407E-A947-70E740481C1C}">
                <a14:useLocalDpi xmlns:a14="http://schemas.microsoft.com/office/drawing/2010/main" xmlns=""/>
              </a:ext>
            </a:extLst>
          </a:blip>
          <a:srcRect/>
          <a:stretch>
            <a:fillRect/>
          </a:stretch>
        </p:blipFill>
        <p:spPr bwMode="auto">
          <a:xfrm>
            <a:off x="139700" y="312280"/>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6"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extLst>
      <p:ext uri="{BB962C8B-B14F-4D97-AF65-F5344CB8AC3E}">
        <p14:creationId xmlns:p14="http://schemas.microsoft.com/office/powerpoint/2010/main" xmlns="" val="5109422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6"/>
            <a:ext cx="4038600" cy="5006975"/>
          </a:xfrm>
        </p:spPr>
        <p:txBody>
          <a:bodyPr/>
          <a:lstStyle>
            <a:lvl1pPr marL="233351" indent="-233351">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6"/>
            <a:ext cx="4038600" cy="5006975"/>
          </a:xfrm>
        </p:spPr>
        <p:txBody>
          <a:bodyPr/>
          <a:lstStyle>
            <a:lvl1pPr marL="233351" indent="-233351">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extLst>
      <p:ext uri="{BB962C8B-B14F-4D97-AF65-F5344CB8AC3E}">
        <p14:creationId xmlns:p14="http://schemas.microsoft.com/office/powerpoint/2010/main" xmlns="" val="273352979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182871">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004957814"/>
      </p:ext>
    </p:extLst>
  </p:cSld>
  <p:clrMapOvr>
    <a:masterClrMapping/>
  </p:clrMapOvr>
  <p:transition>
    <p:strips dir="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6"/>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9714"/>
          </a:xfrm>
          <a:prstGeom prst="rect">
            <a:avLst/>
          </a:prstGeom>
          <a:noFill/>
        </p:spPr>
        <p:txBody>
          <a:bodyPr wrap="square" lIns="91435" tIns="45718" rIns="91435" bIns="45718" rtlCol="0">
            <a:spAutoFit/>
          </a:bodyPr>
          <a:lstStyle/>
          <a:p>
            <a:pPr algn="r">
              <a:spcAft>
                <a:spcPct val="40000"/>
              </a:spcAft>
            </a:pPr>
            <a:r>
              <a:rPr lang="en-US" sz="600" dirty="0" smtClean="0">
                <a:solidFill>
                  <a:srgbClr val="C0C0C0">
                    <a:lumMod val="75000"/>
                  </a:srgbClr>
                </a:solidFill>
                <a:latin typeface="Arial" charset="0"/>
                <a:ea typeface="ＭＳ Ｐゴシック" pitchFamily="34" charset="-128"/>
                <a:cs typeface="+mn-cs"/>
              </a:rPr>
              <a:t>© 2009 VMware Inc. All rights reserved</a:t>
            </a:r>
          </a:p>
        </p:txBody>
      </p:sp>
      <p:sp>
        <p:nvSpPr>
          <p:cNvPr id="7" name="Rectangle 4"/>
          <p:cNvSpPr txBox="1">
            <a:spLocks noChangeArrowheads="1"/>
          </p:cNvSpPr>
          <p:nvPr userDrawn="1"/>
        </p:nvSpPr>
        <p:spPr bwMode="white">
          <a:xfrm>
            <a:off x="224585" y="6393782"/>
            <a:ext cx="2133600" cy="476250"/>
          </a:xfrm>
          <a:prstGeom prst="rect">
            <a:avLst/>
          </a:prstGeom>
          <a:ln>
            <a:miter lim="800000"/>
            <a:headEnd/>
            <a:tailEnd/>
          </a:ln>
        </p:spPr>
        <p:txBody>
          <a:bodyPr vert="horz" wrap="square" lIns="91435" tIns="45718" rIns="91435" bIns="45718" numCol="1" anchor="t" anchorCtr="0" compatLnSpc="1">
            <a:prstTxWarp prst="textNoShape">
              <a:avLst/>
            </a:prstTxWarp>
          </a:bodyPr>
          <a:lstStyle>
            <a:lvl1pPr algn="l" eaLnBrk="0" hangingPunct="0">
              <a:spcAft>
                <a:spcPct val="0"/>
              </a:spcAft>
              <a:defRPr sz="1200" b="1">
                <a:solidFill>
                  <a:srgbClr val="FFFFFF"/>
                </a:solidFill>
              </a:defRPr>
            </a:lvl1pPr>
          </a:lstStyle>
          <a:p>
            <a:pPr>
              <a:defRPr/>
            </a:pPr>
            <a:r>
              <a:rPr lang="en-US" dirty="0" smtClean="0">
                <a:latin typeface="Arial" charset="0"/>
                <a:ea typeface="ＭＳ Ｐゴシック" pitchFamily="34" charset="-128"/>
                <a:cs typeface="+mn-cs"/>
              </a:rPr>
              <a:t>Confidential</a:t>
            </a:r>
            <a:endParaRPr lang="en-US" dirty="0">
              <a:latin typeface="Arial" charset="0"/>
              <a:ea typeface="ＭＳ Ｐゴシック" pitchFamily="34" charset="-128"/>
              <a:cs typeface="+mn-cs"/>
            </a:endParaRPr>
          </a:p>
        </p:txBody>
      </p:sp>
    </p:spTree>
    <p:extLst>
      <p:ext uri="{BB962C8B-B14F-4D97-AF65-F5344CB8AC3E}">
        <p14:creationId xmlns:p14="http://schemas.microsoft.com/office/powerpoint/2010/main" xmlns="" val="26373326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51" indent="-233351">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39504028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extLst>
      <p:ext uri="{BB962C8B-B14F-4D97-AF65-F5344CB8AC3E}">
        <p14:creationId xmlns:p14="http://schemas.microsoft.com/office/powerpoint/2010/main" xmlns="" val="75685937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9"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email">
            <a:extLst>
              <a:ext uri="{28A0092B-C50C-407E-A947-70E740481C1C}">
                <a14:useLocalDpi xmlns:a14="http://schemas.microsoft.com/office/drawing/2010/main" xmlns=""/>
              </a:ext>
            </a:extLst>
          </a:blip>
          <a:srcRect/>
          <a:stretch>
            <a:fillRect/>
          </a:stretch>
        </p:blipFill>
        <p:spPr bwMode="auto">
          <a:xfrm>
            <a:off x="139700" y="312280"/>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6"/>
            <a:ext cx="7592568" cy="3748405"/>
          </a:xfrm>
        </p:spPr>
        <p:txBody>
          <a:bodyPr/>
          <a:lstStyle>
            <a:lvl1pPr marL="182871">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06926108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5"/>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email">
            <a:extLst>
              <a:ext uri="{28A0092B-C50C-407E-A947-70E740481C1C}">
                <a14:useLocalDpi xmlns:a14="http://schemas.microsoft.com/office/drawing/2010/main" xmlns=""/>
              </a:ext>
            </a:extLst>
          </a:blip>
          <a:srcRect/>
          <a:stretch>
            <a:fillRect/>
          </a:stretch>
        </p:blipFill>
        <p:spPr bwMode="auto">
          <a:xfrm>
            <a:off x="139700" y="312280"/>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6"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extLst>
      <p:ext uri="{BB962C8B-B14F-4D97-AF65-F5344CB8AC3E}">
        <p14:creationId xmlns:p14="http://schemas.microsoft.com/office/powerpoint/2010/main" xmlns="" val="405396261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6"/>
            <a:ext cx="4038600" cy="5006975"/>
          </a:xfrm>
        </p:spPr>
        <p:txBody>
          <a:bodyPr/>
          <a:lstStyle>
            <a:lvl1pPr marL="233351" indent="-233351">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6"/>
            <a:ext cx="4038600" cy="5006975"/>
          </a:xfrm>
        </p:spPr>
        <p:txBody>
          <a:bodyPr/>
          <a:lstStyle>
            <a:lvl1pPr marL="233351" indent="-233351">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extLst>
      <p:ext uri="{BB962C8B-B14F-4D97-AF65-F5344CB8AC3E}">
        <p14:creationId xmlns:p14="http://schemas.microsoft.com/office/powerpoint/2010/main" xmlns="" val="16951690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182871">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2702156340"/>
      </p:ext>
    </p:extLst>
  </p:cSld>
  <p:clrMapOvr>
    <a:masterClrMapping/>
  </p:clrMapOvr>
  <p:transition>
    <p:strips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9"/>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p>
        </p:txBody>
      </p:sp>
      <p:sp>
        <p:nvSpPr>
          <p:cNvPr id="4" name="Title 1"/>
          <p:cNvSpPr>
            <a:spLocks noGrp="1"/>
          </p:cNvSpPr>
          <p:nvPr>
            <p:ph type="title"/>
          </p:nvPr>
        </p:nvSpPr>
        <p:spPr>
          <a:xfrm>
            <a:off x="374650" y="171451"/>
            <a:ext cx="8474075" cy="333375"/>
          </a:xfrm>
        </p:spPr>
        <p:txBody>
          <a:bodyPr/>
          <a:lstStyle>
            <a:lvl1pPr>
              <a:defRPr>
                <a:latin typeface="黑体" pitchFamily="2" charset="-122"/>
                <a:ea typeface="黑体" pitchFamily="2" charset="-122"/>
              </a:defRPr>
            </a:lvl1pPr>
          </a:lstStyle>
          <a:p>
            <a:r>
              <a:rPr lang="zh-CN" altLang="en-US" dirty="0" smtClean="0"/>
              <a:t>单击此处编辑母版标题样式</a:t>
            </a:r>
            <a:endParaRPr lang="en-US" dirty="0"/>
          </a:p>
        </p:txBody>
      </p:sp>
    </p:spTree>
    <p:extLst>
      <p:ext uri="{BB962C8B-B14F-4D97-AF65-F5344CB8AC3E}">
        <p14:creationId xmlns:p14="http://schemas.microsoft.com/office/powerpoint/2010/main" xmlns="" val="352787655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6"/>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9714"/>
          </a:xfrm>
          <a:prstGeom prst="rect">
            <a:avLst/>
          </a:prstGeom>
          <a:noFill/>
        </p:spPr>
        <p:txBody>
          <a:bodyPr wrap="square" lIns="91435" tIns="45718" rIns="91435" bIns="45718" rtlCol="0">
            <a:spAutoFit/>
          </a:bodyPr>
          <a:lstStyle/>
          <a:p>
            <a:pPr algn="r">
              <a:spcAft>
                <a:spcPct val="40000"/>
              </a:spcAft>
            </a:pPr>
            <a:r>
              <a:rPr lang="en-US" sz="600" dirty="0" smtClean="0">
                <a:solidFill>
                  <a:srgbClr val="C0C0C0">
                    <a:lumMod val="75000"/>
                  </a:srgbClr>
                </a:solidFill>
                <a:latin typeface="Arial" charset="0"/>
                <a:ea typeface="ＭＳ Ｐゴシック" pitchFamily="34" charset="-128"/>
                <a:cs typeface="+mn-cs"/>
              </a:rPr>
              <a:t>© 2009 VMware Inc. All rights reserved</a:t>
            </a:r>
          </a:p>
        </p:txBody>
      </p:sp>
      <p:sp>
        <p:nvSpPr>
          <p:cNvPr id="7" name="Rectangle 4"/>
          <p:cNvSpPr txBox="1">
            <a:spLocks noChangeArrowheads="1"/>
          </p:cNvSpPr>
          <p:nvPr userDrawn="1"/>
        </p:nvSpPr>
        <p:spPr bwMode="white">
          <a:xfrm>
            <a:off x="224585" y="6393782"/>
            <a:ext cx="2133600" cy="476250"/>
          </a:xfrm>
          <a:prstGeom prst="rect">
            <a:avLst/>
          </a:prstGeom>
          <a:ln>
            <a:miter lim="800000"/>
            <a:headEnd/>
            <a:tailEnd/>
          </a:ln>
        </p:spPr>
        <p:txBody>
          <a:bodyPr vert="horz" wrap="square" lIns="91435" tIns="45718" rIns="91435" bIns="45718" numCol="1" anchor="t" anchorCtr="0" compatLnSpc="1">
            <a:prstTxWarp prst="textNoShape">
              <a:avLst/>
            </a:prstTxWarp>
          </a:bodyPr>
          <a:lstStyle>
            <a:lvl1pPr algn="l" eaLnBrk="0" hangingPunct="0">
              <a:spcAft>
                <a:spcPct val="0"/>
              </a:spcAft>
              <a:defRPr sz="1200" b="1">
                <a:solidFill>
                  <a:srgbClr val="FFFFFF"/>
                </a:solidFill>
              </a:defRPr>
            </a:lvl1pPr>
          </a:lstStyle>
          <a:p>
            <a:pPr>
              <a:defRPr/>
            </a:pPr>
            <a:r>
              <a:rPr lang="en-US" dirty="0" smtClean="0">
                <a:latin typeface="Arial" charset="0"/>
                <a:ea typeface="ＭＳ Ｐゴシック" pitchFamily="34" charset="-128"/>
                <a:cs typeface="+mn-cs"/>
              </a:rPr>
              <a:t>Confidential</a:t>
            </a:r>
            <a:endParaRPr lang="en-US" dirty="0">
              <a:latin typeface="Arial" charset="0"/>
              <a:ea typeface="ＭＳ Ｐゴシック" pitchFamily="34" charset="-128"/>
              <a:cs typeface="+mn-cs"/>
            </a:endParaRPr>
          </a:p>
        </p:txBody>
      </p:sp>
    </p:spTree>
    <p:extLst>
      <p:ext uri="{BB962C8B-B14F-4D97-AF65-F5344CB8AC3E}">
        <p14:creationId xmlns:p14="http://schemas.microsoft.com/office/powerpoint/2010/main" xmlns="" val="37282293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51" indent="-233351">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151007330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spTree>
    <p:extLst>
      <p:ext uri="{BB962C8B-B14F-4D97-AF65-F5344CB8AC3E}">
        <p14:creationId xmlns:p14="http://schemas.microsoft.com/office/powerpoint/2010/main" xmlns="" val="164782347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9"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email">
            <a:extLst>
              <a:ext uri="{28A0092B-C50C-407E-A947-70E740481C1C}">
                <a14:useLocalDpi xmlns:a14="http://schemas.microsoft.com/office/drawing/2010/main" xmlns=""/>
              </a:ext>
            </a:extLst>
          </a:blip>
          <a:srcRect/>
          <a:stretch>
            <a:fillRect/>
          </a:stretch>
        </p:blipFill>
        <p:spPr bwMode="auto">
          <a:xfrm>
            <a:off x="139700" y="312280"/>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6"/>
            <a:ext cx="7592568" cy="3748405"/>
          </a:xfrm>
        </p:spPr>
        <p:txBody>
          <a:bodyPr/>
          <a:lstStyle>
            <a:lvl1pPr marL="182871">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200020774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5"/>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email">
            <a:extLst>
              <a:ext uri="{28A0092B-C50C-407E-A947-70E740481C1C}">
                <a14:useLocalDpi xmlns:a14="http://schemas.microsoft.com/office/drawing/2010/main" xmlns=""/>
              </a:ext>
            </a:extLst>
          </a:blip>
          <a:srcRect/>
          <a:stretch>
            <a:fillRect/>
          </a:stretch>
        </p:blipFill>
        <p:spPr bwMode="auto">
          <a:xfrm>
            <a:off x="139700" y="312280"/>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6"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extLst>
      <p:ext uri="{BB962C8B-B14F-4D97-AF65-F5344CB8AC3E}">
        <p14:creationId xmlns:p14="http://schemas.microsoft.com/office/powerpoint/2010/main" xmlns="" val="52068971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6"/>
            <a:ext cx="4038600" cy="5006975"/>
          </a:xfrm>
        </p:spPr>
        <p:txBody>
          <a:bodyPr/>
          <a:lstStyle>
            <a:lvl1pPr marL="233351" indent="-233351">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6"/>
            <a:ext cx="4038600" cy="5006975"/>
          </a:xfrm>
        </p:spPr>
        <p:txBody>
          <a:bodyPr/>
          <a:lstStyle>
            <a:lvl1pPr marL="233351" indent="-233351">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spTree>
    <p:extLst>
      <p:ext uri="{BB962C8B-B14F-4D97-AF65-F5344CB8AC3E}">
        <p14:creationId xmlns:p14="http://schemas.microsoft.com/office/powerpoint/2010/main" xmlns="" val="212494041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1612251943"/>
      </p:ext>
    </p:extLst>
  </p:cSld>
  <p:clrMapOvr>
    <a:masterClrMapping/>
  </p:clrMapOvr>
  <p:transition>
    <p:strips dir="rd"/>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24491397"/>
      </p:ext>
    </p:extLst>
  </p:cSld>
  <p:clrMapOvr>
    <a:masterClrMapping/>
  </p:clrMapOvr>
  <p:transition>
    <p:strips dir="rd"/>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6"/>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9714"/>
          </a:xfrm>
          <a:prstGeom prst="rect">
            <a:avLst/>
          </a:prstGeom>
          <a:noFill/>
        </p:spPr>
        <p:txBody>
          <a:bodyPr wrap="square" lIns="91435" tIns="45718" rIns="91435" bIns="45718" rtlCol="0">
            <a:spAutoFit/>
          </a:bodyPr>
          <a:lstStyle/>
          <a:p>
            <a:pPr algn="r">
              <a:spcAft>
                <a:spcPct val="40000"/>
              </a:spcAft>
            </a:pPr>
            <a:r>
              <a:rPr lang="en-US" sz="600" dirty="0" smtClean="0">
                <a:solidFill>
                  <a:srgbClr val="C0C0C0">
                    <a:lumMod val="75000"/>
                  </a:srgbClr>
                </a:solidFill>
                <a:latin typeface="Arial" charset="0"/>
                <a:ea typeface="ＭＳ Ｐゴシック" pitchFamily="34" charset="-128"/>
                <a:cs typeface="+mn-cs"/>
              </a:rPr>
              <a:t>© 2009 VMware Inc. All rights reserved</a:t>
            </a:r>
          </a:p>
        </p:txBody>
      </p:sp>
      <p:sp>
        <p:nvSpPr>
          <p:cNvPr id="7" name="Rectangle 4"/>
          <p:cNvSpPr txBox="1">
            <a:spLocks noChangeArrowheads="1"/>
          </p:cNvSpPr>
          <p:nvPr userDrawn="1"/>
        </p:nvSpPr>
        <p:spPr bwMode="white">
          <a:xfrm>
            <a:off x="224585" y="6306698"/>
            <a:ext cx="2133600" cy="476250"/>
          </a:xfrm>
          <a:prstGeom prst="rect">
            <a:avLst/>
          </a:prstGeom>
          <a:ln>
            <a:miter lim="800000"/>
            <a:headEnd/>
            <a:tailEnd/>
          </a:ln>
        </p:spPr>
        <p:txBody>
          <a:bodyPr vert="horz" wrap="square" lIns="91435" tIns="45718" rIns="91435" bIns="45718" numCol="1" anchor="t" anchorCtr="0" compatLnSpc="1">
            <a:prstTxWarp prst="textNoShape">
              <a:avLst/>
            </a:prstTxWarp>
          </a:bodyPr>
          <a:lstStyle>
            <a:lvl1pPr algn="l" eaLnBrk="0" hangingPunct="0">
              <a:spcAft>
                <a:spcPct val="0"/>
              </a:spcAft>
              <a:defRPr sz="1200" b="1">
                <a:solidFill>
                  <a:srgbClr val="FFFFFF"/>
                </a:solidFill>
              </a:defRPr>
            </a:lvl1pPr>
          </a:lstStyle>
          <a:p>
            <a:pPr>
              <a:defRPr/>
            </a:pPr>
            <a:r>
              <a:rPr lang="en-US" dirty="0" smtClean="0">
                <a:latin typeface="Arial" charset="0"/>
                <a:ea typeface="ＭＳ Ｐゴシック" pitchFamily="34" charset="-128"/>
                <a:cs typeface="+mn-cs"/>
              </a:rPr>
              <a:t>Confidential until 7/13/2010</a:t>
            </a:r>
            <a:endParaRPr lang="en-US" dirty="0">
              <a:latin typeface="Arial" charset="0"/>
              <a:ea typeface="ＭＳ Ｐゴシック" pitchFamily="34" charset="-128"/>
              <a:cs typeface="+mn-cs"/>
            </a:endParaRPr>
          </a:p>
        </p:txBody>
      </p:sp>
    </p:spTree>
    <p:extLst>
      <p:ext uri="{BB962C8B-B14F-4D97-AF65-F5344CB8AC3E}">
        <p14:creationId xmlns:p14="http://schemas.microsoft.com/office/powerpoint/2010/main" xmlns="" val="1525533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51" indent="-233351">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61460811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email">
            <a:extLst>
              <a:ext uri="{28A0092B-C50C-407E-A947-70E740481C1C}">
                <a14:useLocalDpi xmlns:a14="http://schemas.microsoft.com/office/drawing/2010/main" xmlns=""/>
              </a:ext>
            </a:extLst>
          </a:blip>
          <a:srcRect/>
          <a:stretch>
            <a:fillRect/>
          </a:stretch>
        </p:blipFill>
        <p:spPr bwMode="auto">
          <a:xfrm>
            <a:off x="139700" y="312738"/>
            <a:ext cx="8858250" cy="41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402336" y="784226"/>
            <a:ext cx="7704582" cy="1079626"/>
          </a:xfrm>
        </p:spPr>
        <p:txBody>
          <a:bodyPr anchor="b"/>
          <a:lstStyle>
            <a:lvl1pPr algn="l">
              <a:defRPr sz="3000">
                <a:solidFill>
                  <a:srgbClr val="003D79"/>
                </a:solidFill>
              </a:defRPr>
            </a:lvl1pPr>
          </a:lstStyle>
          <a:p>
            <a:r>
              <a:rPr lang="zh-CN" altLang="en-US" smtClean="0"/>
              <a:t>单击此处编辑母版标题样式</a:t>
            </a:r>
            <a:endParaRPr lang="en-US" dirty="0"/>
          </a:p>
        </p:txBody>
      </p:sp>
      <p:sp>
        <p:nvSpPr>
          <p:cNvPr id="8" name="Text Placeholder 7"/>
          <p:cNvSpPr>
            <a:spLocks noGrp="1"/>
          </p:cNvSpPr>
          <p:nvPr>
            <p:ph type="body" sz="quarter" idx="12"/>
          </p:nvPr>
        </p:nvSpPr>
        <p:spPr>
          <a:xfrm>
            <a:off x="361950" y="2210436"/>
            <a:ext cx="7592568" cy="3748405"/>
          </a:xfrm>
        </p:spPr>
        <p:txBody>
          <a:bodyPr/>
          <a:lstStyle>
            <a:lvl1pPr>
              <a:buClr>
                <a:schemeClr val="accent1">
                  <a:lumMod val="75000"/>
                </a:schemeClr>
              </a:buClr>
              <a:buFont typeface="Wingdings" pitchFamily="2" charset="2"/>
              <a:buChar cha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zh-CN" altLang="en-US" smtClean="0"/>
              <a:t>单击此处编辑母版文本样式</a:t>
            </a:r>
            <a:endParaRPr lang="en-US" dirty="0" smtClean="0"/>
          </a:p>
          <a:p>
            <a:pPr lvl="1"/>
            <a:r>
              <a:rPr lang="zh-CN" altLang="en-US" smtClean="0"/>
              <a:t>第二级</a:t>
            </a:r>
            <a:endParaRPr lang="en-US" dirty="0" smtClean="0"/>
          </a:p>
          <a:p>
            <a:pPr lvl="2"/>
            <a:r>
              <a:rPr lang="zh-CN" altLang="en-US" smtClean="0"/>
              <a:t>第三级</a:t>
            </a:r>
            <a:endParaRPr lang="en-US" dirty="0" smtClean="0"/>
          </a:p>
          <a:p>
            <a:pPr lvl="3"/>
            <a:r>
              <a:rPr lang="zh-CN" altLang="en-US" smtClean="0"/>
              <a:t>第四级</a:t>
            </a:r>
            <a:endParaRPr lang="en-US" dirty="0" smtClean="0"/>
          </a:p>
          <a:p>
            <a:pPr lvl="4"/>
            <a:r>
              <a:rPr lang="zh-CN" altLang="en-US" smtClean="0"/>
              <a:t>第五级</a:t>
            </a:r>
            <a:endParaRPr lang="en-US" dirty="0"/>
          </a:p>
        </p:txBody>
      </p:sp>
      <p:sp>
        <p:nvSpPr>
          <p:cNvPr id="5" name="Rectangle 9"/>
          <p:cNvSpPr>
            <a:spLocks noGrp="1" noChangeArrowheads="1"/>
          </p:cNvSpPr>
          <p:nvPr>
            <p:ph type="ftr" sz="quarter" idx="13"/>
          </p:nvPr>
        </p:nvSpPr>
        <p:spPr/>
        <p:txBody>
          <a:bodyPr/>
          <a:lstStyle>
            <a:lvl1pPr fontAlgn="auto">
              <a:spcBef>
                <a:spcPts val="0"/>
              </a:spcBef>
              <a:spcAft>
                <a:spcPts val="0"/>
              </a:spcAft>
              <a:defRPr/>
            </a:lvl1pPr>
          </a:lstStyle>
          <a:p>
            <a:pPr>
              <a:defRPr/>
            </a:pPr>
            <a:endParaRPr lang="en-US"/>
          </a:p>
        </p:txBody>
      </p:sp>
    </p:spTree>
    <p:extLst>
      <p:ext uri="{BB962C8B-B14F-4D97-AF65-F5344CB8AC3E}">
        <p14:creationId xmlns:p14="http://schemas.microsoft.com/office/powerpoint/2010/main" xmlns="" val="11296871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spTree>
    <p:extLst>
      <p:ext uri="{BB962C8B-B14F-4D97-AF65-F5344CB8AC3E}">
        <p14:creationId xmlns:p14="http://schemas.microsoft.com/office/powerpoint/2010/main" xmlns="" val="246784067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9"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email">
            <a:extLst>
              <a:ext uri="{28A0092B-C50C-407E-A947-70E740481C1C}">
                <a14:useLocalDpi xmlns:a14="http://schemas.microsoft.com/office/drawing/2010/main" xmlns=""/>
              </a:ext>
            </a:extLst>
          </a:blip>
          <a:srcRect/>
          <a:stretch>
            <a:fillRect/>
          </a:stretch>
        </p:blipFill>
        <p:spPr bwMode="auto">
          <a:xfrm>
            <a:off x="139700" y="312280"/>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6"/>
            <a:ext cx="7592568" cy="3748405"/>
          </a:xfrm>
        </p:spPr>
        <p:txBody>
          <a:bodyPr/>
          <a:lstStyle>
            <a:lvl1pPr marL="182871">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2415063192"/>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5"/>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email">
            <a:extLst>
              <a:ext uri="{28A0092B-C50C-407E-A947-70E740481C1C}">
                <a14:useLocalDpi xmlns:a14="http://schemas.microsoft.com/office/drawing/2010/main" xmlns=""/>
              </a:ext>
            </a:extLst>
          </a:blip>
          <a:srcRect/>
          <a:stretch>
            <a:fillRect/>
          </a:stretch>
        </p:blipFill>
        <p:spPr bwMode="auto">
          <a:xfrm>
            <a:off x="139700" y="312280"/>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6"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extLst>
      <p:ext uri="{BB962C8B-B14F-4D97-AF65-F5344CB8AC3E}">
        <p14:creationId xmlns:p14="http://schemas.microsoft.com/office/powerpoint/2010/main" xmlns="" val="361339307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6"/>
            <a:ext cx="4038600" cy="5006975"/>
          </a:xfrm>
        </p:spPr>
        <p:txBody>
          <a:bodyPr/>
          <a:lstStyle>
            <a:lvl1pPr marL="233351" indent="-233351">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6"/>
            <a:ext cx="4038600" cy="5006975"/>
          </a:xfrm>
        </p:spPr>
        <p:txBody>
          <a:bodyPr/>
          <a:lstStyle>
            <a:lvl1pPr marL="233351" indent="-233351">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spTree>
    <p:extLst>
      <p:ext uri="{BB962C8B-B14F-4D97-AF65-F5344CB8AC3E}">
        <p14:creationId xmlns:p14="http://schemas.microsoft.com/office/powerpoint/2010/main" xmlns="" val="245198762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182871">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937100154"/>
      </p:ext>
    </p:extLst>
  </p:cSld>
  <p:clrMapOvr>
    <a:masterClrMapping/>
  </p:clrMapOvr>
  <p:transition>
    <p:strips dir="rd"/>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auto">
      <p:bgPr>
        <a:blipFill dpi="0" rotWithShape="0">
          <a:blip r:embed="rId2" cstate="email"/>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112646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hasCustomPrompt="1"/>
          </p:nvPr>
        </p:nvSpPr>
        <p:spPr>
          <a:xfrm>
            <a:off x="400050" y="1594885"/>
            <a:ext cx="8382000" cy="563526"/>
          </a:xfrm>
        </p:spPr>
        <p:txBody>
          <a:bodyPr/>
          <a:lstStyle>
            <a:lvl1pPr>
              <a:buFont typeface="Arial" pitchFamily="34" charset="0"/>
              <a:buNone/>
              <a:defRPr sz="1800" b="0" i="1"/>
            </a:lvl1pPr>
          </a:lstStyle>
          <a:p>
            <a:r>
              <a:rPr lang="en-US" dirty="0" smtClean="0"/>
              <a:t>Name, Role</a:t>
            </a:r>
            <a:endParaRPr lang="en-US" dirty="0"/>
          </a:p>
        </p:txBody>
      </p:sp>
      <p:sp>
        <p:nvSpPr>
          <p:cNvPr id="5" name="TextBox 4"/>
          <p:cNvSpPr txBox="1"/>
          <p:nvPr userDrawn="1"/>
        </p:nvSpPr>
        <p:spPr bwMode="gray">
          <a:xfrm>
            <a:off x="6729169" y="6696045"/>
            <a:ext cx="2343150" cy="189714"/>
          </a:xfrm>
          <a:prstGeom prst="rect">
            <a:avLst/>
          </a:prstGeom>
          <a:noFill/>
        </p:spPr>
        <p:txBody>
          <a:bodyPr wrap="square" lIns="91435" tIns="45718" rIns="91435" bIns="45718" rtlCol="0">
            <a:spAutoFit/>
          </a:bodyPr>
          <a:lstStyle/>
          <a:p>
            <a:pPr algn="r">
              <a:spcAft>
                <a:spcPct val="40000"/>
              </a:spcAft>
            </a:pPr>
            <a:r>
              <a:rPr lang="en-US" sz="600" dirty="0" smtClean="0">
                <a:solidFill>
                  <a:srgbClr val="C0C0C0">
                    <a:lumMod val="75000"/>
                  </a:srgbClr>
                </a:solidFill>
                <a:latin typeface="Arial" charset="0"/>
                <a:ea typeface="ＭＳ Ｐゴシック" pitchFamily="34" charset="-128"/>
                <a:cs typeface="+mn-cs"/>
              </a:rPr>
              <a:t>© 2009 VMware Inc. All rights reserved</a:t>
            </a:r>
          </a:p>
        </p:txBody>
      </p:sp>
      <p:sp>
        <p:nvSpPr>
          <p:cNvPr id="7" name="Rectangle 4"/>
          <p:cNvSpPr txBox="1">
            <a:spLocks noChangeArrowheads="1"/>
          </p:cNvSpPr>
          <p:nvPr userDrawn="1"/>
        </p:nvSpPr>
        <p:spPr bwMode="white">
          <a:xfrm>
            <a:off x="224585" y="6393782"/>
            <a:ext cx="2133600" cy="476250"/>
          </a:xfrm>
          <a:prstGeom prst="rect">
            <a:avLst/>
          </a:prstGeom>
          <a:ln>
            <a:miter lim="800000"/>
            <a:headEnd/>
            <a:tailEnd/>
          </a:ln>
        </p:spPr>
        <p:txBody>
          <a:bodyPr vert="horz" wrap="square" lIns="91435" tIns="45718" rIns="91435" bIns="45718" numCol="1" anchor="t" anchorCtr="0" compatLnSpc="1">
            <a:prstTxWarp prst="textNoShape">
              <a:avLst/>
            </a:prstTxWarp>
          </a:bodyPr>
          <a:lstStyle>
            <a:lvl1pPr algn="l" eaLnBrk="0" hangingPunct="0">
              <a:spcAft>
                <a:spcPct val="0"/>
              </a:spcAft>
              <a:defRPr sz="1200" b="1">
                <a:solidFill>
                  <a:srgbClr val="FFFFFF"/>
                </a:solidFill>
              </a:defRPr>
            </a:lvl1pPr>
          </a:lstStyle>
          <a:p>
            <a:pPr>
              <a:defRPr/>
            </a:pPr>
            <a:r>
              <a:rPr lang="en-US" dirty="0" smtClean="0">
                <a:latin typeface="Arial" charset="0"/>
                <a:ea typeface="ＭＳ Ｐゴシック" pitchFamily="34" charset="-128"/>
                <a:cs typeface="+mn-cs"/>
              </a:rPr>
              <a:t>Confidential</a:t>
            </a:r>
            <a:endParaRPr lang="en-US" dirty="0">
              <a:latin typeface="Arial" charset="0"/>
              <a:ea typeface="ＭＳ Ｐゴシック" pitchFamily="34" charset="-128"/>
              <a:cs typeface="+mn-cs"/>
            </a:endParaRPr>
          </a:p>
        </p:txBody>
      </p:sp>
      <p:sp>
        <p:nvSpPr>
          <p:cNvPr id="9" name="Content Placeholder 8"/>
          <p:cNvSpPr>
            <a:spLocks noGrp="1"/>
          </p:cNvSpPr>
          <p:nvPr>
            <p:ph sz="quarter" idx="10" hasCustomPrompt="1"/>
          </p:nvPr>
        </p:nvSpPr>
        <p:spPr>
          <a:xfrm>
            <a:off x="404813" y="2243287"/>
            <a:ext cx="8367712" cy="351059"/>
          </a:xfrm>
        </p:spPr>
        <p:txBody>
          <a:bodyPr/>
          <a:lstStyle>
            <a:lvl1pPr>
              <a:buNone/>
              <a:defRPr sz="1800" b="0" i="1"/>
            </a:lvl1pPr>
          </a:lstStyle>
          <a:p>
            <a:pPr lvl="0"/>
            <a:r>
              <a:rPr lang="en-US" dirty="0" smtClean="0"/>
              <a:t>Date</a:t>
            </a:r>
            <a:endParaRPr lang="en-US" dirty="0"/>
          </a:p>
        </p:txBody>
      </p:sp>
    </p:spTree>
    <p:extLst>
      <p:ext uri="{BB962C8B-B14F-4D97-AF65-F5344CB8AC3E}">
        <p14:creationId xmlns:p14="http://schemas.microsoft.com/office/powerpoint/2010/main" xmlns="" val="10060994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352425" y="786384"/>
            <a:ext cx="8385048" cy="5010912"/>
          </a:xfrm>
        </p:spPr>
        <p:txBody>
          <a:bodyPr/>
          <a:lstStyle>
            <a:lvl1pPr marL="233351" indent="-233351">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371682140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6"/>
            <a:ext cx="4038600" cy="5006975"/>
          </a:xfrm>
        </p:spPr>
        <p:txBody>
          <a:bodyPr/>
          <a:lstStyle>
            <a:lvl1pPr marL="233351" indent="-233351">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6"/>
            <a:ext cx="4038600" cy="5006975"/>
          </a:xfrm>
        </p:spPr>
        <p:txBody>
          <a:bodyPr/>
          <a:lstStyle>
            <a:lvl1pPr marL="233351" indent="-233351">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286994955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any Boxes">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31775" y="73252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4"/>
          <p:cNvSpPr>
            <a:spLocks noGrp="1"/>
          </p:cNvSpPr>
          <p:nvPr>
            <p:ph type="body" sz="quarter" idx="12"/>
          </p:nvPr>
        </p:nvSpPr>
        <p:spPr>
          <a:xfrm>
            <a:off x="3054803" y="73252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4"/>
          <p:cNvSpPr>
            <a:spLocks noGrp="1"/>
          </p:cNvSpPr>
          <p:nvPr>
            <p:ph type="body" sz="quarter" idx="13"/>
          </p:nvPr>
        </p:nvSpPr>
        <p:spPr>
          <a:xfrm>
            <a:off x="5812517" y="73252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4"/>
          <p:cNvSpPr>
            <a:spLocks noGrp="1"/>
          </p:cNvSpPr>
          <p:nvPr>
            <p:ph type="body" sz="quarter" idx="14"/>
          </p:nvPr>
        </p:nvSpPr>
        <p:spPr>
          <a:xfrm>
            <a:off x="231775" y="18864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4"/>
          <p:cNvSpPr>
            <a:spLocks noGrp="1"/>
          </p:cNvSpPr>
          <p:nvPr>
            <p:ph type="body" sz="quarter" idx="15"/>
          </p:nvPr>
        </p:nvSpPr>
        <p:spPr>
          <a:xfrm>
            <a:off x="3054803" y="18864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4"/>
          <p:cNvSpPr>
            <a:spLocks noGrp="1"/>
          </p:cNvSpPr>
          <p:nvPr>
            <p:ph type="body" sz="quarter" idx="16"/>
          </p:nvPr>
        </p:nvSpPr>
        <p:spPr>
          <a:xfrm>
            <a:off x="5812517" y="18864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7"/>
          </p:nvPr>
        </p:nvSpPr>
        <p:spPr>
          <a:xfrm>
            <a:off x="231775" y="2982234"/>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4"/>
          <p:cNvSpPr>
            <a:spLocks noGrp="1"/>
          </p:cNvSpPr>
          <p:nvPr>
            <p:ph type="body" sz="quarter" idx="18"/>
          </p:nvPr>
        </p:nvSpPr>
        <p:spPr>
          <a:xfrm>
            <a:off x="3054803" y="2982234"/>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4"/>
          <p:cNvSpPr>
            <a:spLocks noGrp="1"/>
          </p:cNvSpPr>
          <p:nvPr>
            <p:ph type="body" sz="quarter" idx="19"/>
          </p:nvPr>
        </p:nvSpPr>
        <p:spPr>
          <a:xfrm>
            <a:off x="5812517" y="2982234"/>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4"/>
          <p:cNvSpPr>
            <a:spLocks noGrp="1"/>
          </p:cNvSpPr>
          <p:nvPr>
            <p:ph type="body" sz="quarter" idx="20"/>
          </p:nvPr>
        </p:nvSpPr>
        <p:spPr>
          <a:xfrm>
            <a:off x="231775" y="40708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4"/>
          <p:cNvSpPr>
            <a:spLocks noGrp="1"/>
          </p:cNvSpPr>
          <p:nvPr>
            <p:ph type="body" sz="quarter" idx="21"/>
          </p:nvPr>
        </p:nvSpPr>
        <p:spPr>
          <a:xfrm>
            <a:off x="3054803" y="40708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4"/>
          <p:cNvSpPr>
            <a:spLocks noGrp="1"/>
          </p:cNvSpPr>
          <p:nvPr>
            <p:ph type="body" sz="quarter" idx="22"/>
          </p:nvPr>
        </p:nvSpPr>
        <p:spPr>
          <a:xfrm>
            <a:off x="5812517" y="40708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4"/>
          <p:cNvSpPr>
            <a:spLocks noGrp="1"/>
          </p:cNvSpPr>
          <p:nvPr>
            <p:ph type="body" sz="quarter" idx="23"/>
          </p:nvPr>
        </p:nvSpPr>
        <p:spPr>
          <a:xfrm>
            <a:off x="231775" y="484006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4"/>
          <p:cNvSpPr>
            <a:spLocks noGrp="1"/>
          </p:cNvSpPr>
          <p:nvPr>
            <p:ph type="body" sz="quarter" idx="24"/>
          </p:nvPr>
        </p:nvSpPr>
        <p:spPr>
          <a:xfrm>
            <a:off x="3054803" y="484006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4"/>
          <p:cNvSpPr>
            <a:spLocks noGrp="1"/>
          </p:cNvSpPr>
          <p:nvPr>
            <p:ph type="body" sz="quarter" idx="25"/>
          </p:nvPr>
        </p:nvSpPr>
        <p:spPr>
          <a:xfrm>
            <a:off x="5812517" y="484006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itle 2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13510296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376238" y="766763"/>
            <a:ext cx="176184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3"/>
          <p:cNvSpPr>
            <a:spLocks noGrp="1"/>
          </p:cNvSpPr>
          <p:nvPr>
            <p:ph sz="quarter" idx="11"/>
          </p:nvPr>
        </p:nvSpPr>
        <p:spPr>
          <a:xfrm>
            <a:off x="2312894" y="766763"/>
            <a:ext cx="6508377"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3"/>
          <p:cNvSpPr>
            <a:spLocks noGrp="1"/>
          </p:cNvSpPr>
          <p:nvPr>
            <p:ph sz="quarter" idx="12"/>
          </p:nvPr>
        </p:nvSpPr>
        <p:spPr>
          <a:xfrm>
            <a:off x="376238" y="1761846"/>
            <a:ext cx="176184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sz="quarter" idx="13"/>
          </p:nvPr>
        </p:nvSpPr>
        <p:spPr>
          <a:xfrm>
            <a:off x="2312894" y="1761846"/>
            <a:ext cx="6508377"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3"/>
          <p:cNvSpPr>
            <a:spLocks noGrp="1"/>
          </p:cNvSpPr>
          <p:nvPr>
            <p:ph sz="quarter" idx="14"/>
          </p:nvPr>
        </p:nvSpPr>
        <p:spPr>
          <a:xfrm>
            <a:off x="376238" y="2797269"/>
            <a:ext cx="176184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p:cNvSpPr>
            <a:spLocks noGrp="1"/>
          </p:cNvSpPr>
          <p:nvPr>
            <p:ph sz="quarter" idx="15"/>
          </p:nvPr>
        </p:nvSpPr>
        <p:spPr>
          <a:xfrm>
            <a:off x="2312894" y="2797269"/>
            <a:ext cx="6508377"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6"/>
          </p:nvPr>
        </p:nvSpPr>
        <p:spPr>
          <a:xfrm>
            <a:off x="376238" y="3765457"/>
            <a:ext cx="176184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quarter" idx="17"/>
          </p:nvPr>
        </p:nvSpPr>
        <p:spPr>
          <a:xfrm>
            <a:off x="2312894" y="3765457"/>
            <a:ext cx="6508377"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p:cNvSpPr>
            <a:spLocks noGrp="1"/>
          </p:cNvSpPr>
          <p:nvPr>
            <p:ph sz="quarter" idx="18"/>
          </p:nvPr>
        </p:nvSpPr>
        <p:spPr>
          <a:xfrm>
            <a:off x="376238" y="4787434"/>
            <a:ext cx="176184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9"/>
          </p:nvPr>
        </p:nvSpPr>
        <p:spPr>
          <a:xfrm>
            <a:off x="2312894" y="4787434"/>
            <a:ext cx="6508377"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20350402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email">
            <a:extLst>
              <a:ext uri="{28A0092B-C50C-407E-A947-70E740481C1C}">
                <a14:useLocalDpi xmlns:a14="http://schemas.microsoft.com/office/drawing/2010/main" xmlns=""/>
              </a:ext>
            </a:extLst>
          </a:blip>
          <a:srcRect/>
          <a:stretch>
            <a:fillRect/>
          </a:stretch>
        </p:blipFill>
        <p:spPr bwMode="auto">
          <a:xfrm>
            <a:off x="139700" y="312738"/>
            <a:ext cx="8858250" cy="41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937260" y="2162175"/>
            <a:ext cx="7254240" cy="1241425"/>
          </a:xfrm>
        </p:spPr>
        <p:txBody>
          <a:bodyPr anchor="b"/>
          <a:lstStyle>
            <a:lvl1pPr algn="ctr">
              <a:defRPr sz="3000">
                <a:solidFill>
                  <a:srgbClr val="003D79"/>
                </a:solidFill>
              </a:defRPr>
            </a:lvl1pPr>
          </a:lstStyle>
          <a:p>
            <a:r>
              <a:rPr lang="zh-CN" altLang="en-US" smtClean="0"/>
              <a:t>单击此处编辑母版标题样式</a:t>
            </a:r>
            <a:endParaRPr lang="en-US" dirty="0"/>
          </a:p>
        </p:txBody>
      </p:sp>
      <p:sp>
        <p:nvSpPr>
          <p:cNvPr id="8" name="Text Placeholder 7"/>
          <p:cNvSpPr>
            <a:spLocks noGrp="1"/>
          </p:cNvSpPr>
          <p:nvPr>
            <p:ph type="body" sz="quarter" idx="12"/>
          </p:nvPr>
        </p:nvSpPr>
        <p:spPr>
          <a:xfrm>
            <a:off x="923926" y="3486150"/>
            <a:ext cx="7267575" cy="628650"/>
          </a:xfrm>
        </p:spPr>
        <p:txBody>
          <a:bodyPr/>
          <a:lstStyle>
            <a:lvl1pPr algn="ctr">
              <a:lnSpc>
                <a:spcPct val="100000"/>
              </a:lnSpc>
              <a:spcBef>
                <a:spcPts val="0"/>
              </a:spcBef>
              <a:buFont typeface="Arial" pitchFamily="34" charset="0"/>
              <a:buNone/>
              <a:defRPr b="0"/>
            </a:lvl1pPr>
          </a:lstStyle>
          <a:p>
            <a:pPr lvl="0"/>
            <a:r>
              <a:rPr lang="zh-CN" altLang="en-US" smtClean="0"/>
              <a:t>单击此处编辑母版文本样式</a:t>
            </a:r>
            <a:endParaRPr lang="en-US" dirty="0" smtClean="0"/>
          </a:p>
        </p:txBody>
      </p:sp>
      <p:sp>
        <p:nvSpPr>
          <p:cNvPr id="5" name="Rectangle 9"/>
          <p:cNvSpPr>
            <a:spLocks noGrp="1" noChangeArrowheads="1"/>
          </p:cNvSpPr>
          <p:nvPr>
            <p:ph type="ftr" sz="quarter" idx="13"/>
          </p:nvPr>
        </p:nvSpPr>
        <p:spPr/>
        <p:txBody>
          <a:bodyPr/>
          <a:lstStyle>
            <a:lvl1pPr fontAlgn="auto">
              <a:spcBef>
                <a:spcPts val="0"/>
              </a:spcBef>
              <a:spcAft>
                <a:spcPts val="0"/>
              </a:spcAft>
              <a:defRPr/>
            </a:lvl1pPr>
          </a:lstStyle>
          <a:p>
            <a:pPr>
              <a:defRPr/>
            </a:pPr>
            <a:endParaRPr lang="en-US"/>
          </a:p>
        </p:txBody>
      </p:sp>
    </p:spTree>
    <p:extLst>
      <p:ext uri="{BB962C8B-B14F-4D97-AF65-F5344CB8AC3E}">
        <p14:creationId xmlns:p14="http://schemas.microsoft.com/office/powerpoint/2010/main" xmlns="" val="319257373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4"/>
          <p:cNvSpPr>
            <a:spLocks noGrp="1"/>
          </p:cNvSpPr>
          <p:nvPr>
            <p:ph sz="quarter" idx="11"/>
          </p:nvPr>
        </p:nvSpPr>
        <p:spPr>
          <a:xfrm>
            <a:off x="384175" y="841376"/>
            <a:ext cx="2656568" cy="500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4"/>
          <p:cNvSpPr>
            <a:spLocks noGrp="1"/>
          </p:cNvSpPr>
          <p:nvPr>
            <p:ph sz="quarter" idx="12"/>
          </p:nvPr>
        </p:nvSpPr>
        <p:spPr>
          <a:xfrm>
            <a:off x="3236232" y="841376"/>
            <a:ext cx="2656568" cy="500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4"/>
          <p:cNvSpPr>
            <a:spLocks noGrp="1"/>
          </p:cNvSpPr>
          <p:nvPr>
            <p:ph sz="quarter" idx="13"/>
          </p:nvPr>
        </p:nvSpPr>
        <p:spPr>
          <a:xfrm>
            <a:off x="6088289" y="841376"/>
            <a:ext cx="2656568" cy="500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79396292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4"/>
          <p:cNvSpPr>
            <a:spLocks noGrp="1"/>
          </p:cNvSpPr>
          <p:nvPr>
            <p:ph sz="quarter" idx="11"/>
          </p:nvPr>
        </p:nvSpPr>
        <p:spPr>
          <a:xfrm>
            <a:off x="369888" y="798514"/>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4"/>
          <p:cNvSpPr>
            <a:spLocks noGrp="1"/>
          </p:cNvSpPr>
          <p:nvPr>
            <p:ph sz="quarter" idx="12"/>
          </p:nvPr>
        </p:nvSpPr>
        <p:spPr>
          <a:xfrm>
            <a:off x="369888" y="3396572"/>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4"/>
          <p:cNvSpPr>
            <a:spLocks noGrp="1"/>
          </p:cNvSpPr>
          <p:nvPr>
            <p:ph sz="quarter" idx="13"/>
          </p:nvPr>
        </p:nvSpPr>
        <p:spPr>
          <a:xfrm>
            <a:off x="4709660" y="798514"/>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Content Placeholder 4"/>
          <p:cNvSpPr>
            <a:spLocks noGrp="1"/>
          </p:cNvSpPr>
          <p:nvPr>
            <p:ph sz="quarter" idx="14"/>
          </p:nvPr>
        </p:nvSpPr>
        <p:spPr>
          <a:xfrm>
            <a:off x="4709660" y="3396572"/>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5734996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4"/>
          <p:cNvSpPr>
            <a:spLocks noGrp="1"/>
          </p:cNvSpPr>
          <p:nvPr>
            <p:ph sz="quarter" idx="11"/>
          </p:nvPr>
        </p:nvSpPr>
        <p:spPr>
          <a:xfrm>
            <a:off x="369888" y="798514"/>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4"/>
          <p:cNvSpPr>
            <a:spLocks noGrp="1"/>
          </p:cNvSpPr>
          <p:nvPr>
            <p:ph sz="quarter" idx="12"/>
          </p:nvPr>
        </p:nvSpPr>
        <p:spPr>
          <a:xfrm>
            <a:off x="369888" y="3396572"/>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4"/>
          <p:cNvSpPr>
            <a:spLocks noGrp="1"/>
          </p:cNvSpPr>
          <p:nvPr>
            <p:ph sz="quarter" idx="13"/>
          </p:nvPr>
        </p:nvSpPr>
        <p:spPr>
          <a:xfrm>
            <a:off x="4709660" y="798514"/>
            <a:ext cx="4049712" cy="5108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95825076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xmlns="" val="401076334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9" y="784226"/>
            <a:ext cx="7722870" cy="1079626"/>
          </a:xfrm>
        </p:spPr>
        <p:txBody>
          <a:bodyPr anchor="b"/>
          <a:lstStyle>
            <a:lvl1pPr algn="l">
              <a:defRPr sz="3000">
                <a:solidFill>
                  <a:srgbClr val="003D79"/>
                </a:solidFill>
              </a:defRPr>
            </a:lvl1pPr>
          </a:lstStyle>
          <a:p>
            <a:r>
              <a:rPr lang="en-US" dirty="0" smtClean="0"/>
              <a:t>Agenda</a:t>
            </a:r>
            <a:endParaRPr lang="en-US" dirty="0"/>
          </a:p>
        </p:txBody>
      </p:sp>
      <p:pic>
        <p:nvPicPr>
          <p:cNvPr id="6" name="Picture 2"/>
          <p:cNvPicPr>
            <a:picLocks noChangeAspect="1" noChangeArrowheads="1"/>
          </p:cNvPicPr>
          <p:nvPr userDrawn="1"/>
        </p:nvPicPr>
        <p:blipFill>
          <a:blip r:embed="rId2" cstate="email"/>
          <a:srcRect/>
          <a:stretch>
            <a:fillRect/>
          </a:stretch>
        </p:blipFill>
        <p:spPr bwMode="auto">
          <a:xfrm>
            <a:off x="139700" y="312280"/>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6"/>
            <a:ext cx="7592568" cy="3748405"/>
          </a:xfrm>
        </p:spPr>
        <p:txBody>
          <a:bodyPr/>
          <a:lstStyle>
            <a:lvl1pPr marL="182871">
              <a:lnSpc>
                <a:spcPct val="150000"/>
              </a:lnSpc>
              <a:buFont typeface="Wingdings" pitchFamily="2" charset="2"/>
              <a:buNone/>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Click to edit Master text styles</a:t>
            </a:r>
          </a:p>
        </p:txBody>
      </p:sp>
    </p:spTree>
    <p:extLst>
      <p:ext uri="{BB962C8B-B14F-4D97-AF65-F5344CB8AC3E}">
        <p14:creationId xmlns:p14="http://schemas.microsoft.com/office/powerpoint/2010/main" xmlns="" val="347133124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5"/>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pic>
        <p:nvPicPr>
          <p:cNvPr id="6" name="Picture 2"/>
          <p:cNvPicPr>
            <a:picLocks noChangeAspect="1" noChangeArrowheads="1"/>
          </p:cNvPicPr>
          <p:nvPr userDrawn="1"/>
        </p:nvPicPr>
        <p:blipFill>
          <a:blip r:embed="rId2" cstate="email"/>
          <a:srcRect/>
          <a:stretch>
            <a:fillRect/>
          </a:stretch>
        </p:blipFill>
        <p:spPr bwMode="auto">
          <a:xfrm>
            <a:off x="139700" y="312280"/>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6"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extLst>
      <p:ext uri="{BB962C8B-B14F-4D97-AF65-F5344CB8AC3E}">
        <p14:creationId xmlns:p14="http://schemas.microsoft.com/office/powerpoint/2010/main" xmlns="" val="72886336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77" indent="0" algn="ctr">
              <a:buNone/>
              <a:defRPr>
                <a:solidFill>
                  <a:schemeClr val="tx1">
                    <a:tint val="75000"/>
                  </a:schemeClr>
                </a:solidFill>
              </a:defRPr>
            </a:lvl2pPr>
            <a:lvl3pPr marL="914353" indent="0" algn="ctr">
              <a:buNone/>
              <a:defRPr>
                <a:solidFill>
                  <a:schemeClr val="tx1">
                    <a:tint val="75000"/>
                  </a:schemeClr>
                </a:solidFill>
              </a:defRPr>
            </a:lvl3pPr>
            <a:lvl4pPr marL="1371530" indent="0" algn="ctr">
              <a:buNone/>
              <a:defRPr>
                <a:solidFill>
                  <a:schemeClr val="tx1">
                    <a:tint val="75000"/>
                  </a:schemeClr>
                </a:solidFill>
              </a:defRPr>
            </a:lvl4pPr>
            <a:lvl5pPr marL="1828706" indent="0" algn="ctr">
              <a:buNone/>
              <a:defRPr>
                <a:solidFill>
                  <a:schemeClr val="tx1">
                    <a:tint val="75000"/>
                  </a:schemeClr>
                </a:solidFill>
              </a:defRPr>
            </a:lvl5pPr>
            <a:lvl6pPr marL="2285883" indent="0" algn="ctr">
              <a:buNone/>
              <a:defRPr>
                <a:solidFill>
                  <a:schemeClr val="tx1">
                    <a:tint val="75000"/>
                  </a:schemeClr>
                </a:solidFill>
              </a:defRPr>
            </a:lvl6pPr>
            <a:lvl7pPr marL="2743060" indent="0" algn="ctr">
              <a:buNone/>
              <a:defRPr>
                <a:solidFill>
                  <a:schemeClr val="tx1">
                    <a:tint val="75000"/>
                  </a:schemeClr>
                </a:solidFill>
              </a:defRPr>
            </a:lvl7pPr>
            <a:lvl8pPr marL="3200236" indent="0" algn="ctr">
              <a:buNone/>
              <a:defRPr>
                <a:solidFill>
                  <a:schemeClr val="tx1">
                    <a:tint val="75000"/>
                  </a:schemeClr>
                </a:solidFill>
              </a:defRPr>
            </a:lvl8pPr>
            <a:lvl9pPr marL="365741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1"/>
            <a:ext cx="2133600" cy="365125"/>
          </a:xfrm>
          <a:prstGeom prst="rect">
            <a:avLst/>
          </a:prstGeom>
        </p:spPr>
        <p:txBody>
          <a:bodyPr lIns="91435" tIns="45718" rIns="91435" bIns="45718"/>
          <a:lstStyle/>
          <a:p>
            <a:pPr algn="ctr">
              <a:spcAft>
                <a:spcPct val="40000"/>
              </a:spcAft>
            </a:pPr>
            <a:fld id="{8CCB33BA-FB2A-4502-B94E-F7FDC79BFEB1}" type="datetimeFigureOut">
              <a:rPr lang="en-US" sz="2400" smtClean="0">
                <a:solidFill>
                  <a:srgbClr val="0095D3"/>
                </a:solidFill>
                <a:latin typeface="Arial" charset="0"/>
                <a:ea typeface="ＭＳ Ｐゴシック" pitchFamily="34" charset="-128"/>
                <a:cs typeface="+mn-cs"/>
              </a:rPr>
              <a:pPr algn="ctr">
                <a:spcAft>
                  <a:spcPct val="40000"/>
                </a:spcAft>
              </a:pPr>
              <a:t>1/13/2012</a:t>
            </a:fld>
            <a:endParaRPr lang="en-US" sz="2400">
              <a:solidFill>
                <a:srgbClr val="0095D3"/>
              </a:solidFill>
              <a:latin typeface="Arial" charset="0"/>
              <a:ea typeface="ＭＳ Ｐゴシック" pitchFamily="34" charset="-128"/>
              <a:cs typeface="+mn-cs"/>
            </a:endParaRPr>
          </a:p>
        </p:txBody>
      </p:sp>
      <p:sp>
        <p:nvSpPr>
          <p:cNvPr id="5" name="Footer Placeholder 4"/>
          <p:cNvSpPr>
            <a:spLocks noGrp="1"/>
          </p:cNvSpPr>
          <p:nvPr>
            <p:ph type="ftr" sz="quarter" idx="11"/>
          </p:nvPr>
        </p:nvSpPr>
        <p:spPr/>
        <p:txBody>
          <a:bodyPr/>
          <a:lstStyle/>
          <a:p>
            <a:endParaRPr lang="en-US">
              <a:solidFill>
                <a:srgbClr val="333333">
                  <a:tint val="75000"/>
                </a:srgbClr>
              </a:solidFill>
            </a:endParaRPr>
          </a:p>
        </p:txBody>
      </p:sp>
      <p:sp>
        <p:nvSpPr>
          <p:cNvPr id="6" name="Slide Number Placeholder 5"/>
          <p:cNvSpPr>
            <a:spLocks noGrp="1"/>
          </p:cNvSpPr>
          <p:nvPr>
            <p:ph type="sldNum" sz="quarter" idx="12"/>
          </p:nvPr>
        </p:nvSpPr>
        <p:spPr>
          <a:xfrm>
            <a:off x="6553200" y="6356351"/>
            <a:ext cx="2133600" cy="365125"/>
          </a:xfrm>
          <a:prstGeom prst="rect">
            <a:avLst/>
          </a:prstGeom>
        </p:spPr>
        <p:txBody>
          <a:bodyPr lIns="91435" tIns="45718" rIns="91435" bIns="45718"/>
          <a:lstStyle/>
          <a:p>
            <a:pPr algn="ctr">
              <a:spcAft>
                <a:spcPct val="40000"/>
              </a:spcAft>
            </a:pPr>
            <a:fld id="{85CC9060-842A-4DB7-A99D-B3A2BA0D285E}" type="slidenum">
              <a:rPr lang="en-US" sz="2400" smtClean="0">
                <a:solidFill>
                  <a:srgbClr val="0095D3"/>
                </a:solidFill>
                <a:latin typeface="Arial" charset="0"/>
                <a:ea typeface="ＭＳ Ｐゴシック" pitchFamily="34" charset="-128"/>
                <a:cs typeface="+mn-cs"/>
              </a:rPr>
              <a:pPr algn="ctr">
                <a:spcAft>
                  <a:spcPct val="40000"/>
                </a:spcAft>
              </a:pPr>
              <a:t>‹#›</a:t>
            </a:fld>
            <a:endParaRPr lang="en-US" sz="2400">
              <a:solidFill>
                <a:srgbClr val="0095D3"/>
              </a:solidFill>
              <a:latin typeface="Arial" charset="0"/>
              <a:ea typeface="ＭＳ Ｐゴシック" pitchFamily="34" charset="-128"/>
              <a:cs typeface="+mn-cs"/>
            </a:endParaRPr>
          </a:p>
        </p:txBody>
      </p:sp>
    </p:spTree>
    <p:extLst>
      <p:ext uri="{BB962C8B-B14F-4D97-AF65-F5344CB8AC3E}">
        <p14:creationId xmlns:p14="http://schemas.microsoft.com/office/powerpoint/2010/main" xmlns="" val="228359612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1"/>
            <a:ext cx="2133600" cy="365125"/>
          </a:xfrm>
          <a:prstGeom prst="rect">
            <a:avLst/>
          </a:prstGeom>
        </p:spPr>
        <p:txBody>
          <a:bodyPr lIns="91435" tIns="45718" rIns="91435" bIns="45718"/>
          <a:lstStyle/>
          <a:p>
            <a:pPr algn="ctr">
              <a:spcAft>
                <a:spcPct val="40000"/>
              </a:spcAft>
            </a:pPr>
            <a:fld id="{8CCB33BA-FB2A-4502-B94E-F7FDC79BFEB1}" type="datetimeFigureOut">
              <a:rPr lang="en-US" sz="2400" smtClean="0">
                <a:solidFill>
                  <a:srgbClr val="0095D3"/>
                </a:solidFill>
                <a:latin typeface="Arial" charset="0"/>
                <a:ea typeface="ＭＳ Ｐゴシック" pitchFamily="34" charset="-128"/>
                <a:cs typeface="+mn-cs"/>
              </a:rPr>
              <a:pPr algn="ctr">
                <a:spcAft>
                  <a:spcPct val="40000"/>
                </a:spcAft>
              </a:pPr>
              <a:t>1/13/2012</a:t>
            </a:fld>
            <a:endParaRPr lang="en-US" sz="2400">
              <a:solidFill>
                <a:srgbClr val="0095D3"/>
              </a:solidFill>
              <a:latin typeface="Arial" charset="0"/>
              <a:ea typeface="ＭＳ Ｐゴシック" pitchFamily="34" charset="-128"/>
              <a:cs typeface="+mn-cs"/>
            </a:endParaRPr>
          </a:p>
        </p:txBody>
      </p:sp>
      <p:sp>
        <p:nvSpPr>
          <p:cNvPr id="5" name="Footer Placeholder 4"/>
          <p:cNvSpPr>
            <a:spLocks noGrp="1"/>
          </p:cNvSpPr>
          <p:nvPr>
            <p:ph type="ftr" sz="quarter" idx="11"/>
          </p:nvPr>
        </p:nvSpPr>
        <p:spPr/>
        <p:txBody>
          <a:bodyPr/>
          <a:lstStyle/>
          <a:p>
            <a:endParaRPr lang="en-US">
              <a:solidFill>
                <a:srgbClr val="333333">
                  <a:tint val="75000"/>
                </a:srgbClr>
              </a:solidFill>
            </a:endParaRPr>
          </a:p>
        </p:txBody>
      </p:sp>
      <p:sp>
        <p:nvSpPr>
          <p:cNvPr id="6" name="Slide Number Placeholder 5"/>
          <p:cNvSpPr>
            <a:spLocks noGrp="1"/>
          </p:cNvSpPr>
          <p:nvPr>
            <p:ph type="sldNum" sz="quarter" idx="12"/>
          </p:nvPr>
        </p:nvSpPr>
        <p:spPr>
          <a:xfrm>
            <a:off x="6553200" y="6356351"/>
            <a:ext cx="2133600" cy="365125"/>
          </a:xfrm>
          <a:prstGeom prst="rect">
            <a:avLst/>
          </a:prstGeom>
        </p:spPr>
        <p:txBody>
          <a:bodyPr lIns="91435" tIns="45718" rIns="91435" bIns="45718"/>
          <a:lstStyle/>
          <a:p>
            <a:pPr algn="ctr">
              <a:spcAft>
                <a:spcPct val="40000"/>
              </a:spcAft>
            </a:pPr>
            <a:fld id="{85CC9060-842A-4DB7-A99D-B3A2BA0D285E}" type="slidenum">
              <a:rPr lang="en-US" sz="2400" smtClean="0">
                <a:solidFill>
                  <a:srgbClr val="0095D3"/>
                </a:solidFill>
                <a:latin typeface="Arial" charset="0"/>
                <a:ea typeface="ＭＳ Ｐゴシック" pitchFamily="34" charset="-128"/>
                <a:cs typeface="+mn-cs"/>
              </a:rPr>
              <a:pPr algn="ctr">
                <a:spcAft>
                  <a:spcPct val="40000"/>
                </a:spcAft>
              </a:pPr>
              <a:t>‹#›</a:t>
            </a:fld>
            <a:endParaRPr lang="en-US" sz="2400">
              <a:solidFill>
                <a:srgbClr val="0095D3"/>
              </a:solidFill>
              <a:latin typeface="Arial" charset="0"/>
              <a:ea typeface="ＭＳ Ｐゴシック" pitchFamily="34" charset="-128"/>
              <a:cs typeface="+mn-cs"/>
            </a:endParaRPr>
          </a:p>
        </p:txBody>
      </p:sp>
    </p:spTree>
    <p:extLst>
      <p:ext uri="{BB962C8B-B14F-4D97-AF65-F5344CB8AC3E}">
        <p14:creationId xmlns:p14="http://schemas.microsoft.com/office/powerpoint/2010/main" xmlns="" val="36373137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3" y="203201"/>
            <a:ext cx="8410575" cy="920750"/>
          </a:xfrm>
          <a:prstGeom prst="rect">
            <a:avLst/>
          </a:prstGeom>
          <a:noFill/>
        </p:spPr>
        <p:txBody>
          <a:bodyPr lIns="0" tIns="0" rIns="0" bIns="0" anchor="b" anchorCtr="0"/>
          <a:lstStyle>
            <a:lvl1pPr>
              <a:lnSpc>
                <a:spcPts val="3600"/>
              </a:lnSpc>
              <a:defRPr sz="3600">
                <a:solidFill>
                  <a:schemeClr val="tx2"/>
                </a:solidFill>
                <a:latin typeface="MetaNormalLF-Roman" pitchFamily="34" charset="0"/>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14" y="1355726"/>
            <a:ext cx="8410575" cy="4587875"/>
          </a:xfrm>
          <a:prstGeom prst="rect">
            <a:avLst/>
          </a:prstGeom>
          <a:noFill/>
        </p:spPr>
        <p:txBody>
          <a:bodyPr lIns="0" tIns="0" rIns="0" bIns="0">
            <a:normAutofit/>
          </a:bodyPr>
          <a:lstStyle>
            <a:lvl1pPr>
              <a:spcBef>
                <a:spcPts val="1200"/>
              </a:spcBef>
              <a:buClr>
                <a:schemeClr val="tx2"/>
              </a:buClr>
              <a:defRPr>
                <a:solidFill>
                  <a:schemeClr val="bg2"/>
                </a:solidFill>
              </a:defRPr>
            </a:lvl1pPr>
            <a:lvl2pPr>
              <a:spcBef>
                <a:spcPts val="300"/>
              </a:spcBef>
              <a:buClr>
                <a:schemeClr val="tx2"/>
              </a:buClr>
              <a:defRPr>
                <a:solidFill>
                  <a:schemeClr val="bg2"/>
                </a:solidFill>
              </a:defRPr>
            </a:lvl2pPr>
            <a:lvl3pPr>
              <a:spcBef>
                <a:spcPts val="300"/>
              </a:spcBef>
              <a:buClr>
                <a:schemeClr val="tx2"/>
              </a:buClr>
              <a:defRPr>
                <a:solidFill>
                  <a:schemeClr val="bg2"/>
                </a:solidFill>
              </a:defRPr>
            </a:lvl3pPr>
            <a:lvl4pPr>
              <a:spcBef>
                <a:spcPts val="300"/>
              </a:spcBef>
              <a:buClr>
                <a:schemeClr val="tx2"/>
              </a:buClr>
              <a:buFont typeface="Wingdings" pitchFamily="2" charset="2"/>
              <a:buChar char="§"/>
              <a:defRPr>
                <a:solidFill>
                  <a:schemeClr val="bg2"/>
                </a:solidFill>
              </a:defRPr>
            </a:lvl4pPr>
            <a:lvl5pPr>
              <a:spcBef>
                <a:spcPts val="300"/>
              </a:spcBef>
              <a:buClr>
                <a:schemeClr val="tx2"/>
              </a:buClr>
              <a:defRPr sz="16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78303850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auto">
      <p:bgPr>
        <a:blipFill dpi="0" rotWithShape="0">
          <a:blip r:embed="rId2" cstate="email"/>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112646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hasCustomPrompt="1"/>
          </p:nvPr>
        </p:nvSpPr>
        <p:spPr>
          <a:xfrm>
            <a:off x="400050" y="1594885"/>
            <a:ext cx="8382000" cy="563526"/>
          </a:xfrm>
        </p:spPr>
        <p:txBody>
          <a:bodyPr/>
          <a:lstStyle>
            <a:lvl1pPr>
              <a:buFont typeface="Arial" pitchFamily="34" charset="0"/>
              <a:buNone/>
              <a:defRPr sz="1800" b="0" i="1"/>
            </a:lvl1pPr>
          </a:lstStyle>
          <a:p>
            <a:r>
              <a:rPr lang="en-US" dirty="0" smtClean="0"/>
              <a:t>Name, Role</a:t>
            </a:r>
            <a:endParaRPr lang="en-US" dirty="0"/>
          </a:p>
        </p:txBody>
      </p:sp>
      <p:sp>
        <p:nvSpPr>
          <p:cNvPr id="5" name="TextBox 4"/>
          <p:cNvSpPr txBox="1"/>
          <p:nvPr userDrawn="1"/>
        </p:nvSpPr>
        <p:spPr bwMode="gray">
          <a:xfrm>
            <a:off x="6729169" y="6696045"/>
            <a:ext cx="2343150" cy="189714"/>
          </a:xfrm>
          <a:prstGeom prst="rect">
            <a:avLst/>
          </a:prstGeom>
          <a:noFill/>
        </p:spPr>
        <p:txBody>
          <a:bodyPr wrap="square" lIns="91435" tIns="45718" rIns="91435" bIns="45718" rtlCol="0">
            <a:spAutoFit/>
          </a:bodyPr>
          <a:lstStyle/>
          <a:p>
            <a:pPr algn="r">
              <a:spcAft>
                <a:spcPct val="40000"/>
              </a:spcAft>
            </a:pPr>
            <a:r>
              <a:rPr lang="en-US" sz="600" dirty="0" smtClean="0">
                <a:solidFill>
                  <a:srgbClr val="C0C0C0">
                    <a:lumMod val="75000"/>
                  </a:srgbClr>
                </a:solidFill>
                <a:latin typeface="Arial" charset="0"/>
                <a:ea typeface="ＭＳ Ｐゴシック" pitchFamily="34" charset="-128"/>
                <a:cs typeface="+mn-cs"/>
              </a:rPr>
              <a:t>© 2009 VMware Inc. All rights reserved</a:t>
            </a:r>
          </a:p>
        </p:txBody>
      </p:sp>
      <p:sp>
        <p:nvSpPr>
          <p:cNvPr id="7" name="Rectangle 4"/>
          <p:cNvSpPr txBox="1">
            <a:spLocks noChangeArrowheads="1"/>
          </p:cNvSpPr>
          <p:nvPr userDrawn="1"/>
        </p:nvSpPr>
        <p:spPr bwMode="white">
          <a:xfrm>
            <a:off x="224585" y="6393782"/>
            <a:ext cx="2133600" cy="476250"/>
          </a:xfrm>
          <a:prstGeom prst="rect">
            <a:avLst/>
          </a:prstGeom>
          <a:ln>
            <a:miter lim="800000"/>
            <a:headEnd/>
            <a:tailEnd/>
          </a:ln>
        </p:spPr>
        <p:txBody>
          <a:bodyPr vert="horz" wrap="square" lIns="91435" tIns="45718" rIns="91435" bIns="45718" numCol="1" anchor="t" anchorCtr="0" compatLnSpc="1">
            <a:prstTxWarp prst="textNoShape">
              <a:avLst/>
            </a:prstTxWarp>
          </a:bodyPr>
          <a:lstStyle>
            <a:lvl1pPr algn="l" eaLnBrk="0" hangingPunct="0">
              <a:spcAft>
                <a:spcPct val="0"/>
              </a:spcAft>
              <a:defRPr sz="1200" b="1">
                <a:solidFill>
                  <a:srgbClr val="FFFFFF"/>
                </a:solidFill>
              </a:defRPr>
            </a:lvl1pPr>
          </a:lstStyle>
          <a:p>
            <a:pPr>
              <a:defRPr/>
            </a:pPr>
            <a:r>
              <a:rPr lang="en-US" dirty="0" smtClean="0">
                <a:latin typeface="Arial" charset="0"/>
                <a:ea typeface="ＭＳ Ｐゴシック" pitchFamily="34" charset="-128"/>
                <a:cs typeface="+mn-cs"/>
              </a:rPr>
              <a:t>Confidential</a:t>
            </a:r>
            <a:endParaRPr lang="en-US" dirty="0">
              <a:latin typeface="Arial" charset="0"/>
              <a:ea typeface="ＭＳ Ｐゴシック" pitchFamily="34" charset="-128"/>
              <a:cs typeface="+mn-cs"/>
            </a:endParaRPr>
          </a:p>
        </p:txBody>
      </p:sp>
      <p:sp>
        <p:nvSpPr>
          <p:cNvPr id="9" name="Content Placeholder 8"/>
          <p:cNvSpPr>
            <a:spLocks noGrp="1"/>
          </p:cNvSpPr>
          <p:nvPr>
            <p:ph sz="quarter" idx="10" hasCustomPrompt="1"/>
          </p:nvPr>
        </p:nvSpPr>
        <p:spPr>
          <a:xfrm>
            <a:off x="404813" y="2243287"/>
            <a:ext cx="8367712" cy="351059"/>
          </a:xfrm>
        </p:spPr>
        <p:txBody>
          <a:bodyPr/>
          <a:lstStyle>
            <a:lvl1pPr>
              <a:buNone/>
              <a:defRPr sz="1800" b="0" i="1"/>
            </a:lvl1pPr>
          </a:lstStyle>
          <a:p>
            <a:pPr lvl="0"/>
            <a:r>
              <a:rPr lang="en-US" dirty="0" smtClean="0"/>
              <a:t>Date</a:t>
            </a:r>
            <a:endParaRPr lang="en-US" dirty="0"/>
          </a:p>
        </p:txBody>
      </p:sp>
    </p:spTree>
    <p:extLst>
      <p:ext uri="{BB962C8B-B14F-4D97-AF65-F5344CB8AC3E}">
        <p14:creationId xmlns:p14="http://schemas.microsoft.com/office/powerpoint/2010/main" xmlns="" val="27139564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361950" y="784226"/>
            <a:ext cx="4038600" cy="5006975"/>
          </a:xfrm>
        </p:spPr>
        <p:txBody>
          <a:bodyPr/>
          <a:lstStyle>
            <a:lvl1pPr marL="233351" indent="-233351">
              <a:buClr>
                <a:schemeClr val="accent1">
                  <a:lumMod val="75000"/>
                </a:schemeClr>
              </a:buClr>
              <a:buFont typeface="Wingdings" pitchFamily="2" charset="2"/>
              <a:buChar char="§"/>
              <a:defRPr sz="2000"/>
            </a:lvl1pPr>
            <a:lvl2pPr>
              <a:buClr>
                <a:schemeClr val="accent1">
                  <a:lumMod val="75000"/>
                </a:schemeClr>
              </a:buClr>
              <a:defRPr sz="1800"/>
            </a:lvl2pPr>
            <a:lvl3pPr>
              <a:buClr>
                <a:schemeClr val="accent1">
                  <a:lumMod val="75000"/>
                </a:schemeClr>
              </a:buClr>
              <a:defRPr sz="1600"/>
            </a:lvl3pPr>
            <a:lvl4pPr>
              <a:buClr>
                <a:schemeClr val="accent1">
                  <a:lumMod val="75000"/>
                </a:schemeClr>
              </a:buClr>
              <a:defRPr sz="1600"/>
            </a:lvl4pPr>
            <a:lvl5pPr>
              <a:buClr>
                <a:schemeClr val="accent1">
                  <a:lumMod val="75000"/>
                </a:schemeClr>
              </a:buClr>
              <a:defRPr sz="1600"/>
            </a:lvl5pPr>
            <a:lvl6pPr>
              <a:defRPr sz="1800"/>
            </a:lvl6pPr>
            <a:lvl7pPr>
              <a:defRPr sz="1800"/>
            </a:lvl7pPr>
            <a:lvl8pPr>
              <a:defRPr sz="1800"/>
            </a:lvl8pPr>
            <a:lvl9pPr>
              <a:defRPr sz="1800"/>
            </a:lvl9pPr>
          </a:lstStyle>
          <a:p>
            <a:pPr lvl="0"/>
            <a:r>
              <a:rPr lang="zh-CN" altLang="en-US" smtClean="0"/>
              <a:t>单击此处编辑母版文本样式</a:t>
            </a:r>
            <a:endParaRPr lang="en-US" dirty="0" smtClean="0"/>
          </a:p>
          <a:p>
            <a:pPr lvl="1"/>
            <a:r>
              <a:rPr lang="zh-CN" altLang="en-US" smtClean="0"/>
              <a:t>第二级</a:t>
            </a:r>
            <a:endParaRPr lang="en-US" dirty="0" smtClean="0"/>
          </a:p>
          <a:p>
            <a:pPr lvl="2"/>
            <a:r>
              <a:rPr lang="zh-CN" altLang="en-US" smtClean="0"/>
              <a:t>第三级</a:t>
            </a:r>
            <a:endParaRPr lang="en-US" dirty="0" smtClean="0"/>
          </a:p>
          <a:p>
            <a:pPr lvl="3"/>
            <a:r>
              <a:rPr lang="zh-CN" altLang="en-US" smtClean="0"/>
              <a:t>第四级</a:t>
            </a:r>
            <a:endParaRPr lang="en-US" dirty="0" smtClean="0"/>
          </a:p>
          <a:p>
            <a:pPr lvl="4"/>
            <a:r>
              <a:rPr lang="zh-CN" altLang="en-US" smtClean="0"/>
              <a:t>第五级</a:t>
            </a:r>
            <a:endParaRPr lang="en-US" dirty="0"/>
          </a:p>
        </p:txBody>
      </p:sp>
      <p:sp>
        <p:nvSpPr>
          <p:cNvPr id="4" name="Content Placeholder 3"/>
          <p:cNvSpPr>
            <a:spLocks noGrp="1"/>
          </p:cNvSpPr>
          <p:nvPr>
            <p:ph sz="half" idx="2"/>
          </p:nvPr>
        </p:nvSpPr>
        <p:spPr>
          <a:xfrm>
            <a:off x="4629150" y="784226"/>
            <a:ext cx="4038600" cy="5006975"/>
          </a:xfrm>
        </p:spPr>
        <p:txBody>
          <a:bodyPr/>
          <a:lstStyle>
            <a:lvl1pPr marL="233351" indent="-233351">
              <a:buClr>
                <a:schemeClr val="accent1">
                  <a:lumMod val="75000"/>
                </a:schemeClr>
              </a:buClr>
              <a:defRPr sz="2000"/>
            </a:lvl1pPr>
            <a:lvl2pPr>
              <a:buClr>
                <a:schemeClr val="accent1">
                  <a:lumMod val="75000"/>
                </a:schemeClr>
              </a:buClr>
              <a:defRPr sz="1800"/>
            </a:lvl2pPr>
            <a:lvl3pPr>
              <a:buClr>
                <a:schemeClr val="accent1">
                  <a:lumMod val="75000"/>
                </a:schemeClr>
              </a:buClr>
              <a:defRPr sz="1600"/>
            </a:lvl3pPr>
            <a:lvl4pPr>
              <a:buClr>
                <a:schemeClr val="accent1">
                  <a:lumMod val="75000"/>
                </a:schemeClr>
              </a:buClr>
              <a:defRPr sz="1600"/>
            </a:lvl4pPr>
            <a:lvl5pPr>
              <a:buClr>
                <a:schemeClr val="accent1">
                  <a:lumMod val="75000"/>
                </a:schemeClr>
              </a:buClr>
              <a:defRPr sz="1600"/>
            </a:lvl5pPr>
            <a:lvl6pPr>
              <a:defRPr sz="1800"/>
            </a:lvl6pPr>
            <a:lvl7pPr>
              <a:defRPr sz="1800"/>
            </a:lvl7pPr>
            <a:lvl8pPr>
              <a:defRPr sz="1800"/>
            </a:lvl8pPr>
            <a:lvl9pPr>
              <a:defRPr sz="1800"/>
            </a:lvl9pPr>
          </a:lstStyle>
          <a:p>
            <a:pPr lvl="0"/>
            <a:r>
              <a:rPr lang="zh-CN" altLang="en-US" smtClean="0"/>
              <a:t>单击此处编辑母版文本样式</a:t>
            </a:r>
            <a:endParaRPr lang="en-US" dirty="0" smtClean="0"/>
          </a:p>
          <a:p>
            <a:pPr lvl="1"/>
            <a:r>
              <a:rPr lang="zh-CN" altLang="en-US" smtClean="0"/>
              <a:t>第二级</a:t>
            </a:r>
            <a:endParaRPr lang="en-US" dirty="0" smtClean="0"/>
          </a:p>
          <a:p>
            <a:pPr lvl="2"/>
            <a:r>
              <a:rPr lang="zh-CN" altLang="en-US" smtClean="0"/>
              <a:t>第三级</a:t>
            </a:r>
            <a:endParaRPr lang="en-US" dirty="0" smtClean="0"/>
          </a:p>
          <a:p>
            <a:pPr lvl="3"/>
            <a:r>
              <a:rPr lang="zh-CN" altLang="en-US" smtClean="0"/>
              <a:t>第四级</a:t>
            </a:r>
            <a:endParaRPr lang="en-US" dirty="0" smtClean="0"/>
          </a:p>
          <a:p>
            <a:pPr lvl="4"/>
            <a:r>
              <a:rPr lang="zh-CN" altLang="en-US" smtClean="0"/>
              <a:t>第五级</a:t>
            </a:r>
            <a:endParaRPr lang="en-US" dirty="0"/>
          </a:p>
        </p:txBody>
      </p:sp>
      <p:sp>
        <p:nvSpPr>
          <p:cNvPr id="5" name="Rectangle 9"/>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p>
        </p:txBody>
      </p:sp>
    </p:spTree>
    <p:extLst>
      <p:ext uri="{BB962C8B-B14F-4D97-AF65-F5344CB8AC3E}">
        <p14:creationId xmlns:p14="http://schemas.microsoft.com/office/powerpoint/2010/main" xmlns="" val="3337961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352425" y="786384"/>
            <a:ext cx="8385048" cy="5010912"/>
          </a:xfrm>
        </p:spPr>
        <p:txBody>
          <a:bodyPr/>
          <a:lstStyle>
            <a:lvl1pPr marL="233351" indent="-233351">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53415263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6"/>
            <a:ext cx="4038600" cy="5006975"/>
          </a:xfrm>
        </p:spPr>
        <p:txBody>
          <a:bodyPr/>
          <a:lstStyle>
            <a:lvl1pPr marL="233351" indent="-233351">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6"/>
            <a:ext cx="4038600" cy="5006975"/>
          </a:xfrm>
        </p:spPr>
        <p:txBody>
          <a:bodyPr/>
          <a:lstStyle>
            <a:lvl1pPr marL="233351" indent="-233351">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387791178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any Boxes">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31775" y="73252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4"/>
          <p:cNvSpPr>
            <a:spLocks noGrp="1"/>
          </p:cNvSpPr>
          <p:nvPr>
            <p:ph type="body" sz="quarter" idx="12"/>
          </p:nvPr>
        </p:nvSpPr>
        <p:spPr>
          <a:xfrm>
            <a:off x="3054803" y="73252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4"/>
          <p:cNvSpPr>
            <a:spLocks noGrp="1"/>
          </p:cNvSpPr>
          <p:nvPr>
            <p:ph type="body" sz="quarter" idx="13"/>
          </p:nvPr>
        </p:nvSpPr>
        <p:spPr>
          <a:xfrm>
            <a:off x="5812517" y="73252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4"/>
          <p:cNvSpPr>
            <a:spLocks noGrp="1"/>
          </p:cNvSpPr>
          <p:nvPr>
            <p:ph type="body" sz="quarter" idx="14"/>
          </p:nvPr>
        </p:nvSpPr>
        <p:spPr>
          <a:xfrm>
            <a:off x="231775" y="18864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4"/>
          <p:cNvSpPr>
            <a:spLocks noGrp="1"/>
          </p:cNvSpPr>
          <p:nvPr>
            <p:ph type="body" sz="quarter" idx="15"/>
          </p:nvPr>
        </p:nvSpPr>
        <p:spPr>
          <a:xfrm>
            <a:off x="3054803" y="18864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4"/>
          <p:cNvSpPr>
            <a:spLocks noGrp="1"/>
          </p:cNvSpPr>
          <p:nvPr>
            <p:ph type="body" sz="quarter" idx="16"/>
          </p:nvPr>
        </p:nvSpPr>
        <p:spPr>
          <a:xfrm>
            <a:off x="5812517" y="18864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7"/>
          </p:nvPr>
        </p:nvSpPr>
        <p:spPr>
          <a:xfrm>
            <a:off x="231775" y="2982234"/>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4"/>
          <p:cNvSpPr>
            <a:spLocks noGrp="1"/>
          </p:cNvSpPr>
          <p:nvPr>
            <p:ph type="body" sz="quarter" idx="18"/>
          </p:nvPr>
        </p:nvSpPr>
        <p:spPr>
          <a:xfrm>
            <a:off x="3054803" y="2982234"/>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4"/>
          <p:cNvSpPr>
            <a:spLocks noGrp="1"/>
          </p:cNvSpPr>
          <p:nvPr>
            <p:ph type="body" sz="quarter" idx="19"/>
          </p:nvPr>
        </p:nvSpPr>
        <p:spPr>
          <a:xfrm>
            <a:off x="5812517" y="2982234"/>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4"/>
          <p:cNvSpPr>
            <a:spLocks noGrp="1"/>
          </p:cNvSpPr>
          <p:nvPr>
            <p:ph type="body" sz="quarter" idx="20"/>
          </p:nvPr>
        </p:nvSpPr>
        <p:spPr>
          <a:xfrm>
            <a:off x="231775" y="40708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4"/>
          <p:cNvSpPr>
            <a:spLocks noGrp="1"/>
          </p:cNvSpPr>
          <p:nvPr>
            <p:ph type="body" sz="quarter" idx="21"/>
          </p:nvPr>
        </p:nvSpPr>
        <p:spPr>
          <a:xfrm>
            <a:off x="3054803" y="40708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4"/>
          <p:cNvSpPr>
            <a:spLocks noGrp="1"/>
          </p:cNvSpPr>
          <p:nvPr>
            <p:ph type="body" sz="quarter" idx="22"/>
          </p:nvPr>
        </p:nvSpPr>
        <p:spPr>
          <a:xfrm>
            <a:off x="5812517" y="40708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4"/>
          <p:cNvSpPr>
            <a:spLocks noGrp="1"/>
          </p:cNvSpPr>
          <p:nvPr>
            <p:ph type="body" sz="quarter" idx="23"/>
          </p:nvPr>
        </p:nvSpPr>
        <p:spPr>
          <a:xfrm>
            <a:off x="231775" y="484006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4"/>
          <p:cNvSpPr>
            <a:spLocks noGrp="1"/>
          </p:cNvSpPr>
          <p:nvPr>
            <p:ph type="body" sz="quarter" idx="24"/>
          </p:nvPr>
        </p:nvSpPr>
        <p:spPr>
          <a:xfrm>
            <a:off x="3054803" y="484006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4"/>
          <p:cNvSpPr>
            <a:spLocks noGrp="1"/>
          </p:cNvSpPr>
          <p:nvPr>
            <p:ph type="body" sz="quarter" idx="25"/>
          </p:nvPr>
        </p:nvSpPr>
        <p:spPr>
          <a:xfrm>
            <a:off x="5812517" y="484006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itle 2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2246566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376238" y="766763"/>
            <a:ext cx="176184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3"/>
          <p:cNvSpPr>
            <a:spLocks noGrp="1"/>
          </p:cNvSpPr>
          <p:nvPr>
            <p:ph sz="quarter" idx="11"/>
          </p:nvPr>
        </p:nvSpPr>
        <p:spPr>
          <a:xfrm>
            <a:off x="2312894" y="766763"/>
            <a:ext cx="6508377"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3"/>
          <p:cNvSpPr>
            <a:spLocks noGrp="1"/>
          </p:cNvSpPr>
          <p:nvPr>
            <p:ph sz="quarter" idx="12"/>
          </p:nvPr>
        </p:nvSpPr>
        <p:spPr>
          <a:xfrm>
            <a:off x="376238" y="1761846"/>
            <a:ext cx="176184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sz="quarter" idx="13"/>
          </p:nvPr>
        </p:nvSpPr>
        <p:spPr>
          <a:xfrm>
            <a:off x="2312894" y="1761846"/>
            <a:ext cx="6508377"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3"/>
          <p:cNvSpPr>
            <a:spLocks noGrp="1"/>
          </p:cNvSpPr>
          <p:nvPr>
            <p:ph sz="quarter" idx="14"/>
          </p:nvPr>
        </p:nvSpPr>
        <p:spPr>
          <a:xfrm>
            <a:off x="376238" y="2797269"/>
            <a:ext cx="176184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p:cNvSpPr>
            <a:spLocks noGrp="1"/>
          </p:cNvSpPr>
          <p:nvPr>
            <p:ph sz="quarter" idx="15"/>
          </p:nvPr>
        </p:nvSpPr>
        <p:spPr>
          <a:xfrm>
            <a:off x="2312894" y="2797269"/>
            <a:ext cx="6508377"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6"/>
          </p:nvPr>
        </p:nvSpPr>
        <p:spPr>
          <a:xfrm>
            <a:off x="376238" y="3765457"/>
            <a:ext cx="176184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quarter" idx="17"/>
          </p:nvPr>
        </p:nvSpPr>
        <p:spPr>
          <a:xfrm>
            <a:off x="2312894" y="3765457"/>
            <a:ext cx="6508377"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p:cNvSpPr>
            <a:spLocks noGrp="1"/>
          </p:cNvSpPr>
          <p:nvPr>
            <p:ph sz="quarter" idx="18"/>
          </p:nvPr>
        </p:nvSpPr>
        <p:spPr>
          <a:xfrm>
            <a:off x="376238" y="4787434"/>
            <a:ext cx="176184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9"/>
          </p:nvPr>
        </p:nvSpPr>
        <p:spPr>
          <a:xfrm>
            <a:off x="2312894" y="4787434"/>
            <a:ext cx="6508377"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65877301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4"/>
          <p:cNvSpPr>
            <a:spLocks noGrp="1"/>
          </p:cNvSpPr>
          <p:nvPr>
            <p:ph sz="quarter" idx="11"/>
          </p:nvPr>
        </p:nvSpPr>
        <p:spPr>
          <a:xfrm>
            <a:off x="384175" y="841376"/>
            <a:ext cx="2656568" cy="500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4"/>
          <p:cNvSpPr>
            <a:spLocks noGrp="1"/>
          </p:cNvSpPr>
          <p:nvPr>
            <p:ph sz="quarter" idx="12"/>
          </p:nvPr>
        </p:nvSpPr>
        <p:spPr>
          <a:xfrm>
            <a:off x="3236232" y="841376"/>
            <a:ext cx="2656568" cy="500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4"/>
          <p:cNvSpPr>
            <a:spLocks noGrp="1"/>
          </p:cNvSpPr>
          <p:nvPr>
            <p:ph sz="quarter" idx="13"/>
          </p:nvPr>
        </p:nvSpPr>
        <p:spPr>
          <a:xfrm>
            <a:off x="6088289" y="841376"/>
            <a:ext cx="2656568" cy="500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84096765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our 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4"/>
          <p:cNvSpPr>
            <a:spLocks noGrp="1"/>
          </p:cNvSpPr>
          <p:nvPr>
            <p:ph sz="quarter" idx="11"/>
          </p:nvPr>
        </p:nvSpPr>
        <p:spPr>
          <a:xfrm>
            <a:off x="369888" y="798514"/>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4"/>
          <p:cNvSpPr>
            <a:spLocks noGrp="1"/>
          </p:cNvSpPr>
          <p:nvPr>
            <p:ph sz="quarter" idx="12"/>
          </p:nvPr>
        </p:nvSpPr>
        <p:spPr>
          <a:xfrm>
            <a:off x="369888" y="3396572"/>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4"/>
          <p:cNvSpPr>
            <a:spLocks noGrp="1"/>
          </p:cNvSpPr>
          <p:nvPr>
            <p:ph sz="quarter" idx="13"/>
          </p:nvPr>
        </p:nvSpPr>
        <p:spPr>
          <a:xfrm>
            <a:off x="4709660" y="798514"/>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Content Placeholder 4"/>
          <p:cNvSpPr>
            <a:spLocks noGrp="1"/>
          </p:cNvSpPr>
          <p:nvPr>
            <p:ph sz="quarter" idx="14"/>
          </p:nvPr>
        </p:nvSpPr>
        <p:spPr>
          <a:xfrm>
            <a:off x="4709660" y="3396572"/>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251976321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4"/>
          <p:cNvSpPr>
            <a:spLocks noGrp="1"/>
          </p:cNvSpPr>
          <p:nvPr>
            <p:ph sz="quarter" idx="11"/>
          </p:nvPr>
        </p:nvSpPr>
        <p:spPr>
          <a:xfrm>
            <a:off x="369888" y="798514"/>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4"/>
          <p:cNvSpPr>
            <a:spLocks noGrp="1"/>
          </p:cNvSpPr>
          <p:nvPr>
            <p:ph sz="quarter" idx="12"/>
          </p:nvPr>
        </p:nvSpPr>
        <p:spPr>
          <a:xfrm>
            <a:off x="369888" y="3396572"/>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4"/>
          <p:cNvSpPr>
            <a:spLocks noGrp="1"/>
          </p:cNvSpPr>
          <p:nvPr>
            <p:ph sz="quarter" idx="13"/>
          </p:nvPr>
        </p:nvSpPr>
        <p:spPr>
          <a:xfrm>
            <a:off x="4709660" y="798514"/>
            <a:ext cx="4049712" cy="5108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71116689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xmlns="" val="348599438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9" y="784226"/>
            <a:ext cx="7722870" cy="1079626"/>
          </a:xfrm>
        </p:spPr>
        <p:txBody>
          <a:bodyPr anchor="b"/>
          <a:lstStyle>
            <a:lvl1pPr algn="l">
              <a:defRPr sz="3000">
                <a:solidFill>
                  <a:srgbClr val="003D79"/>
                </a:solidFill>
              </a:defRPr>
            </a:lvl1pPr>
          </a:lstStyle>
          <a:p>
            <a:r>
              <a:rPr lang="en-US" dirty="0" smtClean="0"/>
              <a:t>Agenda</a:t>
            </a:r>
            <a:endParaRPr lang="en-US" dirty="0"/>
          </a:p>
        </p:txBody>
      </p:sp>
      <p:pic>
        <p:nvPicPr>
          <p:cNvPr id="6" name="Picture 2"/>
          <p:cNvPicPr>
            <a:picLocks noChangeAspect="1" noChangeArrowheads="1"/>
          </p:cNvPicPr>
          <p:nvPr userDrawn="1"/>
        </p:nvPicPr>
        <p:blipFill>
          <a:blip r:embed="rId2" cstate="email"/>
          <a:srcRect/>
          <a:stretch>
            <a:fillRect/>
          </a:stretch>
        </p:blipFill>
        <p:spPr bwMode="auto">
          <a:xfrm>
            <a:off x="139700" y="312280"/>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6"/>
            <a:ext cx="7592568" cy="3748405"/>
          </a:xfrm>
        </p:spPr>
        <p:txBody>
          <a:bodyPr/>
          <a:lstStyle>
            <a:lvl1pPr marL="182871">
              <a:lnSpc>
                <a:spcPct val="150000"/>
              </a:lnSpc>
              <a:buFont typeface="Wingdings" pitchFamily="2" charset="2"/>
              <a:buNone/>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Click to edit Master text styles</a:t>
            </a:r>
          </a:p>
        </p:txBody>
      </p:sp>
    </p:spTree>
    <p:extLst>
      <p:ext uri="{BB962C8B-B14F-4D97-AF65-F5344CB8AC3E}">
        <p14:creationId xmlns:p14="http://schemas.microsoft.com/office/powerpoint/2010/main" xmlns="" val="27096963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5"/>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pic>
        <p:nvPicPr>
          <p:cNvPr id="6" name="Picture 2"/>
          <p:cNvPicPr>
            <a:picLocks noChangeAspect="1" noChangeArrowheads="1"/>
          </p:cNvPicPr>
          <p:nvPr userDrawn="1"/>
        </p:nvPicPr>
        <p:blipFill>
          <a:blip r:embed="rId2" cstate="email"/>
          <a:srcRect/>
          <a:stretch>
            <a:fillRect/>
          </a:stretch>
        </p:blipFill>
        <p:spPr bwMode="auto">
          <a:xfrm>
            <a:off x="139700" y="312280"/>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6"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extLst>
      <p:ext uri="{BB962C8B-B14F-4D97-AF65-F5344CB8AC3E}">
        <p14:creationId xmlns:p14="http://schemas.microsoft.com/office/powerpoint/2010/main" xmlns="" val="213171682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黑体" pitchFamily="2" charset="-122"/>
                <a:ea typeface="黑体" pitchFamily="2" charset="-122"/>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502874370"/>
      </p:ext>
    </p:extLst>
  </p:cSld>
  <p:clrMapOvr>
    <a:masterClrMapping/>
  </p:clrMapOvr>
  <p:transition>
    <p:strips dir="rd"/>
  </p:transition>
  <p:hf sldNum="0" hd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77" indent="0" algn="ctr">
              <a:buNone/>
              <a:defRPr>
                <a:solidFill>
                  <a:schemeClr val="tx1">
                    <a:tint val="75000"/>
                  </a:schemeClr>
                </a:solidFill>
              </a:defRPr>
            </a:lvl2pPr>
            <a:lvl3pPr marL="914353" indent="0" algn="ctr">
              <a:buNone/>
              <a:defRPr>
                <a:solidFill>
                  <a:schemeClr val="tx1">
                    <a:tint val="75000"/>
                  </a:schemeClr>
                </a:solidFill>
              </a:defRPr>
            </a:lvl3pPr>
            <a:lvl4pPr marL="1371530" indent="0" algn="ctr">
              <a:buNone/>
              <a:defRPr>
                <a:solidFill>
                  <a:schemeClr val="tx1">
                    <a:tint val="75000"/>
                  </a:schemeClr>
                </a:solidFill>
              </a:defRPr>
            </a:lvl4pPr>
            <a:lvl5pPr marL="1828706" indent="0" algn="ctr">
              <a:buNone/>
              <a:defRPr>
                <a:solidFill>
                  <a:schemeClr val="tx1">
                    <a:tint val="75000"/>
                  </a:schemeClr>
                </a:solidFill>
              </a:defRPr>
            </a:lvl5pPr>
            <a:lvl6pPr marL="2285883" indent="0" algn="ctr">
              <a:buNone/>
              <a:defRPr>
                <a:solidFill>
                  <a:schemeClr val="tx1">
                    <a:tint val="75000"/>
                  </a:schemeClr>
                </a:solidFill>
              </a:defRPr>
            </a:lvl6pPr>
            <a:lvl7pPr marL="2743060" indent="0" algn="ctr">
              <a:buNone/>
              <a:defRPr>
                <a:solidFill>
                  <a:schemeClr val="tx1">
                    <a:tint val="75000"/>
                  </a:schemeClr>
                </a:solidFill>
              </a:defRPr>
            </a:lvl7pPr>
            <a:lvl8pPr marL="3200236" indent="0" algn="ctr">
              <a:buNone/>
              <a:defRPr>
                <a:solidFill>
                  <a:schemeClr val="tx1">
                    <a:tint val="75000"/>
                  </a:schemeClr>
                </a:solidFill>
              </a:defRPr>
            </a:lvl8pPr>
            <a:lvl9pPr marL="365741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1"/>
            <a:ext cx="2133600" cy="365125"/>
          </a:xfrm>
          <a:prstGeom prst="rect">
            <a:avLst/>
          </a:prstGeom>
        </p:spPr>
        <p:txBody>
          <a:bodyPr lIns="91435" tIns="45718" rIns="91435" bIns="45718"/>
          <a:lstStyle/>
          <a:p>
            <a:pPr algn="ctr">
              <a:spcAft>
                <a:spcPct val="40000"/>
              </a:spcAft>
            </a:pPr>
            <a:fld id="{8CCB33BA-FB2A-4502-B94E-F7FDC79BFEB1}" type="datetimeFigureOut">
              <a:rPr lang="en-US" sz="2400" smtClean="0">
                <a:solidFill>
                  <a:srgbClr val="0095D3"/>
                </a:solidFill>
                <a:latin typeface="Arial" charset="0"/>
                <a:ea typeface="ＭＳ Ｐゴシック" pitchFamily="34" charset="-128"/>
                <a:cs typeface="+mn-cs"/>
              </a:rPr>
              <a:pPr algn="ctr">
                <a:spcAft>
                  <a:spcPct val="40000"/>
                </a:spcAft>
              </a:pPr>
              <a:t>1/13/2012</a:t>
            </a:fld>
            <a:endParaRPr lang="en-US" sz="2400">
              <a:solidFill>
                <a:srgbClr val="0095D3"/>
              </a:solidFill>
              <a:latin typeface="Arial" charset="0"/>
              <a:ea typeface="ＭＳ Ｐゴシック" pitchFamily="34" charset="-128"/>
              <a:cs typeface="+mn-cs"/>
            </a:endParaRPr>
          </a:p>
        </p:txBody>
      </p:sp>
      <p:sp>
        <p:nvSpPr>
          <p:cNvPr id="5" name="Footer Placeholder 4"/>
          <p:cNvSpPr>
            <a:spLocks noGrp="1"/>
          </p:cNvSpPr>
          <p:nvPr>
            <p:ph type="ftr" sz="quarter" idx="11"/>
          </p:nvPr>
        </p:nvSpPr>
        <p:spPr/>
        <p:txBody>
          <a:bodyPr/>
          <a:lstStyle/>
          <a:p>
            <a:endParaRPr lang="en-US">
              <a:solidFill>
                <a:srgbClr val="333333">
                  <a:tint val="75000"/>
                </a:srgbClr>
              </a:solidFill>
            </a:endParaRPr>
          </a:p>
        </p:txBody>
      </p:sp>
      <p:sp>
        <p:nvSpPr>
          <p:cNvPr id="6" name="Slide Number Placeholder 5"/>
          <p:cNvSpPr>
            <a:spLocks noGrp="1"/>
          </p:cNvSpPr>
          <p:nvPr>
            <p:ph type="sldNum" sz="quarter" idx="12"/>
          </p:nvPr>
        </p:nvSpPr>
        <p:spPr>
          <a:xfrm>
            <a:off x="6553200" y="6356351"/>
            <a:ext cx="2133600" cy="365125"/>
          </a:xfrm>
          <a:prstGeom prst="rect">
            <a:avLst/>
          </a:prstGeom>
        </p:spPr>
        <p:txBody>
          <a:bodyPr lIns="91435" tIns="45718" rIns="91435" bIns="45718"/>
          <a:lstStyle/>
          <a:p>
            <a:pPr algn="ctr">
              <a:spcAft>
                <a:spcPct val="40000"/>
              </a:spcAft>
            </a:pPr>
            <a:fld id="{85CC9060-842A-4DB7-A99D-B3A2BA0D285E}" type="slidenum">
              <a:rPr lang="en-US" sz="2400" smtClean="0">
                <a:solidFill>
                  <a:srgbClr val="0095D3"/>
                </a:solidFill>
                <a:latin typeface="Arial" charset="0"/>
                <a:ea typeface="ＭＳ Ｐゴシック" pitchFamily="34" charset="-128"/>
                <a:cs typeface="+mn-cs"/>
              </a:rPr>
              <a:pPr algn="ctr">
                <a:spcAft>
                  <a:spcPct val="40000"/>
                </a:spcAft>
              </a:pPr>
              <a:t>‹#›</a:t>
            </a:fld>
            <a:endParaRPr lang="en-US" sz="2400">
              <a:solidFill>
                <a:srgbClr val="0095D3"/>
              </a:solidFill>
              <a:latin typeface="Arial" charset="0"/>
              <a:ea typeface="ＭＳ Ｐゴシック" pitchFamily="34" charset="-128"/>
              <a:cs typeface="+mn-cs"/>
            </a:endParaRPr>
          </a:p>
        </p:txBody>
      </p:sp>
    </p:spTree>
    <p:extLst>
      <p:ext uri="{BB962C8B-B14F-4D97-AF65-F5344CB8AC3E}">
        <p14:creationId xmlns:p14="http://schemas.microsoft.com/office/powerpoint/2010/main" xmlns="" val="29617778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1"/>
            <a:ext cx="2133600" cy="365125"/>
          </a:xfrm>
          <a:prstGeom prst="rect">
            <a:avLst/>
          </a:prstGeom>
        </p:spPr>
        <p:txBody>
          <a:bodyPr lIns="91435" tIns="45718" rIns="91435" bIns="45718"/>
          <a:lstStyle/>
          <a:p>
            <a:pPr algn="ctr">
              <a:spcAft>
                <a:spcPct val="40000"/>
              </a:spcAft>
            </a:pPr>
            <a:fld id="{8CCB33BA-FB2A-4502-B94E-F7FDC79BFEB1}" type="datetimeFigureOut">
              <a:rPr lang="en-US" sz="2400" smtClean="0">
                <a:solidFill>
                  <a:srgbClr val="0095D3"/>
                </a:solidFill>
                <a:latin typeface="Arial" charset="0"/>
                <a:ea typeface="ＭＳ Ｐゴシック" pitchFamily="34" charset="-128"/>
                <a:cs typeface="+mn-cs"/>
              </a:rPr>
              <a:pPr algn="ctr">
                <a:spcAft>
                  <a:spcPct val="40000"/>
                </a:spcAft>
              </a:pPr>
              <a:t>1/13/2012</a:t>
            </a:fld>
            <a:endParaRPr lang="en-US" sz="2400">
              <a:solidFill>
                <a:srgbClr val="0095D3"/>
              </a:solidFill>
              <a:latin typeface="Arial" charset="0"/>
              <a:ea typeface="ＭＳ Ｐゴシック" pitchFamily="34" charset="-128"/>
              <a:cs typeface="+mn-cs"/>
            </a:endParaRPr>
          </a:p>
        </p:txBody>
      </p:sp>
      <p:sp>
        <p:nvSpPr>
          <p:cNvPr id="5" name="Footer Placeholder 4"/>
          <p:cNvSpPr>
            <a:spLocks noGrp="1"/>
          </p:cNvSpPr>
          <p:nvPr>
            <p:ph type="ftr" sz="quarter" idx="11"/>
          </p:nvPr>
        </p:nvSpPr>
        <p:spPr/>
        <p:txBody>
          <a:bodyPr/>
          <a:lstStyle/>
          <a:p>
            <a:endParaRPr lang="en-US">
              <a:solidFill>
                <a:srgbClr val="333333">
                  <a:tint val="75000"/>
                </a:srgbClr>
              </a:solidFill>
            </a:endParaRPr>
          </a:p>
        </p:txBody>
      </p:sp>
      <p:sp>
        <p:nvSpPr>
          <p:cNvPr id="6" name="Slide Number Placeholder 5"/>
          <p:cNvSpPr>
            <a:spLocks noGrp="1"/>
          </p:cNvSpPr>
          <p:nvPr>
            <p:ph type="sldNum" sz="quarter" idx="12"/>
          </p:nvPr>
        </p:nvSpPr>
        <p:spPr>
          <a:xfrm>
            <a:off x="6553200" y="6356351"/>
            <a:ext cx="2133600" cy="365125"/>
          </a:xfrm>
          <a:prstGeom prst="rect">
            <a:avLst/>
          </a:prstGeom>
        </p:spPr>
        <p:txBody>
          <a:bodyPr lIns="91435" tIns="45718" rIns="91435" bIns="45718"/>
          <a:lstStyle/>
          <a:p>
            <a:pPr algn="ctr">
              <a:spcAft>
                <a:spcPct val="40000"/>
              </a:spcAft>
            </a:pPr>
            <a:fld id="{85CC9060-842A-4DB7-A99D-B3A2BA0D285E}" type="slidenum">
              <a:rPr lang="en-US" sz="2400" smtClean="0">
                <a:solidFill>
                  <a:srgbClr val="0095D3"/>
                </a:solidFill>
                <a:latin typeface="Arial" charset="0"/>
                <a:ea typeface="ＭＳ Ｐゴシック" pitchFamily="34" charset="-128"/>
                <a:cs typeface="+mn-cs"/>
              </a:rPr>
              <a:pPr algn="ctr">
                <a:spcAft>
                  <a:spcPct val="40000"/>
                </a:spcAft>
              </a:pPr>
              <a:t>‹#›</a:t>
            </a:fld>
            <a:endParaRPr lang="en-US" sz="2400">
              <a:solidFill>
                <a:srgbClr val="0095D3"/>
              </a:solidFill>
              <a:latin typeface="Arial" charset="0"/>
              <a:ea typeface="ＭＳ Ｐゴシック" pitchFamily="34" charset="-128"/>
              <a:cs typeface="+mn-cs"/>
            </a:endParaRPr>
          </a:p>
        </p:txBody>
      </p:sp>
    </p:spTree>
    <p:extLst>
      <p:ext uri="{BB962C8B-B14F-4D97-AF65-F5344CB8AC3E}">
        <p14:creationId xmlns:p14="http://schemas.microsoft.com/office/powerpoint/2010/main" xmlns="" val="39252529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3" y="203201"/>
            <a:ext cx="8410575" cy="920750"/>
          </a:xfrm>
          <a:prstGeom prst="rect">
            <a:avLst/>
          </a:prstGeom>
          <a:noFill/>
        </p:spPr>
        <p:txBody>
          <a:bodyPr lIns="0" tIns="0" rIns="0" bIns="0" anchor="b" anchorCtr="0"/>
          <a:lstStyle>
            <a:lvl1pPr>
              <a:lnSpc>
                <a:spcPts val="3600"/>
              </a:lnSpc>
              <a:defRPr sz="3600">
                <a:solidFill>
                  <a:schemeClr val="tx2"/>
                </a:solidFill>
                <a:latin typeface="MetaNormalLF-Roman" pitchFamily="34" charset="0"/>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14" y="1355726"/>
            <a:ext cx="8410575" cy="4587875"/>
          </a:xfrm>
          <a:prstGeom prst="rect">
            <a:avLst/>
          </a:prstGeom>
          <a:noFill/>
        </p:spPr>
        <p:txBody>
          <a:bodyPr lIns="0" tIns="0" rIns="0" bIns="0">
            <a:normAutofit/>
          </a:bodyPr>
          <a:lstStyle>
            <a:lvl1pPr>
              <a:spcBef>
                <a:spcPts val="1200"/>
              </a:spcBef>
              <a:buClr>
                <a:schemeClr val="tx2"/>
              </a:buClr>
              <a:defRPr>
                <a:solidFill>
                  <a:schemeClr val="bg2"/>
                </a:solidFill>
              </a:defRPr>
            </a:lvl1pPr>
            <a:lvl2pPr>
              <a:spcBef>
                <a:spcPts val="300"/>
              </a:spcBef>
              <a:buClr>
                <a:schemeClr val="tx2"/>
              </a:buClr>
              <a:defRPr>
                <a:solidFill>
                  <a:schemeClr val="bg2"/>
                </a:solidFill>
              </a:defRPr>
            </a:lvl2pPr>
            <a:lvl3pPr>
              <a:spcBef>
                <a:spcPts val="300"/>
              </a:spcBef>
              <a:buClr>
                <a:schemeClr val="tx2"/>
              </a:buClr>
              <a:defRPr>
                <a:solidFill>
                  <a:schemeClr val="bg2"/>
                </a:solidFill>
              </a:defRPr>
            </a:lvl3pPr>
            <a:lvl4pPr>
              <a:spcBef>
                <a:spcPts val="300"/>
              </a:spcBef>
              <a:buClr>
                <a:schemeClr val="tx2"/>
              </a:buClr>
              <a:buFont typeface="Wingdings" pitchFamily="2" charset="2"/>
              <a:buChar char="§"/>
              <a:defRPr>
                <a:solidFill>
                  <a:schemeClr val="bg2"/>
                </a:solidFill>
              </a:defRPr>
            </a:lvl4pPr>
            <a:lvl5pPr>
              <a:spcBef>
                <a:spcPts val="300"/>
              </a:spcBef>
              <a:buClr>
                <a:schemeClr val="tx2"/>
              </a:buClr>
              <a:defRPr sz="16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75885915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auto">
      <p:bgPr>
        <a:blipFill dpi="0" rotWithShape="0">
          <a:blip r:embed="rId2"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hasCustomPrompt="1"/>
          </p:nvPr>
        </p:nvSpPr>
        <p:spPr>
          <a:xfrm>
            <a:off x="402336" y="330201"/>
            <a:ext cx="8436864" cy="968829"/>
          </a:xfrm>
        </p:spPr>
        <p:txBody>
          <a:bodyPr anchor="t"/>
          <a:lstStyle>
            <a:lvl1pPr>
              <a:defRPr sz="3000">
                <a:solidFill>
                  <a:srgbClr val="003D79"/>
                </a:solidFill>
              </a:defRPr>
            </a:lvl1pPr>
          </a:lstStyle>
          <a:p>
            <a:r>
              <a:rPr lang="en-US" dirty="0" smtClean="0"/>
              <a:t>Title</a:t>
            </a:r>
            <a:endParaRPr lang="en-US" dirty="0"/>
          </a:p>
        </p:txBody>
      </p:sp>
      <p:sp>
        <p:nvSpPr>
          <p:cNvPr id="71683" name="Rectangle 3"/>
          <p:cNvSpPr>
            <a:spLocks noGrp="1" noChangeArrowheads="1"/>
          </p:cNvSpPr>
          <p:nvPr>
            <p:ph type="subTitle" idx="1" hasCustomPrompt="1"/>
          </p:nvPr>
        </p:nvSpPr>
        <p:spPr>
          <a:xfrm>
            <a:off x="400050" y="1335315"/>
            <a:ext cx="8382000" cy="645885"/>
          </a:xfrm>
        </p:spPr>
        <p:txBody>
          <a:bodyPr/>
          <a:lstStyle>
            <a:lvl1pPr>
              <a:buFont typeface="Arial" pitchFamily="34" charset="0"/>
              <a:buNone/>
              <a:defRPr sz="1800" b="0" i="1"/>
            </a:lvl1pPr>
          </a:lstStyle>
          <a:p>
            <a:r>
              <a:rPr lang="en-US" dirty="0" smtClean="0"/>
              <a:t>Name</a:t>
            </a:r>
          </a:p>
        </p:txBody>
      </p:sp>
      <p:sp>
        <p:nvSpPr>
          <p:cNvPr id="5" name="TextBox 4"/>
          <p:cNvSpPr txBox="1"/>
          <p:nvPr userDrawn="1"/>
        </p:nvSpPr>
        <p:spPr bwMode="gray">
          <a:xfrm>
            <a:off x="6729169" y="6696045"/>
            <a:ext cx="2343150" cy="189714"/>
          </a:xfrm>
          <a:prstGeom prst="rect">
            <a:avLst/>
          </a:prstGeom>
          <a:noFill/>
        </p:spPr>
        <p:txBody>
          <a:bodyPr wrap="square" lIns="91435" tIns="45718" rIns="91435" bIns="45718" rtlCol="0">
            <a:spAutoFit/>
          </a:bodyPr>
          <a:lstStyle/>
          <a:p>
            <a:pPr algn="r">
              <a:spcAft>
                <a:spcPct val="40000"/>
              </a:spcAft>
            </a:pPr>
            <a:r>
              <a:rPr lang="en-US" sz="600" dirty="0" smtClean="0">
                <a:solidFill>
                  <a:srgbClr val="C0C0C0">
                    <a:lumMod val="75000"/>
                  </a:srgbClr>
                </a:solidFill>
                <a:latin typeface="Arial" charset="0"/>
                <a:ea typeface="ＭＳ Ｐゴシック" pitchFamily="34" charset="-128"/>
                <a:cs typeface="+mn-cs"/>
              </a:rPr>
              <a:t>© 2009 VMware Inc. All rights reserved</a:t>
            </a:r>
          </a:p>
        </p:txBody>
      </p:sp>
      <p:sp>
        <p:nvSpPr>
          <p:cNvPr id="7" name="Rectangle 4"/>
          <p:cNvSpPr txBox="1">
            <a:spLocks noChangeArrowheads="1"/>
          </p:cNvSpPr>
          <p:nvPr userDrawn="1"/>
        </p:nvSpPr>
        <p:spPr bwMode="white">
          <a:xfrm>
            <a:off x="224585" y="6393782"/>
            <a:ext cx="2133600" cy="476250"/>
          </a:xfrm>
          <a:prstGeom prst="rect">
            <a:avLst/>
          </a:prstGeom>
          <a:ln>
            <a:miter lim="800000"/>
            <a:headEnd/>
            <a:tailEnd/>
          </a:ln>
        </p:spPr>
        <p:txBody>
          <a:bodyPr vert="horz" wrap="square" lIns="91435" tIns="45718" rIns="91435" bIns="45718" numCol="1" anchor="t" anchorCtr="0" compatLnSpc="1">
            <a:prstTxWarp prst="textNoShape">
              <a:avLst/>
            </a:prstTxWarp>
          </a:bodyPr>
          <a:lstStyle>
            <a:lvl1pPr algn="l" eaLnBrk="0" hangingPunct="0">
              <a:spcAft>
                <a:spcPct val="0"/>
              </a:spcAft>
              <a:defRPr sz="1200" b="1">
                <a:solidFill>
                  <a:srgbClr val="FFFFFF"/>
                </a:solidFill>
              </a:defRPr>
            </a:lvl1pPr>
          </a:lstStyle>
          <a:p>
            <a:pPr>
              <a:defRPr/>
            </a:pPr>
            <a:r>
              <a:rPr lang="en-US" dirty="0" smtClean="0">
                <a:latin typeface="Arial" charset="0"/>
                <a:ea typeface="ＭＳ Ｐゴシック" pitchFamily="34" charset="-128"/>
                <a:cs typeface="+mn-cs"/>
              </a:rPr>
              <a:t>Confidential</a:t>
            </a:r>
            <a:endParaRPr lang="en-US" dirty="0">
              <a:latin typeface="Arial" charset="0"/>
              <a:ea typeface="ＭＳ Ｐゴシック" pitchFamily="34" charset="-128"/>
              <a:cs typeface="+mn-cs"/>
            </a:endParaRPr>
          </a:p>
        </p:txBody>
      </p:sp>
      <p:sp>
        <p:nvSpPr>
          <p:cNvPr id="12" name="Text Placeholder 11"/>
          <p:cNvSpPr>
            <a:spLocks noGrp="1"/>
          </p:cNvSpPr>
          <p:nvPr>
            <p:ph type="body" sz="quarter" idx="10" hasCustomPrompt="1"/>
          </p:nvPr>
        </p:nvSpPr>
        <p:spPr>
          <a:xfrm>
            <a:off x="398463" y="2017487"/>
            <a:ext cx="8412162" cy="675141"/>
          </a:xfrm>
        </p:spPr>
        <p:txBody>
          <a:bodyPr anchor="b" anchorCtr="0"/>
          <a:lstStyle>
            <a:lvl1pPr>
              <a:buNone/>
              <a:defRPr sz="1800" b="0" i="1"/>
            </a:lvl1pPr>
          </a:lstStyle>
          <a:p>
            <a:pPr lvl="0"/>
            <a:r>
              <a:rPr lang="en-US" dirty="0" smtClean="0"/>
              <a:t>Date</a:t>
            </a:r>
          </a:p>
        </p:txBody>
      </p:sp>
    </p:spTree>
    <p:extLst>
      <p:ext uri="{BB962C8B-B14F-4D97-AF65-F5344CB8AC3E}">
        <p14:creationId xmlns:p14="http://schemas.microsoft.com/office/powerpoint/2010/main" xmlns="" val="54887683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352425" y="786384"/>
            <a:ext cx="8385048" cy="5010912"/>
          </a:xfrm>
        </p:spPr>
        <p:txBody>
          <a:bodyPr/>
          <a:lstStyle>
            <a:lvl1pPr marL="233351" indent="-233351">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259514202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6"/>
            <a:ext cx="4038600" cy="5006975"/>
          </a:xfrm>
        </p:spPr>
        <p:txBody>
          <a:bodyPr/>
          <a:lstStyle>
            <a:lvl1pPr marL="233351" indent="-233351">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6"/>
            <a:ext cx="4038600" cy="5006975"/>
          </a:xfrm>
        </p:spPr>
        <p:txBody>
          <a:bodyPr/>
          <a:lstStyle>
            <a:lvl1pPr marL="233351" indent="-233351">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257014349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any Boxes">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31775" y="73252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4"/>
          <p:cNvSpPr>
            <a:spLocks noGrp="1"/>
          </p:cNvSpPr>
          <p:nvPr>
            <p:ph type="body" sz="quarter" idx="12"/>
          </p:nvPr>
        </p:nvSpPr>
        <p:spPr>
          <a:xfrm>
            <a:off x="3054803" y="73252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4"/>
          <p:cNvSpPr>
            <a:spLocks noGrp="1"/>
          </p:cNvSpPr>
          <p:nvPr>
            <p:ph type="body" sz="quarter" idx="13"/>
          </p:nvPr>
        </p:nvSpPr>
        <p:spPr>
          <a:xfrm>
            <a:off x="5812517" y="73252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4"/>
          <p:cNvSpPr>
            <a:spLocks noGrp="1"/>
          </p:cNvSpPr>
          <p:nvPr>
            <p:ph type="body" sz="quarter" idx="14"/>
          </p:nvPr>
        </p:nvSpPr>
        <p:spPr>
          <a:xfrm>
            <a:off x="231775" y="18864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4"/>
          <p:cNvSpPr>
            <a:spLocks noGrp="1"/>
          </p:cNvSpPr>
          <p:nvPr>
            <p:ph type="body" sz="quarter" idx="15"/>
          </p:nvPr>
        </p:nvSpPr>
        <p:spPr>
          <a:xfrm>
            <a:off x="3054803" y="18864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4"/>
          <p:cNvSpPr>
            <a:spLocks noGrp="1"/>
          </p:cNvSpPr>
          <p:nvPr>
            <p:ph type="body" sz="quarter" idx="16"/>
          </p:nvPr>
        </p:nvSpPr>
        <p:spPr>
          <a:xfrm>
            <a:off x="5812517" y="18864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7"/>
          </p:nvPr>
        </p:nvSpPr>
        <p:spPr>
          <a:xfrm>
            <a:off x="231775" y="2982234"/>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4"/>
          <p:cNvSpPr>
            <a:spLocks noGrp="1"/>
          </p:cNvSpPr>
          <p:nvPr>
            <p:ph type="body" sz="quarter" idx="18"/>
          </p:nvPr>
        </p:nvSpPr>
        <p:spPr>
          <a:xfrm>
            <a:off x="3054803" y="2982234"/>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4"/>
          <p:cNvSpPr>
            <a:spLocks noGrp="1"/>
          </p:cNvSpPr>
          <p:nvPr>
            <p:ph type="body" sz="quarter" idx="19"/>
          </p:nvPr>
        </p:nvSpPr>
        <p:spPr>
          <a:xfrm>
            <a:off x="5812517" y="2982234"/>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4"/>
          <p:cNvSpPr>
            <a:spLocks noGrp="1"/>
          </p:cNvSpPr>
          <p:nvPr>
            <p:ph type="body" sz="quarter" idx="20"/>
          </p:nvPr>
        </p:nvSpPr>
        <p:spPr>
          <a:xfrm>
            <a:off x="231775" y="40708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4"/>
          <p:cNvSpPr>
            <a:spLocks noGrp="1"/>
          </p:cNvSpPr>
          <p:nvPr>
            <p:ph type="body" sz="quarter" idx="21"/>
          </p:nvPr>
        </p:nvSpPr>
        <p:spPr>
          <a:xfrm>
            <a:off x="3054803" y="40708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4"/>
          <p:cNvSpPr>
            <a:spLocks noGrp="1"/>
          </p:cNvSpPr>
          <p:nvPr>
            <p:ph type="body" sz="quarter" idx="22"/>
          </p:nvPr>
        </p:nvSpPr>
        <p:spPr>
          <a:xfrm>
            <a:off x="5812517" y="40708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4"/>
          <p:cNvSpPr>
            <a:spLocks noGrp="1"/>
          </p:cNvSpPr>
          <p:nvPr>
            <p:ph type="body" sz="quarter" idx="23"/>
          </p:nvPr>
        </p:nvSpPr>
        <p:spPr>
          <a:xfrm>
            <a:off x="231775" y="484006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4"/>
          <p:cNvSpPr>
            <a:spLocks noGrp="1"/>
          </p:cNvSpPr>
          <p:nvPr>
            <p:ph type="body" sz="quarter" idx="24"/>
          </p:nvPr>
        </p:nvSpPr>
        <p:spPr>
          <a:xfrm>
            <a:off x="3054803" y="484006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4"/>
          <p:cNvSpPr>
            <a:spLocks noGrp="1"/>
          </p:cNvSpPr>
          <p:nvPr>
            <p:ph type="body" sz="quarter" idx="25"/>
          </p:nvPr>
        </p:nvSpPr>
        <p:spPr>
          <a:xfrm>
            <a:off x="5812517" y="484006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itle 2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29922954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376238" y="766763"/>
            <a:ext cx="176184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3"/>
          <p:cNvSpPr>
            <a:spLocks noGrp="1"/>
          </p:cNvSpPr>
          <p:nvPr>
            <p:ph sz="quarter" idx="11"/>
          </p:nvPr>
        </p:nvSpPr>
        <p:spPr>
          <a:xfrm>
            <a:off x="2312894" y="766763"/>
            <a:ext cx="6508377"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3"/>
          <p:cNvSpPr>
            <a:spLocks noGrp="1"/>
          </p:cNvSpPr>
          <p:nvPr>
            <p:ph sz="quarter" idx="12"/>
          </p:nvPr>
        </p:nvSpPr>
        <p:spPr>
          <a:xfrm>
            <a:off x="376238" y="1761846"/>
            <a:ext cx="176184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sz="quarter" idx="13"/>
          </p:nvPr>
        </p:nvSpPr>
        <p:spPr>
          <a:xfrm>
            <a:off x="2312894" y="1761846"/>
            <a:ext cx="6508377"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3"/>
          <p:cNvSpPr>
            <a:spLocks noGrp="1"/>
          </p:cNvSpPr>
          <p:nvPr>
            <p:ph sz="quarter" idx="14"/>
          </p:nvPr>
        </p:nvSpPr>
        <p:spPr>
          <a:xfrm>
            <a:off x="376238" y="2797269"/>
            <a:ext cx="176184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p:cNvSpPr>
            <a:spLocks noGrp="1"/>
          </p:cNvSpPr>
          <p:nvPr>
            <p:ph sz="quarter" idx="15"/>
          </p:nvPr>
        </p:nvSpPr>
        <p:spPr>
          <a:xfrm>
            <a:off x="2312894" y="2797269"/>
            <a:ext cx="6508377"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6"/>
          </p:nvPr>
        </p:nvSpPr>
        <p:spPr>
          <a:xfrm>
            <a:off x="376238" y="3765457"/>
            <a:ext cx="176184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quarter" idx="17"/>
          </p:nvPr>
        </p:nvSpPr>
        <p:spPr>
          <a:xfrm>
            <a:off x="2312894" y="3765457"/>
            <a:ext cx="6508377"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p:cNvSpPr>
            <a:spLocks noGrp="1"/>
          </p:cNvSpPr>
          <p:nvPr>
            <p:ph sz="quarter" idx="18"/>
          </p:nvPr>
        </p:nvSpPr>
        <p:spPr>
          <a:xfrm>
            <a:off x="376238" y="4787434"/>
            <a:ext cx="176184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9"/>
          </p:nvPr>
        </p:nvSpPr>
        <p:spPr>
          <a:xfrm>
            <a:off x="2312894" y="4787434"/>
            <a:ext cx="6508377"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356694834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4"/>
          <p:cNvSpPr>
            <a:spLocks noGrp="1"/>
          </p:cNvSpPr>
          <p:nvPr>
            <p:ph sz="quarter" idx="11"/>
          </p:nvPr>
        </p:nvSpPr>
        <p:spPr>
          <a:xfrm>
            <a:off x="384175" y="841376"/>
            <a:ext cx="2656568" cy="500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4"/>
          <p:cNvSpPr>
            <a:spLocks noGrp="1"/>
          </p:cNvSpPr>
          <p:nvPr>
            <p:ph sz="quarter" idx="12"/>
          </p:nvPr>
        </p:nvSpPr>
        <p:spPr>
          <a:xfrm>
            <a:off x="3236232" y="841376"/>
            <a:ext cx="2656568" cy="500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4"/>
          <p:cNvSpPr>
            <a:spLocks noGrp="1"/>
          </p:cNvSpPr>
          <p:nvPr>
            <p:ph sz="quarter" idx="13"/>
          </p:nvPr>
        </p:nvSpPr>
        <p:spPr>
          <a:xfrm>
            <a:off x="6088289" y="841376"/>
            <a:ext cx="2656568" cy="500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79019139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4"/>
          <p:cNvSpPr>
            <a:spLocks noGrp="1"/>
          </p:cNvSpPr>
          <p:nvPr>
            <p:ph sz="quarter" idx="11"/>
          </p:nvPr>
        </p:nvSpPr>
        <p:spPr>
          <a:xfrm>
            <a:off x="369888" y="798514"/>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4"/>
          <p:cNvSpPr>
            <a:spLocks noGrp="1"/>
          </p:cNvSpPr>
          <p:nvPr>
            <p:ph sz="quarter" idx="12"/>
          </p:nvPr>
        </p:nvSpPr>
        <p:spPr>
          <a:xfrm>
            <a:off x="369888" y="3396572"/>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4"/>
          <p:cNvSpPr>
            <a:spLocks noGrp="1"/>
          </p:cNvSpPr>
          <p:nvPr>
            <p:ph sz="quarter" idx="13"/>
          </p:nvPr>
        </p:nvSpPr>
        <p:spPr>
          <a:xfrm>
            <a:off x="4709660" y="798514"/>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Content Placeholder 4"/>
          <p:cNvSpPr>
            <a:spLocks noGrp="1"/>
          </p:cNvSpPr>
          <p:nvPr>
            <p:ph sz="quarter" idx="14"/>
          </p:nvPr>
        </p:nvSpPr>
        <p:spPr>
          <a:xfrm>
            <a:off x="4709660" y="3396572"/>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336475098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4"/>
          <p:cNvSpPr>
            <a:spLocks noGrp="1"/>
          </p:cNvSpPr>
          <p:nvPr>
            <p:ph sz="quarter" idx="11"/>
          </p:nvPr>
        </p:nvSpPr>
        <p:spPr>
          <a:xfrm>
            <a:off x="369888" y="798514"/>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4"/>
          <p:cNvSpPr>
            <a:spLocks noGrp="1"/>
          </p:cNvSpPr>
          <p:nvPr>
            <p:ph sz="quarter" idx="12"/>
          </p:nvPr>
        </p:nvSpPr>
        <p:spPr>
          <a:xfrm>
            <a:off x="369888" y="3396572"/>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4"/>
          <p:cNvSpPr>
            <a:spLocks noGrp="1"/>
          </p:cNvSpPr>
          <p:nvPr>
            <p:ph sz="quarter" idx="13"/>
          </p:nvPr>
        </p:nvSpPr>
        <p:spPr>
          <a:xfrm>
            <a:off x="4709660" y="798514"/>
            <a:ext cx="4049712" cy="5108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71004531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xmlns="" val="4168584453"/>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9" y="784226"/>
            <a:ext cx="7722870" cy="1079626"/>
          </a:xfrm>
        </p:spPr>
        <p:txBody>
          <a:bodyPr anchor="b"/>
          <a:lstStyle>
            <a:lvl1pPr algn="l">
              <a:defRPr sz="3000">
                <a:solidFill>
                  <a:srgbClr val="003D79"/>
                </a:solidFill>
              </a:defRPr>
            </a:lvl1pPr>
          </a:lstStyle>
          <a:p>
            <a:r>
              <a:rPr lang="en-US" dirty="0" smtClean="0"/>
              <a:t>Agenda</a:t>
            </a:r>
            <a:endParaRPr lang="en-US" dirty="0"/>
          </a:p>
        </p:txBody>
      </p:sp>
      <p:pic>
        <p:nvPicPr>
          <p:cNvPr id="6" name="Picture 2"/>
          <p:cNvPicPr>
            <a:picLocks noChangeAspect="1" noChangeArrowheads="1"/>
          </p:cNvPicPr>
          <p:nvPr userDrawn="1"/>
        </p:nvPicPr>
        <p:blipFill>
          <a:blip r:embed="rId2" cstate="email">
            <a:extLst>
              <a:ext uri="{28A0092B-C50C-407E-A947-70E740481C1C}">
                <a14:useLocalDpi xmlns:a14="http://schemas.microsoft.com/office/drawing/2010/main" xmlns=""/>
              </a:ext>
            </a:extLst>
          </a:blip>
          <a:srcRect/>
          <a:stretch>
            <a:fillRect/>
          </a:stretch>
        </p:blipFill>
        <p:spPr bwMode="auto">
          <a:xfrm>
            <a:off x="139700" y="312280"/>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6"/>
            <a:ext cx="7592568" cy="3748405"/>
          </a:xfrm>
        </p:spPr>
        <p:txBody>
          <a:bodyPr/>
          <a:lstStyle>
            <a:lvl1pPr marL="182871">
              <a:lnSpc>
                <a:spcPct val="150000"/>
              </a:lnSpc>
              <a:buFont typeface="Wingdings" pitchFamily="2" charset="2"/>
              <a:buNone/>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Click to edit Master text styles</a:t>
            </a:r>
          </a:p>
        </p:txBody>
      </p:sp>
    </p:spTree>
    <p:extLst>
      <p:ext uri="{BB962C8B-B14F-4D97-AF65-F5344CB8AC3E}">
        <p14:creationId xmlns:p14="http://schemas.microsoft.com/office/powerpoint/2010/main" xmlns="" val="2801719687"/>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5"/>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pic>
        <p:nvPicPr>
          <p:cNvPr id="6" name="Picture 2"/>
          <p:cNvPicPr>
            <a:picLocks noChangeAspect="1" noChangeArrowheads="1"/>
          </p:cNvPicPr>
          <p:nvPr userDrawn="1"/>
        </p:nvPicPr>
        <p:blipFill>
          <a:blip r:embed="rId2" cstate="email">
            <a:extLst>
              <a:ext uri="{28A0092B-C50C-407E-A947-70E740481C1C}">
                <a14:useLocalDpi xmlns:a14="http://schemas.microsoft.com/office/drawing/2010/main" xmlns=""/>
              </a:ext>
            </a:extLst>
          </a:blip>
          <a:srcRect/>
          <a:stretch>
            <a:fillRect/>
          </a:stretch>
        </p:blipFill>
        <p:spPr bwMode="auto">
          <a:xfrm>
            <a:off x="139700" y="312280"/>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6"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extLst>
      <p:ext uri="{BB962C8B-B14F-4D97-AF65-F5344CB8AC3E}">
        <p14:creationId xmlns:p14="http://schemas.microsoft.com/office/powerpoint/2010/main" xmlns="" val="284104779"/>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auto">
      <p:bgPr>
        <a:blipFill dpi="0" rotWithShape="0">
          <a:blip r:embed="rId2"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hasCustomPrompt="1"/>
          </p:nvPr>
        </p:nvSpPr>
        <p:spPr>
          <a:xfrm>
            <a:off x="402336" y="330201"/>
            <a:ext cx="8436864" cy="968829"/>
          </a:xfrm>
        </p:spPr>
        <p:txBody>
          <a:bodyPr anchor="t"/>
          <a:lstStyle>
            <a:lvl1pPr>
              <a:defRPr sz="3000">
                <a:solidFill>
                  <a:srgbClr val="003D79"/>
                </a:solidFill>
              </a:defRPr>
            </a:lvl1pPr>
          </a:lstStyle>
          <a:p>
            <a:r>
              <a:rPr lang="en-US" dirty="0" smtClean="0"/>
              <a:t>Title</a:t>
            </a:r>
            <a:endParaRPr lang="en-US" dirty="0"/>
          </a:p>
        </p:txBody>
      </p:sp>
      <p:sp>
        <p:nvSpPr>
          <p:cNvPr id="71683" name="Rectangle 3"/>
          <p:cNvSpPr>
            <a:spLocks noGrp="1" noChangeArrowheads="1"/>
          </p:cNvSpPr>
          <p:nvPr>
            <p:ph type="subTitle" idx="1" hasCustomPrompt="1"/>
          </p:nvPr>
        </p:nvSpPr>
        <p:spPr>
          <a:xfrm>
            <a:off x="400050" y="1335315"/>
            <a:ext cx="8382000" cy="645885"/>
          </a:xfrm>
        </p:spPr>
        <p:txBody>
          <a:bodyPr/>
          <a:lstStyle>
            <a:lvl1pPr>
              <a:buFont typeface="Arial" pitchFamily="34" charset="0"/>
              <a:buNone/>
              <a:defRPr sz="1800" b="0" i="1"/>
            </a:lvl1pPr>
          </a:lstStyle>
          <a:p>
            <a:r>
              <a:rPr lang="en-US" dirty="0" smtClean="0"/>
              <a:t>Name</a:t>
            </a:r>
          </a:p>
        </p:txBody>
      </p:sp>
      <p:sp>
        <p:nvSpPr>
          <p:cNvPr id="5" name="TextBox 4"/>
          <p:cNvSpPr txBox="1"/>
          <p:nvPr userDrawn="1"/>
        </p:nvSpPr>
        <p:spPr bwMode="gray">
          <a:xfrm>
            <a:off x="6729169" y="6696045"/>
            <a:ext cx="2343150" cy="189714"/>
          </a:xfrm>
          <a:prstGeom prst="rect">
            <a:avLst/>
          </a:prstGeom>
          <a:noFill/>
        </p:spPr>
        <p:txBody>
          <a:bodyPr wrap="square" lIns="91435" tIns="45718" rIns="91435" bIns="45718" rtlCol="0">
            <a:spAutoFit/>
          </a:bodyPr>
          <a:lstStyle/>
          <a:p>
            <a:pPr algn="r">
              <a:spcAft>
                <a:spcPct val="40000"/>
              </a:spcAft>
            </a:pPr>
            <a:r>
              <a:rPr lang="en-US" sz="600" dirty="0" smtClean="0">
                <a:solidFill>
                  <a:srgbClr val="C0C0C0">
                    <a:lumMod val="75000"/>
                  </a:srgbClr>
                </a:solidFill>
                <a:latin typeface="Arial" charset="0"/>
                <a:ea typeface="ＭＳ Ｐゴシック" pitchFamily="34" charset="-128"/>
                <a:cs typeface="+mn-cs"/>
              </a:rPr>
              <a:t>© 2009 VMware Inc. All rights reserved</a:t>
            </a:r>
          </a:p>
        </p:txBody>
      </p:sp>
      <p:sp>
        <p:nvSpPr>
          <p:cNvPr id="7" name="Rectangle 4"/>
          <p:cNvSpPr txBox="1">
            <a:spLocks noChangeArrowheads="1"/>
          </p:cNvSpPr>
          <p:nvPr userDrawn="1"/>
        </p:nvSpPr>
        <p:spPr bwMode="white">
          <a:xfrm>
            <a:off x="224585" y="6393782"/>
            <a:ext cx="2133600" cy="476250"/>
          </a:xfrm>
          <a:prstGeom prst="rect">
            <a:avLst/>
          </a:prstGeom>
          <a:ln>
            <a:miter lim="800000"/>
            <a:headEnd/>
            <a:tailEnd/>
          </a:ln>
        </p:spPr>
        <p:txBody>
          <a:bodyPr vert="horz" wrap="square" lIns="91435" tIns="45718" rIns="91435" bIns="45718" numCol="1" anchor="t" anchorCtr="0" compatLnSpc="1">
            <a:prstTxWarp prst="textNoShape">
              <a:avLst/>
            </a:prstTxWarp>
          </a:bodyPr>
          <a:lstStyle>
            <a:lvl1pPr algn="l" eaLnBrk="0" hangingPunct="0">
              <a:spcAft>
                <a:spcPct val="0"/>
              </a:spcAft>
              <a:defRPr sz="1200" b="1">
                <a:solidFill>
                  <a:srgbClr val="FFFFFF"/>
                </a:solidFill>
              </a:defRPr>
            </a:lvl1pPr>
          </a:lstStyle>
          <a:p>
            <a:pPr>
              <a:defRPr/>
            </a:pPr>
            <a:r>
              <a:rPr lang="en-US" dirty="0" smtClean="0">
                <a:latin typeface="Arial" charset="0"/>
                <a:ea typeface="ＭＳ Ｐゴシック" pitchFamily="34" charset="-128"/>
                <a:cs typeface="+mn-cs"/>
              </a:rPr>
              <a:t>Confidential</a:t>
            </a:r>
            <a:endParaRPr lang="en-US" dirty="0">
              <a:latin typeface="Arial" charset="0"/>
              <a:ea typeface="ＭＳ Ｐゴシック" pitchFamily="34" charset="-128"/>
              <a:cs typeface="+mn-cs"/>
            </a:endParaRPr>
          </a:p>
        </p:txBody>
      </p:sp>
      <p:sp>
        <p:nvSpPr>
          <p:cNvPr id="12" name="Text Placeholder 11"/>
          <p:cNvSpPr>
            <a:spLocks noGrp="1"/>
          </p:cNvSpPr>
          <p:nvPr>
            <p:ph type="body" sz="quarter" idx="10" hasCustomPrompt="1"/>
          </p:nvPr>
        </p:nvSpPr>
        <p:spPr>
          <a:xfrm>
            <a:off x="398463" y="2017487"/>
            <a:ext cx="8412162" cy="675141"/>
          </a:xfrm>
        </p:spPr>
        <p:txBody>
          <a:bodyPr anchor="b" anchorCtr="0"/>
          <a:lstStyle>
            <a:lvl1pPr>
              <a:buNone/>
              <a:defRPr sz="1800" b="0" i="1"/>
            </a:lvl1pPr>
          </a:lstStyle>
          <a:p>
            <a:pPr lvl="0"/>
            <a:r>
              <a:rPr lang="en-US" dirty="0" smtClean="0"/>
              <a:t>Date</a:t>
            </a:r>
          </a:p>
        </p:txBody>
      </p:sp>
    </p:spTree>
    <p:extLst>
      <p:ext uri="{BB962C8B-B14F-4D97-AF65-F5344CB8AC3E}">
        <p14:creationId xmlns:p14="http://schemas.microsoft.com/office/powerpoint/2010/main" xmlns="" val="24292314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352425" y="786384"/>
            <a:ext cx="8385048" cy="5010912"/>
          </a:xfrm>
        </p:spPr>
        <p:txBody>
          <a:bodyPr/>
          <a:lstStyle>
            <a:lvl1pPr marL="233351" indent="-233351">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162518034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6"/>
            <a:ext cx="4038600" cy="5006975"/>
          </a:xfrm>
        </p:spPr>
        <p:txBody>
          <a:bodyPr/>
          <a:lstStyle>
            <a:lvl1pPr marL="233351" indent="-233351">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6"/>
            <a:ext cx="4038600" cy="5006975"/>
          </a:xfrm>
        </p:spPr>
        <p:txBody>
          <a:bodyPr/>
          <a:lstStyle>
            <a:lvl1pPr marL="233351" indent="-233351">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4245265405"/>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any Boxes">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31775" y="73252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4"/>
          <p:cNvSpPr>
            <a:spLocks noGrp="1"/>
          </p:cNvSpPr>
          <p:nvPr>
            <p:ph type="body" sz="quarter" idx="12"/>
          </p:nvPr>
        </p:nvSpPr>
        <p:spPr>
          <a:xfrm>
            <a:off x="3054803" y="73252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4"/>
          <p:cNvSpPr>
            <a:spLocks noGrp="1"/>
          </p:cNvSpPr>
          <p:nvPr>
            <p:ph type="body" sz="quarter" idx="13"/>
          </p:nvPr>
        </p:nvSpPr>
        <p:spPr>
          <a:xfrm>
            <a:off x="5812517" y="73252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4"/>
          <p:cNvSpPr>
            <a:spLocks noGrp="1"/>
          </p:cNvSpPr>
          <p:nvPr>
            <p:ph type="body" sz="quarter" idx="14"/>
          </p:nvPr>
        </p:nvSpPr>
        <p:spPr>
          <a:xfrm>
            <a:off x="231775" y="18864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4"/>
          <p:cNvSpPr>
            <a:spLocks noGrp="1"/>
          </p:cNvSpPr>
          <p:nvPr>
            <p:ph type="body" sz="quarter" idx="15"/>
          </p:nvPr>
        </p:nvSpPr>
        <p:spPr>
          <a:xfrm>
            <a:off x="3054803" y="18864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4"/>
          <p:cNvSpPr>
            <a:spLocks noGrp="1"/>
          </p:cNvSpPr>
          <p:nvPr>
            <p:ph type="body" sz="quarter" idx="16"/>
          </p:nvPr>
        </p:nvSpPr>
        <p:spPr>
          <a:xfrm>
            <a:off x="5812517" y="18864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7"/>
          </p:nvPr>
        </p:nvSpPr>
        <p:spPr>
          <a:xfrm>
            <a:off x="231775" y="2982234"/>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4"/>
          <p:cNvSpPr>
            <a:spLocks noGrp="1"/>
          </p:cNvSpPr>
          <p:nvPr>
            <p:ph type="body" sz="quarter" idx="18"/>
          </p:nvPr>
        </p:nvSpPr>
        <p:spPr>
          <a:xfrm>
            <a:off x="3054803" y="2982234"/>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4"/>
          <p:cNvSpPr>
            <a:spLocks noGrp="1"/>
          </p:cNvSpPr>
          <p:nvPr>
            <p:ph type="body" sz="quarter" idx="19"/>
          </p:nvPr>
        </p:nvSpPr>
        <p:spPr>
          <a:xfrm>
            <a:off x="5812517" y="2982234"/>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4"/>
          <p:cNvSpPr>
            <a:spLocks noGrp="1"/>
          </p:cNvSpPr>
          <p:nvPr>
            <p:ph type="body" sz="quarter" idx="20"/>
          </p:nvPr>
        </p:nvSpPr>
        <p:spPr>
          <a:xfrm>
            <a:off x="231775" y="40708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4"/>
          <p:cNvSpPr>
            <a:spLocks noGrp="1"/>
          </p:cNvSpPr>
          <p:nvPr>
            <p:ph type="body" sz="quarter" idx="21"/>
          </p:nvPr>
        </p:nvSpPr>
        <p:spPr>
          <a:xfrm>
            <a:off x="3054803" y="40708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4"/>
          <p:cNvSpPr>
            <a:spLocks noGrp="1"/>
          </p:cNvSpPr>
          <p:nvPr>
            <p:ph type="body" sz="quarter" idx="22"/>
          </p:nvPr>
        </p:nvSpPr>
        <p:spPr>
          <a:xfrm>
            <a:off x="5812517" y="40708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4"/>
          <p:cNvSpPr>
            <a:spLocks noGrp="1"/>
          </p:cNvSpPr>
          <p:nvPr>
            <p:ph type="body" sz="quarter" idx="23"/>
          </p:nvPr>
        </p:nvSpPr>
        <p:spPr>
          <a:xfrm>
            <a:off x="231775" y="484006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4"/>
          <p:cNvSpPr>
            <a:spLocks noGrp="1"/>
          </p:cNvSpPr>
          <p:nvPr>
            <p:ph type="body" sz="quarter" idx="24"/>
          </p:nvPr>
        </p:nvSpPr>
        <p:spPr>
          <a:xfrm>
            <a:off x="3054803" y="484006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4"/>
          <p:cNvSpPr>
            <a:spLocks noGrp="1"/>
          </p:cNvSpPr>
          <p:nvPr>
            <p:ph type="body" sz="quarter" idx="25"/>
          </p:nvPr>
        </p:nvSpPr>
        <p:spPr>
          <a:xfrm>
            <a:off x="5812517" y="484006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itle 2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393019025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376238" y="766763"/>
            <a:ext cx="176184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3"/>
          <p:cNvSpPr>
            <a:spLocks noGrp="1"/>
          </p:cNvSpPr>
          <p:nvPr>
            <p:ph sz="quarter" idx="11"/>
          </p:nvPr>
        </p:nvSpPr>
        <p:spPr>
          <a:xfrm>
            <a:off x="2312894" y="766763"/>
            <a:ext cx="6508377"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3"/>
          <p:cNvSpPr>
            <a:spLocks noGrp="1"/>
          </p:cNvSpPr>
          <p:nvPr>
            <p:ph sz="quarter" idx="12"/>
          </p:nvPr>
        </p:nvSpPr>
        <p:spPr>
          <a:xfrm>
            <a:off x="376238" y="1761846"/>
            <a:ext cx="176184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sz="quarter" idx="13"/>
          </p:nvPr>
        </p:nvSpPr>
        <p:spPr>
          <a:xfrm>
            <a:off x="2312894" y="1761846"/>
            <a:ext cx="6508377"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3"/>
          <p:cNvSpPr>
            <a:spLocks noGrp="1"/>
          </p:cNvSpPr>
          <p:nvPr>
            <p:ph sz="quarter" idx="14"/>
          </p:nvPr>
        </p:nvSpPr>
        <p:spPr>
          <a:xfrm>
            <a:off x="376238" y="2797269"/>
            <a:ext cx="176184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p:cNvSpPr>
            <a:spLocks noGrp="1"/>
          </p:cNvSpPr>
          <p:nvPr>
            <p:ph sz="quarter" idx="15"/>
          </p:nvPr>
        </p:nvSpPr>
        <p:spPr>
          <a:xfrm>
            <a:off x="2312894" y="2797269"/>
            <a:ext cx="6508377"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6"/>
          </p:nvPr>
        </p:nvSpPr>
        <p:spPr>
          <a:xfrm>
            <a:off x="376238" y="3765457"/>
            <a:ext cx="176184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quarter" idx="17"/>
          </p:nvPr>
        </p:nvSpPr>
        <p:spPr>
          <a:xfrm>
            <a:off x="2312894" y="3765457"/>
            <a:ext cx="6508377"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p:cNvSpPr>
            <a:spLocks noGrp="1"/>
          </p:cNvSpPr>
          <p:nvPr>
            <p:ph sz="quarter" idx="18"/>
          </p:nvPr>
        </p:nvSpPr>
        <p:spPr>
          <a:xfrm>
            <a:off x="376238" y="4787434"/>
            <a:ext cx="176184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9"/>
          </p:nvPr>
        </p:nvSpPr>
        <p:spPr>
          <a:xfrm>
            <a:off x="2312894" y="4787434"/>
            <a:ext cx="6508377"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380762348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4"/>
          <p:cNvSpPr>
            <a:spLocks noGrp="1"/>
          </p:cNvSpPr>
          <p:nvPr>
            <p:ph sz="quarter" idx="11"/>
          </p:nvPr>
        </p:nvSpPr>
        <p:spPr>
          <a:xfrm>
            <a:off x="384175" y="841376"/>
            <a:ext cx="2656568" cy="500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4"/>
          <p:cNvSpPr>
            <a:spLocks noGrp="1"/>
          </p:cNvSpPr>
          <p:nvPr>
            <p:ph sz="quarter" idx="12"/>
          </p:nvPr>
        </p:nvSpPr>
        <p:spPr>
          <a:xfrm>
            <a:off x="3236232" y="841376"/>
            <a:ext cx="2656568" cy="500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4"/>
          <p:cNvSpPr>
            <a:spLocks noGrp="1"/>
          </p:cNvSpPr>
          <p:nvPr>
            <p:ph sz="quarter" idx="13"/>
          </p:nvPr>
        </p:nvSpPr>
        <p:spPr>
          <a:xfrm>
            <a:off x="6088289" y="841376"/>
            <a:ext cx="2656568" cy="500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46175237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6"/>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9714"/>
          </a:xfrm>
          <a:prstGeom prst="rect">
            <a:avLst/>
          </a:prstGeom>
          <a:noFill/>
        </p:spPr>
        <p:txBody>
          <a:bodyPr wrap="square" lIns="91435" tIns="45718" rIns="91435" bIns="45718" rtlCol="0">
            <a:spAutoFit/>
          </a:bodyPr>
          <a:lstStyle/>
          <a:p>
            <a:pPr algn="r">
              <a:spcAft>
                <a:spcPct val="40000"/>
              </a:spcAft>
            </a:pPr>
            <a:r>
              <a:rPr lang="en-US" sz="600" dirty="0" smtClean="0">
                <a:solidFill>
                  <a:srgbClr val="C0C0C0">
                    <a:lumMod val="75000"/>
                  </a:srgbClr>
                </a:solidFill>
                <a:latin typeface="Arial" charset="0"/>
                <a:ea typeface="ＭＳ Ｐゴシック" pitchFamily="34" charset="-128"/>
                <a:cs typeface="+mn-cs"/>
              </a:rPr>
              <a:t>© 2009 VMware Inc. All rights reserved</a:t>
            </a:r>
          </a:p>
        </p:txBody>
      </p:sp>
      <p:sp>
        <p:nvSpPr>
          <p:cNvPr id="7" name="Rectangle 4"/>
          <p:cNvSpPr txBox="1">
            <a:spLocks noChangeArrowheads="1"/>
          </p:cNvSpPr>
          <p:nvPr userDrawn="1"/>
        </p:nvSpPr>
        <p:spPr bwMode="white">
          <a:xfrm>
            <a:off x="224585" y="6393782"/>
            <a:ext cx="2133600" cy="476250"/>
          </a:xfrm>
          <a:prstGeom prst="rect">
            <a:avLst/>
          </a:prstGeom>
          <a:ln>
            <a:miter lim="800000"/>
            <a:headEnd/>
            <a:tailEnd/>
          </a:ln>
        </p:spPr>
        <p:txBody>
          <a:bodyPr vert="horz" wrap="square" lIns="91435" tIns="45718" rIns="91435" bIns="45718" numCol="1" anchor="t" anchorCtr="0" compatLnSpc="1">
            <a:prstTxWarp prst="textNoShape">
              <a:avLst/>
            </a:prstTxWarp>
          </a:bodyPr>
          <a:lstStyle>
            <a:lvl1pPr algn="l" eaLnBrk="0" hangingPunct="0">
              <a:spcAft>
                <a:spcPct val="0"/>
              </a:spcAft>
              <a:defRPr sz="1200" b="1">
                <a:solidFill>
                  <a:srgbClr val="FFFFFF"/>
                </a:solidFill>
              </a:defRPr>
            </a:lvl1pPr>
          </a:lstStyle>
          <a:p>
            <a:pPr>
              <a:defRPr/>
            </a:pPr>
            <a:r>
              <a:rPr lang="en-US" dirty="0" smtClean="0">
                <a:latin typeface="Arial" charset="0"/>
                <a:ea typeface="ＭＳ Ｐゴシック" pitchFamily="34" charset="-128"/>
                <a:cs typeface="+mn-cs"/>
              </a:rPr>
              <a:t>Confidential</a:t>
            </a:r>
            <a:endParaRPr lang="en-US" dirty="0">
              <a:latin typeface="Arial" charset="0"/>
              <a:ea typeface="ＭＳ Ｐゴシック" pitchFamily="34" charset="-128"/>
              <a:cs typeface="+mn-cs"/>
            </a:endParaRPr>
          </a:p>
        </p:txBody>
      </p:sp>
    </p:spTree>
    <p:extLst>
      <p:ext uri="{BB962C8B-B14F-4D97-AF65-F5344CB8AC3E}">
        <p14:creationId xmlns:p14="http://schemas.microsoft.com/office/powerpoint/2010/main" xmlns="" val="339946889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our 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4"/>
          <p:cNvSpPr>
            <a:spLocks noGrp="1"/>
          </p:cNvSpPr>
          <p:nvPr>
            <p:ph sz="quarter" idx="11"/>
          </p:nvPr>
        </p:nvSpPr>
        <p:spPr>
          <a:xfrm>
            <a:off x="369888" y="798514"/>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4"/>
          <p:cNvSpPr>
            <a:spLocks noGrp="1"/>
          </p:cNvSpPr>
          <p:nvPr>
            <p:ph sz="quarter" idx="12"/>
          </p:nvPr>
        </p:nvSpPr>
        <p:spPr>
          <a:xfrm>
            <a:off x="369888" y="3396572"/>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4"/>
          <p:cNvSpPr>
            <a:spLocks noGrp="1"/>
          </p:cNvSpPr>
          <p:nvPr>
            <p:ph sz="quarter" idx="13"/>
          </p:nvPr>
        </p:nvSpPr>
        <p:spPr>
          <a:xfrm>
            <a:off x="4709660" y="798514"/>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Content Placeholder 4"/>
          <p:cNvSpPr>
            <a:spLocks noGrp="1"/>
          </p:cNvSpPr>
          <p:nvPr>
            <p:ph sz="quarter" idx="14"/>
          </p:nvPr>
        </p:nvSpPr>
        <p:spPr>
          <a:xfrm>
            <a:off x="4709660" y="3396572"/>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13995409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4"/>
          <p:cNvSpPr>
            <a:spLocks noGrp="1"/>
          </p:cNvSpPr>
          <p:nvPr>
            <p:ph sz="quarter" idx="11"/>
          </p:nvPr>
        </p:nvSpPr>
        <p:spPr>
          <a:xfrm>
            <a:off x="369888" y="798514"/>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4"/>
          <p:cNvSpPr>
            <a:spLocks noGrp="1"/>
          </p:cNvSpPr>
          <p:nvPr>
            <p:ph sz="quarter" idx="12"/>
          </p:nvPr>
        </p:nvSpPr>
        <p:spPr>
          <a:xfrm>
            <a:off x="369888" y="3396572"/>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4"/>
          <p:cNvSpPr>
            <a:spLocks noGrp="1"/>
          </p:cNvSpPr>
          <p:nvPr>
            <p:ph sz="quarter" idx="13"/>
          </p:nvPr>
        </p:nvSpPr>
        <p:spPr>
          <a:xfrm>
            <a:off x="4709660" y="798514"/>
            <a:ext cx="4049712" cy="5108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50872469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xmlns="" val="1462634157"/>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9" y="784226"/>
            <a:ext cx="7722870" cy="1079626"/>
          </a:xfrm>
        </p:spPr>
        <p:txBody>
          <a:bodyPr anchor="b"/>
          <a:lstStyle>
            <a:lvl1pPr algn="l">
              <a:defRPr sz="3000">
                <a:solidFill>
                  <a:srgbClr val="003D79"/>
                </a:solidFill>
              </a:defRPr>
            </a:lvl1pPr>
          </a:lstStyle>
          <a:p>
            <a:r>
              <a:rPr lang="en-US" dirty="0" smtClean="0"/>
              <a:t>Agenda</a:t>
            </a:r>
            <a:endParaRPr lang="en-US" dirty="0"/>
          </a:p>
        </p:txBody>
      </p:sp>
      <p:pic>
        <p:nvPicPr>
          <p:cNvPr id="6" name="Picture 2"/>
          <p:cNvPicPr>
            <a:picLocks noChangeAspect="1" noChangeArrowheads="1"/>
          </p:cNvPicPr>
          <p:nvPr userDrawn="1"/>
        </p:nvPicPr>
        <p:blipFill>
          <a:blip r:embed="rId2" cstate="email">
            <a:extLst>
              <a:ext uri="{28A0092B-C50C-407E-A947-70E740481C1C}">
                <a14:useLocalDpi xmlns:a14="http://schemas.microsoft.com/office/drawing/2010/main" xmlns=""/>
              </a:ext>
            </a:extLst>
          </a:blip>
          <a:srcRect/>
          <a:stretch>
            <a:fillRect/>
          </a:stretch>
        </p:blipFill>
        <p:spPr bwMode="auto">
          <a:xfrm>
            <a:off x="139700" y="312280"/>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6"/>
            <a:ext cx="7592568" cy="3748405"/>
          </a:xfrm>
        </p:spPr>
        <p:txBody>
          <a:bodyPr/>
          <a:lstStyle>
            <a:lvl1pPr marL="182871">
              <a:lnSpc>
                <a:spcPct val="150000"/>
              </a:lnSpc>
              <a:buFont typeface="Wingdings" pitchFamily="2" charset="2"/>
              <a:buNone/>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Click to edit Master text styles</a:t>
            </a:r>
          </a:p>
        </p:txBody>
      </p:sp>
    </p:spTree>
    <p:extLst>
      <p:ext uri="{BB962C8B-B14F-4D97-AF65-F5344CB8AC3E}">
        <p14:creationId xmlns:p14="http://schemas.microsoft.com/office/powerpoint/2010/main" xmlns="" val="557097879"/>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5"/>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pic>
        <p:nvPicPr>
          <p:cNvPr id="6" name="Picture 2"/>
          <p:cNvPicPr>
            <a:picLocks noChangeAspect="1" noChangeArrowheads="1"/>
          </p:cNvPicPr>
          <p:nvPr userDrawn="1"/>
        </p:nvPicPr>
        <p:blipFill>
          <a:blip r:embed="rId2" cstate="email">
            <a:extLst>
              <a:ext uri="{28A0092B-C50C-407E-A947-70E740481C1C}">
                <a14:useLocalDpi xmlns:a14="http://schemas.microsoft.com/office/drawing/2010/main" xmlns=""/>
              </a:ext>
            </a:extLst>
          </a:blip>
          <a:srcRect/>
          <a:stretch>
            <a:fillRect/>
          </a:stretch>
        </p:blipFill>
        <p:spPr bwMode="auto">
          <a:xfrm>
            <a:off x="139700" y="312280"/>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6"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extLst>
      <p:ext uri="{BB962C8B-B14F-4D97-AF65-F5344CB8AC3E}">
        <p14:creationId xmlns:p14="http://schemas.microsoft.com/office/powerpoint/2010/main" xmlns="" val="381538462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4" name="TextBox 4"/>
          <p:cNvSpPr txBox="1"/>
          <p:nvPr userDrawn="1"/>
        </p:nvSpPr>
        <p:spPr bwMode="gray">
          <a:xfrm>
            <a:off x="6524625" y="6696075"/>
            <a:ext cx="2343150" cy="189714"/>
          </a:xfrm>
          <a:prstGeom prst="rect">
            <a:avLst/>
          </a:prstGeom>
          <a:noFill/>
        </p:spPr>
        <p:txBody>
          <a:bodyPr lIns="91435" tIns="45718" rIns="91435" bIns="45718">
            <a:spAutoFit/>
          </a:bodyPr>
          <a:lstStyle/>
          <a:p>
            <a:pPr algn="r">
              <a:spcBef>
                <a:spcPts val="0"/>
              </a:spcBef>
              <a:spcAft>
                <a:spcPts val="0"/>
              </a:spcAft>
            </a:pPr>
            <a:r>
              <a:rPr lang="en-US" sz="600">
                <a:solidFill>
                  <a:srgbClr val="C0C0C0">
                    <a:lumMod val="75000"/>
                  </a:srgbClr>
                </a:solidFill>
                <a:latin typeface="Arial"/>
              </a:rPr>
              <a:t>© 2009 VMware Inc. 保留所有权利</a:t>
            </a:r>
          </a:p>
        </p:txBody>
      </p:sp>
      <p:sp>
        <p:nvSpPr>
          <p:cNvPr id="71682" name="Rectangle 2"/>
          <p:cNvSpPr>
            <a:spLocks noGrp="1" noChangeArrowheads="1"/>
          </p:cNvSpPr>
          <p:nvPr>
            <p:ph type="ctrTitle"/>
          </p:nvPr>
        </p:nvSpPr>
        <p:spPr>
          <a:xfrm>
            <a:off x="457200" y="330200"/>
            <a:ext cx="8382000"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6"/>
            <a:ext cx="8382000" cy="1295400"/>
          </a:xfrm>
        </p:spPr>
        <p:txBody>
          <a:bodyPr/>
          <a:lstStyle>
            <a:lvl1pPr>
              <a:defRPr sz="1800" b="0" i="1"/>
            </a:lvl1pPr>
          </a:lstStyle>
          <a:p>
            <a:r>
              <a:rPr lang="en-US" dirty="0"/>
              <a:t>Click to edit Master subtitle style</a:t>
            </a:r>
          </a:p>
        </p:txBody>
      </p:sp>
      <p:sp>
        <p:nvSpPr>
          <p:cNvPr id="5" name="Rectangle 4"/>
          <p:cNvSpPr>
            <a:spLocks noGrp="1" noChangeArrowheads="1"/>
          </p:cNvSpPr>
          <p:nvPr>
            <p:ph type="dt" sz="quarter" idx="10"/>
          </p:nvPr>
        </p:nvSpPr>
        <p:spPr>
          <a:xfrm>
            <a:off x="381000" y="6381750"/>
            <a:ext cx="2133600" cy="476250"/>
          </a:xfrm>
          <a:ln>
            <a:miter lim="800000"/>
            <a:headEnd/>
            <a:tailEnd/>
          </a:ln>
        </p:spPr>
        <p:txBody>
          <a:bodyPr wrap="square" numCol="1" anchor="t" anchorCtr="0" compatLnSpc="1">
            <a:prstTxWarp prst="textNoShape">
              <a:avLst/>
            </a:prstTxWarp>
          </a:bodyPr>
          <a:lstStyle>
            <a:lvl1pPr algn="l" eaLnBrk="0" hangingPunct="0">
              <a:spcAft>
                <a:spcPct val="0"/>
              </a:spcAft>
              <a:defRPr sz="1200" b="1">
                <a:solidFill>
                  <a:srgbClr val="FFFFFF"/>
                </a:solidFill>
              </a:defRPr>
            </a:lvl1pPr>
          </a:lstStyle>
          <a:p>
            <a:pPr>
              <a:defRPr/>
            </a:pPr>
            <a:endParaRPr>
              <a:latin typeface="Arial"/>
              <a:ea typeface="ＭＳ Ｐゴシック"/>
            </a:endParaRPr>
          </a:p>
        </p:txBody>
      </p:sp>
    </p:spTree>
    <p:extLst>
      <p:ext uri="{BB962C8B-B14F-4D97-AF65-F5344CB8AC3E}">
        <p14:creationId xmlns:p14="http://schemas.microsoft.com/office/powerpoint/2010/main" xmlns="" val="2818250995"/>
      </p:ext>
    </p:extLst>
  </p:cSld>
  <p:clrMapOvr>
    <a:overrideClrMapping bg1="lt1" tx1="dk1" bg2="lt2" tx2="dk2" accent1="accent1" accent2="accent2" accent3="accent3" accent4="accent4" accent5="accent5" accent6="accent6" hlink="hlink" folHlink="folHlink"/>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352425" y="786384"/>
            <a:ext cx="8385048" cy="5010912"/>
          </a:xfrm>
        </p:spPr>
        <p:txBody>
          <a:bodyPr/>
          <a:lstStyle>
            <a:lvl1pPr marL="114294" indent="-114294">
              <a:buFont typeface="Arial" pitchFamily="34" charset="0"/>
              <a:buChar char=" "/>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sldNum" sz="quarter" idx="14"/>
          </p:nvPr>
        </p:nvSpPr>
        <p:spPr>
          <a:ln/>
        </p:spPr>
        <p:txBody>
          <a:bodyPr/>
          <a:lstStyle>
            <a:lvl1pPr>
              <a:defRPr/>
            </a:lvl1pPr>
          </a:lstStyle>
          <a:p>
            <a:pPr>
              <a:defRPr/>
            </a:pPr>
            <a:fld id="{D0E5664A-D2A2-46D3-A903-C6798A6024DB}" type="slidenum">
              <a:rPr lang="en-US">
                <a:latin typeface="Arial"/>
                <a:ea typeface="ＭＳ Ｐゴシック"/>
              </a:rPr>
              <a:pPr>
                <a:defRPr/>
              </a:pPr>
              <a:t>‹#›</a:t>
            </a:fld>
            <a:endParaRPr lang="en-US">
              <a:latin typeface="Arial"/>
              <a:ea typeface="ＭＳ Ｐゴシック"/>
            </a:endParaRPr>
          </a:p>
        </p:txBody>
      </p:sp>
      <p:sp>
        <p:nvSpPr>
          <p:cNvPr id="5" name="Rectangle 9"/>
          <p:cNvSpPr>
            <a:spLocks noGrp="1" noChangeArrowheads="1"/>
          </p:cNvSpPr>
          <p:nvPr>
            <p:ph type="ftr" sz="quarter" idx="15"/>
          </p:nvPr>
        </p:nvSpPr>
        <p:spPr>
          <a:ln/>
        </p:spPr>
        <p:txBody>
          <a:bodyPr/>
          <a:lstStyle>
            <a:lvl1pPr>
              <a:defRPr/>
            </a:lvl1pPr>
          </a:lstStyle>
          <a:p>
            <a:pPr>
              <a:defRPr/>
            </a:pPr>
            <a:endParaRPr lang="en-US">
              <a:solidFill>
                <a:srgbClr val="333333"/>
              </a:solidFill>
              <a:latin typeface="Arial"/>
              <a:ea typeface="ＭＳ Ｐゴシック"/>
            </a:endParaRPr>
          </a:p>
        </p:txBody>
      </p:sp>
      <p:sp>
        <p:nvSpPr>
          <p:cNvPr id="6" name="Date Placeholder 8"/>
          <p:cNvSpPr>
            <a:spLocks noGrp="1"/>
          </p:cNvSpPr>
          <p:nvPr>
            <p:ph type="dt" sz="half" idx="16"/>
          </p:nvPr>
        </p:nvSpPr>
        <p:spPr/>
        <p:txBody>
          <a:bodyPr/>
          <a:lstStyle>
            <a:lvl1pPr>
              <a:defRPr/>
            </a:lvl1pPr>
          </a:lstStyle>
          <a:p>
            <a:pPr>
              <a:defRPr/>
            </a:pPr>
            <a:endParaRPr>
              <a:latin typeface="Arial"/>
              <a:ea typeface="ＭＳ Ｐゴシック"/>
            </a:endParaRPr>
          </a:p>
        </p:txBody>
      </p:sp>
    </p:spTree>
    <p:extLst>
      <p:ext uri="{BB962C8B-B14F-4D97-AF65-F5344CB8AC3E}">
        <p14:creationId xmlns:p14="http://schemas.microsoft.com/office/powerpoint/2010/main" xmlns="" val="2734305543"/>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7B9CFEE4-1BBA-485B-87BB-1E7510B35B8F}" type="slidenum">
              <a:rPr lang="en-US">
                <a:latin typeface="Arial"/>
                <a:ea typeface="ＭＳ Ｐゴシック"/>
              </a:rPr>
              <a:pPr>
                <a:defRPr/>
              </a:pPr>
              <a:t>‹#›</a:t>
            </a:fld>
            <a:endParaRPr lang="en-US">
              <a:latin typeface="Arial"/>
              <a:ea typeface="ＭＳ Ｐゴシック"/>
            </a:endParaRPr>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latin typeface="Arial"/>
              <a:ea typeface="ＭＳ Ｐゴシック"/>
            </a:endParaRPr>
          </a:p>
        </p:txBody>
      </p:sp>
      <p:sp>
        <p:nvSpPr>
          <p:cNvPr id="5" name="Date Placeholder 8"/>
          <p:cNvSpPr>
            <a:spLocks noGrp="1"/>
          </p:cNvSpPr>
          <p:nvPr>
            <p:ph type="dt" sz="half" idx="12"/>
          </p:nvPr>
        </p:nvSpPr>
        <p:spPr/>
        <p:txBody>
          <a:bodyPr/>
          <a:lstStyle>
            <a:lvl1pPr>
              <a:defRPr/>
            </a:lvl1pPr>
          </a:lstStyle>
          <a:p>
            <a:pPr>
              <a:defRPr/>
            </a:pPr>
            <a:endParaRPr>
              <a:latin typeface="Arial"/>
              <a:ea typeface="ＭＳ Ｐゴシック"/>
            </a:endParaRPr>
          </a:p>
        </p:txBody>
      </p:sp>
    </p:spTree>
    <p:extLst>
      <p:ext uri="{BB962C8B-B14F-4D97-AF65-F5344CB8AC3E}">
        <p14:creationId xmlns:p14="http://schemas.microsoft.com/office/powerpoint/2010/main" xmlns="" val="1590987054"/>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email">
            <a:extLst>
              <a:ext uri="{28A0092B-C50C-407E-A947-70E740481C1C}">
                <a14:useLocalDpi xmlns:a14="http://schemas.microsoft.com/office/drawing/2010/main" xmlns=""/>
              </a:ext>
            </a:extLst>
          </a:blip>
          <a:srcRect/>
          <a:stretch>
            <a:fillRect/>
          </a:stretch>
        </p:blipFill>
        <p:spPr bwMode="auto">
          <a:xfrm>
            <a:off x="139700" y="312738"/>
            <a:ext cx="8858250" cy="419100"/>
          </a:xfrm>
          <a:prstGeom prst="rect">
            <a:avLst/>
          </a:prstGeom>
          <a:noFill/>
          <a:ln w="9525">
            <a:noFill/>
            <a:miter lim="800000"/>
            <a:headEnd/>
            <a:tailEnd/>
          </a:ln>
        </p:spPr>
      </p:pic>
      <p:sp>
        <p:nvSpPr>
          <p:cNvPr id="2" name="Title 1"/>
          <p:cNvSpPr>
            <a:spLocks noGrp="1"/>
          </p:cNvSpPr>
          <p:nvPr>
            <p:ph type="title"/>
          </p:nvPr>
        </p:nvSpPr>
        <p:spPr>
          <a:xfrm>
            <a:off x="476250" y="784226"/>
            <a:ext cx="7630668" cy="1079626"/>
          </a:xfrm>
        </p:spPr>
        <p:txBody>
          <a:bodyPr anchor="b"/>
          <a:lstStyle>
            <a:lvl1pPr algn="l">
              <a:defRPr sz="3000">
                <a:solidFill>
                  <a:srgbClr val="003D79"/>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361950" y="2210436"/>
            <a:ext cx="7592568" cy="3748405"/>
          </a:xfrm>
        </p:spPr>
        <p:txBody>
          <a:bodyPr/>
          <a:lstStyle>
            <a:lvl1pPr>
              <a:buFont typeface="Arial" pitchFamily="34" charset="0"/>
              <a:buChar char=" "/>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sldNum" sz="quarter" idx="13"/>
          </p:nvPr>
        </p:nvSpPr>
        <p:spPr/>
        <p:txBody>
          <a:bodyPr/>
          <a:lstStyle>
            <a:lvl1pPr>
              <a:defRPr/>
            </a:lvl1pPr>
          </a:lstStyle>
          <a:p>
            <a:pPr>
              <a:defRPr/>
            </a:pPr>
            <a:fld id="{BBB097A6-57A6-457F-829C-732E87715B61}" type="slidenum">
              <a:rPr lang="en-US">
                <a:latin typeface="Arial"/>
                <a:ea typeface="ＭＳ Ｐゴシック"/>
              </a:rPr>
              <a:pPr>
                <a:defRPr/>
              </a:pPr>
              <a:t>‹#›</a:t>
            </a:fld>
            <a:endParaRPr lang="en-US">
              <a:latin typeface="Arial"/>
              <a:ea typeface="ＭＳ Ｐゴシック"/>
            </a:endParaRPr>
          </a:p>
        </p:txBody>
      </p:sp>
      <p:sp>
        <p:nvSpPr>
          <p:cNvPr id="6" name="Rectangle 9"/>
          <p:cNvSpPr>
            <a:spLocks noGrp="1" noChangeArrowheads="1"/>
          </p:cNvSpPr>
          <p:nvPr>
            <p:ph type="ftr" sz="quarter" idx="14"/>
          </p:nvPr>
        </p:nvSpPr>
        <p:spPr/>
        <p:txBody>
          <a:bodyPr/>
          <a:lstStyle>
            <a:lvl1pPr>
              <a:defRPr/>
            </a:lvl1pPr>
          </a:lstStyle>
          <a:p>
            <a:pPr>
              <a:defRPr/>
            </a:pPr>
            <a:endParaRPr lang="en-US">
              <a:solidFill>
                <a:srgbClr val="333333"/>
              </a:solidFill>
              <a:latin typeface="Arial"/>
              <a:ea typeface="ＭＳ Ｐゴシック"/>
            </a:endParaRPr>
          </a:p>
        </p:txBody>
      </p:sp>
      <p:sp>
        <p:nvSpPr>
          <p:cNvPr id="7" name="Date Placeholder 8"/>
          <p:cNvSpPr>
            <a:spLocks noGrp="1"/>
          </p:cNvSpPr>
          <p:nvPr>
            <p:ph type="dt" sz="half" idx="15"/>
          </p:nvPr>
        </p:nvSpPr>
        <p:spPr/>
        <p:txBody>
          <a:bodyPr/>
          <a:lstStyle>
            <a:lvl1pPr marL="0" marR="0" indent="0" algn="ctr" defTabSz="914353" rtl="0" eaLnBrk="1" fontAlgn="base" latinLnBrk="0" hangingPunct="1">
              <a:lnSpc>
                <a:spcPct val="100000"/>
              </a:lnSpc>
              <a:spcBef>
                <a:spcPct val="0"/>
              </a:spcBef>
              <a:spcAft>
                <a:spcPct val="0"/>
              </a:spcAft>
              <a:buClrTx/>
              <a:buSzTx/>
              <a:buFontTx/>
              <a:buNone/>
              <a:tabLst/>
              <a:defRPr lang="en-US" sz="1000" kern="1200">
                <a:solidFill>
                  <a:srgbClr val="FFFFFF"/>
                </a:solidFill>
                <a:latin typeface="+mn-lt"/>
                <a:ea typeface="+mn-ea"/>
                <a:cs typeface="+mn-cs"/>
              </a:defRPr>
            </a:lvl1pPr>
          </a:lstStyle>
          <a:p>
            <a:pPr>
              <a:defRPr/>
            </a:pPr>
            <a:endParaRPr>
              <a:latin typeface="Arial"/>
              <a:ea typeface="ＭＳ Ｐゴシック"/>
            </a:endParaRPr>
          </a:p>
        </p:txBody>
      </p:sp>
    </p:spTree>
    <p:extLst>
      <p:ext uri="{BB962C8B-B14F-4D97-AF65-F5344CB8AC3E}">
        <p14:creationId xmlns:p14="http://schemas.microsoft.com/office/powerpoint/2010/main" xmlns="" val="3457353181"/>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email">
            <a:extLst>
              <a:ext uri="{28A0092B-C50C-407E-A947-70E740481C1C}">
                <a14:useLocalDpi xmlns:a14="http://schemas.microsoft.com/office/drawing/2010/main" xmlns=""/>
              </a:ext>
            </a:extLst>
          </a:blip>
          <a:srcRect/>
          <a:stretch>
            <a:fillRect/>
          </a:stretch>
        </p:blipFill>
        <p:spPr bwMode="auto">
          <a:xfrm>
            <a:off x="139700" y="312738"/>
            <a:ext cx="8858250" cy="419100"/>
          </a:xfrm>
          <a:prstGeom prst="rect">
            <a:avLst/>
          </a:prstGeom>
          <a:noFill/>
          <a:ln w="9525">
            <a:noFill/>
            <a:miter lim="800000"/>
            <a:headEnd/>
            <a:tailEnd/>
          </a:ln>
        </p:spPr>
      </p:pic>
      <p:sp>
        <p:nvSpPr>
          <p:cNvPr id="2" name="Title 1"/>
          <p:cNvSpPr>
            <a:spLocks noGrp="1"/>
          </p:cNvSpPr>
          <p:nvPr>
            <p:ph type="title"/>
          </p:nvPr>
        </p:nvSpPr>
        <p:spPr>
          <a:xfrm>
            <a:off x="937260" y="2162175"/>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923926" y="3486150"/>
            <a:ext cx="7267575" cy="628650"/>
          </a:xfrm>
        </p:spPr>
        <p:txBody>
          <a:bodyPr/>
          <a:lstStyle>
            <a:lvl1pPr algn="ctr">
              <a:lnSpc>
                <a:spcPct val="100000"/>
              </a:lnSpc>
              <a:spcBef>
                <a:spcPts val="0"/>
              </a:spcBef>
              <a:defRPr b="0"/>
            </a:lvl1pPr>
          </a:lstStyle>
          <a:p>
            <a:pPr lvl="0"/>
            <a:r>
              <a:rPr lang="en-US" dirty="0" smtClean="0"/>
              <a:t>Click to edit Master text style</a:t>
            </a:r>
          </a:p>
        </p:txBody>
      </p:sp>
      <p:sp>
        <p:nvSpPr>
          <p:cNvPr id="5" name="Rectangle 4"/>
          <p:cNvSpPr>
            <a:spLocks noGrp="1" noChangeArrowheads="1"/>
          </p:cNvSpPr>
          <p:nvPr>
            <p:ph type="sldNum" sz="quarter" idx="13"/>
          </p:nvPr>
        </p:nvSpPr>
        <p:spPr/>
        <p:txBody>
          <a:bodyPr/>
          <a:lstStyle>
            <a:lvl1pPr>
              <a:defRPr/>
            </a:lvl1pPr>
          </a:lstStyle>
          <a:p>
            <a:pPr>
              <a:defRPr/>
            </a:pPr>
            <a:fld id="{F5459957-FA8D-4B3F-96B5-0654215D2821}" type="slidenum">
              <a:rPr lang="en-US">
                <a:latin typeface="Arial"/>
                <a:ea typeface="ＭＳ Ｐゴシック"/>
              </a:rPr>
              <a:pPr>
                <a:defRPr/>
              </a:pPr>
              <a:t>‹#›</a:t>
            </a:fld>
            <a:endParaRPr lang="en-US">
              <a:latin typeface="Arial"/>
              <a:ea typeface="ＭＳ Ｐゴシック"/>
            </a:endParaRPr>
          </a:p>
        </p:txBody>
      </p:sp>
      <p:sp>
        <p:nvSpPr>
          <p:cNvPr id="6" name="Rectangle 9"/>
          <p:cNvSpPr>
            <a:spLocks noGrp="1" noChangeArrowheads="1"/>
          </p:cNvSpPr>
          <p:nvPr>
            <p:ph type="ftr" sz="quarter" idx="14"/>
          </p:nvPr>
        </p:nvSpPr>
        <p:spPr/>
        <p:txBody>
          <a:bodyPr/>
          <a:lstStyle>
            <a:lvl1pPr>
              <a:defRPr/>
            </a:lvl1pPr>
          </a:lstStyle>
          <a:p>
            <a:pPr>
              <a:defRPr/>
            </a:pPr>
            <a:endParaRPr lang="en-US">
              <a:solidFill>
                <a:srgbClr val="333333"/>
              </a:solidFill>
              <a:latin typeface="Arial"/>
              <a:ea typeface="ＭＳ Ｐゴシック"/>
            </a:endParaRPr>
          </a:p>
        </p:txBody>
      </p:sp>
      <p:sp>
        <p:nvSpPr>
          <p:cNvPr id="7" name="Date Placeholder 8"/>
          <p:cNvSpPr>
            <a:spLocks noGrp="1"/>
          </p:cNvSpPr>
          <p:nvPr>
            <p:ph type="dt" sz="half" idx="15"/>
          </p:nvPr>
        </p:nvSpPr>
        <p:spPr/>
        <p:txBody>
          <a:bodyPr/>
          <a:lstStyle>
            <a:lvl1pPr marL="0" marR="0" indent="0" algn="ctr" defTabSz="914353" rtl="0" eaLnBrk="1" fontAlgn="base" latinLnBrk="0" hangingPunct="1">
              <a:lnSpc>
                <a:spcPct val="100000"/>
              </a:lnSpc>
              <a:spcBef>
                <a:spcPct val="0"/>
              </a:spcBef>
              <a:spcAft>
                <a:spcPct val="0"/>
              </a:spcAft>
              <a:buClrTx/>
              <a:buSzTx/>
              <a:buFontTx/>
              <a:buNone/>
              <a:tabLst/>
              <a:defRPr lang="en-US" sz="1000" kern="1200">
                <a:solidFill>
                  <a:srgbClr val="FFFFFF"/>
                </a:solidFill>
                <a:latin typeface="+mn-lt"/>
                <a:ea typeface="+mn-ea"/>
                <a:cs typeface="+mn-cs"/>
              </a:defRPr>
            </a:lvl1pPr>
          </a:lstStyle>
          <a:p>
            <a:pPr>
              <a:defRPr/>
            </a:pPr>
            <a:endParaRPr>
              <a:latin typeface="Arial"/>
              <a:ea typeface="ＭＳ Ｐゴシック"/>
            </a:endParaRPr>
          </a:p>
        </p:txBody>
      </p:sp>
    </p:spTree>
    <p:extLst>
      <p:ext uri="{BB962C8B-B14F-4D97-AF65-F5344CB8AC3E}">
        <p14:creationId xmlns:p14="http://schemas.microsoft.com/office/powerpoint/2010/main" xmlns="" val="154202106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image" Target="../media/image1.jpeg"/><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10.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4" Type="http://schemas.openxmlformats.org/officeDocument/2006/relationships/slideLayout" Target="../slideLayouts/slideLayout98.xml"/><Relationship Id="rId9" Type="http://schemas.openxmlformats.org/officeDocument/2006/relationships/image" Target="../media/image1.jpeg"/></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Layout" Target="../slideLayouts/slideLayout104.xml"/><Relationship Id="rId7" Type="http://schemas.openxmlformats.org/officeDocument/2006/relationships/theme" Target="../theme/theme12.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4" Type="http://schemas.openxmlformats.org/officeDocument/2006/relationships/slideLayout" Target="../slideLayouts/slideLayout105.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110.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5" Type="http://schemas.openxmlformats.org/officeDocument/2006/relationships/image" Target="../media/image1.jpeg"/><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113.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image" Target="../media/image1.jpeg"/><Relationship Id="rId5" Type="http://schemas.openxmlformats.org/officeDocument/2006/relationships/theme" Target="../theme/theme14.xml"/><Relationship Id="rId4" Type="http://schemas.openxmlformats.org/officeDocument/2006/relationships/slideLayout" Target="../slideLayouts/slideLayout1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2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image" Target="../media/image1.jpeg"/><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theme" Target="../theme/theme1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10" Type="http://schemas.openxmlformats.org/officeDocument/2006/relationships/image" Target="../media/image1.jpeg"/><Relationship Id="rId4" Type="http://schemas.openxmlformats.org/officeDocument/2006/relationships/slideLayout" Target="../slideLayouts/slideLayout33.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9" Type="http://schemas.openxmlformats.org/officeDocument/2006/relationships/image" Target="../media/image1.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6" Type="http://schemas.openxmlformats.org/officeDocument/2006/relationships/image" Target="../media/image4.jpe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theme" Target="../theme/theme7.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6" Type="http://schemas.openxmlformats.org/officeDocument/2006/relationships/image" Target="../media/image4.jpe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theme" Target="../theme/theme8.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image" Target="../media/image1.jpe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0"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74650" y="171451"/>
            <a:ext cx="8474075" cy="33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zh-CN" altLang="en-US" smtClean="0"/>
              <a:t>单击此处编辑母版标题样式</a:t>
            </a:r>
            <a:endParaRPr lang="en-US" smtClean="0"/>
          </a:p>
        </p:txBody>
      </p:sp>
      <p:sp>
        <p:nvSpPr>
          <p:cNvPr id="1027" name="Rectangle 3"/>
          <p:cNvSpPr>
            <a:spLocks noGrp="1" noChangeArrowheads="1"/>
          </p:cNvSpPr>
          <p:nvPr>
            <p:ph type="body" idx="1"/>
          </p:nvPr>
        </p:nvSpPr>
        <p:spPr bwMode="auto">
          <a:xfrm>
            <a:off x="352426" y="784226"/>
            <a:ext cx="8382000" cy="500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CN" altLang="en-US" smtClean="0"/>
              <a:t>单击此处编辑母版文本</a:t>
            </a:r>
            <a:endParaRPr lang="en-US" smtClean="0"/>
          </a:p>
          <a:p>
            <a:pPr lvl="1"/>
            <a:r>
              <a:rPr lang="zh-CN" altLang="en-US" smtClean="0"/>
              <a:t>第二级</a:t>
            </a:r>
            <a:endParaRPr lang="en-US" smtClean="0"/>
          </a:p>
          <a:p>
            <a:pPr lvl="2"/>
            <a:r>
              <a:rPr lang="zh-CN" altLang="en-US" smtClean="0"/>
              <a:t>第三级</a:t>
            </a:r>
            <a:endParaRPr lang="en-US" smtClean="0"/>
          </a:p>
          <a:p>
            <a:pPr lvl="3"/>
            <a:r>
              <a:rPr lang="zh-CN" altLang="en-US" smtClean="0"/>
              <a:t>第四级</a:t>
            </a:r>
            <a:endParaRPr lang="en-US" smtClean="0"/>
          </a:p>
          <a:p>
            <a:pPr lvl="4"/>
            <a:r>
              <a:rPr lang="zh-CN" altLang="en-US" smtClean="0"/>
              <a:t>第五级</a:t>
            </a:r>
            <a:endParaRPr lang="en-US" smtClean="0"/>
          </a:p>
        </p:txBody>
      </p:sp>
      <p:sp>
        <p:nvSpPr>
          <p:cNvPr id="1028" name="Line 5"/>
          <p:cNvSpPr>
            <a:spLocks noChangeShapeType="1"/>
          </p:cNvSpPr>
          <p:nvPr/>
        </p:nvSpPr>
        <p:spPr bwMode="auto">
          <a:xfrm>
            <a:off x="184150" y="635000"/>
            <a:ext cx="8775700" cy="0"/>
          </a:xfrm>
          <a:prstGeom prst="line">
            <a:avLst/>
          </a:prstGeom>
          <a:noFill/>
          <a:ln w="52197">
            <a:solidFill>
              <a:schemeClr val="tx2"/>
            </a:solidFill>
            <a:round/>
            <a:headEnd/>
            <a:tailEnd/>
          </a:ln>
          <a:extLst>
            <a:ext uri="{909E8E84-426E-40dd-AFC4-6F175D3DCCD1}">
              <a14:hiddenFill xmlns:a14="http://schemas.microsoft.com/office/drawing/2010/main" xmlns="">
                <a:noFill/>
              </a14:hiddenFill>
            </a:ext>
          </a:extLst>
        </p:spPr>
        <p:txBody>
          <a:bodyPr wrap="none" lIns="91435" tIns="45718" rIns="91435" bIns="45718" anchor="ctr"/>
          <a:lstStyle/>
          <a:p>
            <a:endParaRPr lang="en-US"/>
          </a:p>
        </p:txBody>
      </p:sp>
      <p:sp>
        <p:nvSpPr>
          <p:cNvPr id="1029" name="Line 6"/>
          <p:cNvSpPr>
            <a:spLocks noChangeShapeType="1"/>
          </p:cNvSpPr>
          <p:nvPr userDrawn="1"/>
        </p:nvSpPr>
        <p:spPr bwMode="auto">
          <a:xfrm>
            <a:off x="184150" y="635000"/>
            <a:ext cx="8775700" cy="0"/>
          </a:xfrm>
          <a:prstGeom prst="line">
            <a:avLst/>
          </a:prstGeom>
          <a:noFill/>
          <a:ln w="52197">
            <a:solidFill>
              <a:srgbClr val="003D79"/>
            </a:solidFill>
            <a:round/>
            <a:headEnd/>
            <a:tailEnd/>
          </a:ln>
          <a:extLst>
            <a:ext uri="{909E8E84-426E-40dd-AFC4-6F175D3DCCD1}">
              <a14:hiddenFill xmlns:a14="http://schemas.microsoft.com/office/drawing/2010/main" xmlns="">
                <a:noFill/>
              </a14:hiddenFill>
            </a:ext>
          </a:extLst>
        </p:spPr>
        <p:txBody>
          <a:bodyPr wrap="none" lIns="91435" tIns="45718" rIns="91435" bIns="45718" anchor="ctr"/>
          <a:lstStyle/>
          <a:p>
            <a:endParaRPr lang="en-US"/>
          </a:p>
        </p:txBody>
      </p:sp>
      <p:sp>
        <p:nvSpPr>
          <p:cNvPr id="70665" name="Rectangle 9"/>
          <p:cNvSpPr>
            <a:spLocks noGrp="1" noChangeArrowheads="1"/>
          </p:cNvSpPr>
          <p:nvPr>
            <p:ph type="ftr" sz="quarter" idx="3"/>
          </p:nvPr>
        </p:nvSpPr>
        <p:spPr bwMode="auto">
          <a:xfrm>
            <a:off x="377825" y="5943600"/>
            <a:ext cx="8382000" cy="22860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eaLnBrk="0" hangingPunct="0">
              <a:defRPr sz="1000">
                <a:solidFill>
                  <a:srgbClr val="333333"/>
                </a:solidFill>
                <a:latin typeface="Arial" charset="0"/>
                <a:ea typeface="ＭＳ Ｐゴシック" charset="-128"/>
                <a:cs typeface="+mn-cs"/>
              </a:defRPr>
            </a:lvl1pPr>
          </a:lstStyle>
          <a:p>
            <a:pPr>
              <a:defRPr/>
            </a:pPr>
            <a:endParaRPr lang="en-US"/>
          </a:p>
        </p:txBody>
      </p:sp>
      <p:sp>
        <p:nvSpPr>
          <p:cNvPr id="1031" name="Rectangle 4"/>
          <p:cNvSpPr txBox="1">
            <a:spLocks noChangeArrowheads="1"/>
          </p:cNvSpPr>
          <p:nvPr userDrawn="1"/>
        </p:nvSpPr>
        <p:spPr bwMode="white">
          <a:xfrm>
            <a:off x="328613" y="6446838"/>
            <a:ext cx="4572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ea typeface="ＭＳ Ｐゴシック"/>
                <a:cs typeface="ＭＳ Ｐゴシック"/>
              </a:defRPr>
            </a:lvl1pPr>
            <a:lvl2pPr marL="742950" indent="-285750" eaLnBrk="0" hangingPunct="0">
              <a:defRPr>
                <a:solidFill>
                  <a:schemeClr val="tx1"/>
                </a:solidFill>
                <a:latin typeface="Arial" pitchFamily="34" charset="0"/>
                <a:ea typeface="ＭＳ Ｐゴシック"/>
                <a:cs typeface="ＭＳ Ｐゴシック"/>
              </a:defRPr>
            </a:lvl2pPr>
            <a:lvl3pPr marL="1143000" indent="-228600" eaLnBrk="0" hangingPunct="0">
              <a:defRPr>
                <a:solidFill>
                  <a:schemeClr val="tx1"/>
                </a:solidFill>
                <a:latin typeface="Arial" pitchFamily="34" charset="0"/>
                <a:ea typeface="ＭＳ Ｐゴシック"/>
                <a:cs typeface="ＭＳ Ｐゴシック"/>
              </a:defRPr>
            </a:lvl3pPr>
            <a:lvl4pPr marL="1600200" indent="-228600" eaLnBrk="0" hangingPunct="0">
              <a:defRPr>
                <a:solidFill>
                  <a:schemeClr val="tx1"/>
                </a:solidFill>
                <a:latin typeface="Arial" pitchFamily="34" charset="0"/>
                <a:ea typeface="ＭＳ Ｐゴシック"/>
                <a:cs typeface="ＭＳ Ｐゴシック"/>
              </a:defRPr>
            </a:lvl4pPr>
            <a:lvl5pPr marL="2057400" indent="-228600" eaLnBrk="0" hangingPunct="0">
              <a:defRPr>
                <a:solidFill>
                  <a:schemeClr val="tx1"/>
                </a:solidFill>
                <a:latin typeface="Arial" pitchFamily="34" charset="0"/>
                <a:ea typeface="ＭＳ Ｐゴシック"/>
                <a:cs typeface="ＭＳ Ｐゴシック"/>
              </a:defRPr>
            </a:lvl5pPr>
            <a:lvl6pPr marL="2514600" indent="-228600" eaLnBrk="0" fontAlgn="base" hangingPunct="0">
              <a:spcBef>
                <a:spcPct val="0"/>
              </a:spcBef>
              <a:spcAft>
                <a:spcPct val="0"/>
              </a:spcAft>
              <a:defRPr>
                <a:solidFill>
                  <a:schemeClr val="tx1"/>
                </a:solidFill>
                <a:latin typeface="Arial" pitchFamily="34" charset="0"/>
                <a:ea typeface="ＭＳ Ｐゴシック"/>
                <a:cs typeface="ＭＳ Ｐゴシック"/>
              </a:defRPr>
            </a:lvl6pPr>
            <a:lvl7pPr marL="2971800" indent="-228600" eaLnBrk="0" fontAlgn="base" hangingPunct="0">
              <a:spcBef>
                <a:spcPct val="0"/>
              </a:spcBef>
              <a:spcAft>
                <a:spcPct val="0"/>
              </a:spcAft>
              <a:defRPr>
                <a:solidFill>
                  <a:schemeClr val="tx1"/>
                </a:solidFill>
                <a:latin typeface="Arial" pitchFamily="34" charset="0"/>
                <a:ea typeface="ＭＳ Ｐゴシック"/>
                <a:cs typeface="ＭＳ Ｐゴシック"/>
              </a:defRPr>
            </a:lvl7pPr>
            <a:lvl8pPr marL="3429000" indent="-228600" eaLnBrk="0" fontAlgn="base" hangingPunct="0">
              <a:spcBef>
                <a:spcPct val="0"/>
              </a:spcBef>
              <a:spcAft>
                <a:spcPct val="0"/>
              </a:spcAft>
              <a:defRPr>
                <a:solidFill>
                  <a:schemeClr val="tx1"/>
                </a:solidFill>
                <a:latin typeface="Arial" pitchFamily="34" charset="0"/>
                <a:ea typeface="ＭＳ Ｐゴシック"/>
                <a:cs typeface="ＭＳ Ｐゴシック"/>
              </a:defRPr>
            </a:lvl8pPr>
            <a:lvl9pPr marL="3886200" indent="-228600" eaLnBrk="0" fontAlgn="base" hangingPunct="0">
              <a:spcBef>
                <a:spcPct val="0"/>
              </a:spcBef>
              <a:spcAft>
                <a:spcPct val="0"/>
              </a:spcAft>
              <a:defRPr>
                <a:solidFill>
                  <a:schemeClr val="tx1"/>
                </a:solidFill>
                <a:latin typeface="Arial" pitchFamily="34" charset="0"/>
                <a:ea typeface="ＭＳ Ｐゴシック"/>
                <a:cs typeface="ＭＳ Ｐゴシック"/>
              </a:defRPr>
            </a:lvl9pPr>
          </a:lstStyle>
          <a:p>
            <a:fld id="{F6AE21ED-3C63-463C-B1AC-13FFBF2F3F9F}" type="slidenum">
              <a:rPr lang="en-US" sz="1000">
                <a:solidFill>
                  <a:srgbClr val="FFFFFF"/>
                </a:solidFill>
              </a:rPr>
              <a:pPr/>
              <a:t>‹#›</a:t>
            </a:fld>
            <a:endParaRPr lang="en-US" sz="1000">
              <a:solidFill>
                <a:srgbClr val="FFFFFF"/>
              </a:solidFill>
            </a:endParaRPr>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930" r:id="rId7"/>
    <p:sldLayoutId id="2147483970" r:id="rId8"/>
  </p:sldLayoutIdLst>
  <p:transition>
    <p:fade/>
  </p:transition>
  <p:timing>
    <p:tnLst>
      <p:par>
        <p:cTn id="1" dur="indefinite" restart="never" nodeType="tmRoot"/>
      </p:par>
    </p:tnLst>
  </p:timing>
  <p:hf hdr="0" ftr="0"/>
  <p:txStyles>
    <p:titleStyle>
      <a:lvl1pPr algn="l" rtl="0" eaLnBrk="0" fontAlgn="base" hangingPunct="0">
        <a:spcBef>
          <a:spcPct val="0"/>
        </a:spcBef>
        <a:spcAft>
          <a:spcPct val="0"/>
        </a:spcAft>
        <a:defRPr sz="2200" b="1">
          <a:solidFill>
            <a:srgbClr val="003D79"/>
          </a:solidFill>
          <a:latin typeface="黑体" pitchFamily="2" charset="-122"/>
          <a:ea typeface="黑体" pitchFamily="2" charset="-122"/>
          <a:cs typeface="黑体" pitchFamily="2" charset="-122"/>
        </a:defRPr>
      </a:lvl1pPr>
      <a:lvl2pPr algn="l" rtl="0" eaLnBrk="0" fontAlgn="base" hangingPunct="0">
        <a:spcBef>
          <a:spcPct val="0"/>
        </a:spcBef>
        <a:spcAft>
          <a:spcPct val="0"/>
        </a:spcAft>
        <a:defRPr sz="2200" b="1">
          <a:solidFill>
            <a:srgbClr val="003D79"/>
          </a:solidFill>
          <a:latin typeface="Arial" charset="0"/>
          <a:ea typeface="ＭＳ Ｐゴシック" pitchFamily="34" charset="-128"/>
          <a:cs typeface="ＭＳ Ｐゴシック" charset="-128"/>
        </a:defRPr>
      </a:lvl2pPr>
      <a:lvl3pPr algn="l" rtl="0" eaLnBrk="0" fontAlgn="base" hangingPunct="0">
        <a:spcBef>
          <a:spcPct val="0"/>
        </a:spcBef>
        <a:spcAft>
          <a:spcPct val="0"/>
        </a:spcAft>
        <a:defRPr sz="2200" b="1">
          <a:solidFill>
            <a:srgbClr val="003D79"/>
          </a:solidFill>
          <a:latin typeface="Arial" charset="0"/>
          <a:ea typeface="ＭＳ Ｐゴシック" pitchFamily="34" charset="-128"/>
          <a:cs typeface="ＭＳ Ｐゴシック" charset="-128"/>
        </a:defRPr>
      </a:lvl3pPr>
      <a:lvl4pPr algn="l" rtl="0" eaLnBrk="0" fontAlgn="base" hangingPunct="0">
        <a:spcBef>
          <a:spcPct val="0"/>
        </a:spcBef>
        <a:spcAft>
          <a:spcPct val="0"/>
        </a:spcAft>
        <a:defRPr sz="2200" b="1">
          <a:solidFill>
            <a:srgbClr val="003D79"/>
          </a:solidFill>
          <a:latin typeface="Arial" charset="0"/>
          <a:ea typeface="ＭＳ Ｐゴシック" pitchFamily="34" charset="-128"/>
          <a:cs typeface="ＭＳ Ｐゴシック" charset="-128"/>
        </a:defRPr>
      </a:lvl4pPr>
      <a:lvl5pPr algn="l" rtl="0" eaLnBrk="0" fontAlgn="base" hangingPunct="0">
        <a:spcBef>
          <a:spcPct val="0"/>
        </a:spcBef>
        <a:spcAft>
          <a:spcPct val="0"/>
        </a:spcAft>
        <a:defRPr sz="2200" b="1">
          <a:solidFill>
            <a:srgbClr val="003D79"/>
          </a:solidFill>
          <a:latin typeface="Arial" charset="0"/>
          <a:ea typeface="ＭＳ Ｐゴシック" pitchFamily="34" charset="-128"/>
          <a:cs typeface="ＭＳ Ｐゴシック" charset="-128"/>
        </a:defRPr>
      </a:lvl5pPr>
      <a:lvl6pPr marL="457177" algn="l" rtl="0" fontAlgn="base">
        <a:spcBef>
          <a:spcPct val="0"/>
        </a:spcBef>
        <a:spcAft>
          <a:spcPct val="0"/>
        </a:spcAft>
        <a:defRPr sz="2200" b="1">
          <a:solidFill>
            <a:schemeClr val="tx2"/>
          </a:solidFill>
          <a:latin typeface="Arial" charset="0"/>
          <a:ea typeface="ＭＳ Ｐゴシック" pitchFamily="34" charset="-128"/>
        </a:defRPr>
      </a:lvl6pPr>
      <a:lvl7pPr marL="914353" algn="l" rtl="0" fontAlgn="base">
        <a:spcBef>
          <a:spcPct val="0"/>
        </a:spcBef>
        <a:spcAft>
          <a:spcPct val="0"/>
        </a:spcAft>
        <a:defRPr sz="2200" b="1">
          <a:solidFill>
            <a:schemeClr val="tx2"/>
          </a:solidFill>
          <a:latin typeface="Arial" charset="0"/>
          <a:ea typeface="ＭＳ Ｐゴシック" pitchFamily="34" charset="-128"/>
        </a:defRPr>
      </a:lvl7pPr>
      <a:lvl8pPr marL="1371530" algn="l" rtl="0" fontAlgn="base">
        <a:spcBef>
          <a:spcPct val="0"/>
        </a:spcBef>
        <a:spcAft>
          <a:spcPct val="0"/>
        </a:spcAft>
        <a:defRPr sz="2200" b="1">
          <a:solidFill>
            <a:schemeClr val="tx2"/>
          </a:solidFill>
          <a:latin typeface="Arial" charset="0"/>
          <a:ea typeface="ＭＳ Ｐゴシック" pitchFamily="34" charset="-128"/>
        </a:defRPr>
      </a:lvl8pPr>
      <a:lvl9pPr marL="1828706"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51" indent="-233351" algn="l" rtl="0" eaLnBrk="0" fontAlgn="base" hangingPunct="0">
        <a:lnSpc>
          <a:spcPts val="2400"/>
        </a:lnSpc>
        <a:spcBef>
          <a:spcPts val="1000"/>
        </a:spcBef>
        <a:spcAft>
          <a:spcPct val="0"/>
        </a:spcAft>
        <a:buClr>
          <a:srgbClr val="00709E"/>
        </a:buClr>
        <a:buSzPct val="115000"/>
        <a:buFont typeface="Wingdings" pitchFamily="2" charset="2"/>
        <a:buChar char="§"/>
        <a:defRPr sz="2000" b="1">
          <a:solidFill>
            <a:srgbClr val="333333"/>
          </a:solidFill>
          <a:latin typeface="+mn-lt"/>
          <a:ea typeface="+mn-ea"/>
          <a:cs typeface="ＭＳ Ｐゴシック" charset="-128"/>
        </a:defRPr>
      </a:lvl1pPr>
      <a:lvl2pPr marL="400029" indent="-171441" algn="l" rtl="0" eaLnBrk="0" fontAlgn="base" hangingPunct="0">
        <a:lnSpc>
          <a:spcPts val="2200"/>
        </a:lnSpc>
        <a:spcBef>
          <a:spcPts val="800"/>
        </a:spcBef>
        <a:spcAft>
          <a:spcPct val="0"/>
        </a:spcAft>
        <a:buClr>
          <a:srgbClr val="00709E"/>
        </a:buClr>
        <a:buSzPct val="110000"/>
        <a:buFont typeface="Times" pitchFamily="18" charset="0"/>
        <a:buChar char="•"/>
        <a:defRPr>
          <a:solidFill>
            <a:srgbClr val="333333"/>
          </a:solidFill>
          <a:latin typeface="+mn-lt"/>
          <a:ea typeface="+mn-ea"/>
          <a:cs typeface="ＭＳ Ｐゴシック"/>
        </a:defRPr>
      </a:lvl2pPr>
      <a:lvl3pPr marL="628618" indent="-171441" algn="l" rtl="0" eaLnBrk="0" fontAlgn="base" hangingPunct="0">
        <a:lnSpc>
          <a:spcPts val="2000"/>
        </a:lnSpc>
        <a:spcBef>
          <a:spcPts val="600"/>
        </a:spcBef>
        <a:spcAft>
          <a:spcPct val="0"/>
        </a:spcAft>
        <a:buClr>
          <a:srgbClr val="00709E"/>
        </a:buClr>
        <a:buSzPct val="110000"/>
        <a:buFont typeface="Arial" pitchFamily="34" charset="0"/>
        <a:buChar char="•"/>
        <a:defRPr sz="1600">
          <a:solidFill>
            <a:srgbClr val="333333"/>
          </a:solidFill>
          <a:latin typeface="+mn-lt"/>
          <a:ea typeface="+mn-ea"/>
          <a:cs typeface="ＭＳ Ｐゴシック"/>
        </a:defRPr>
      </a:lvl3pPr>
      <a:lvl4pPr marL="914353" indent="-171441" algn="l" rtl="0" eaLnBrk="0" fontAlgn="base" hangingPunct="0">
        <a:lnSpc>
          <a:spcPts val="2000"/>
        </a:lnSpc>
        <a:spcBef>
          <a:spcPts val="600"/>
        </a:spcBef>
        <a:spcAft>
          <a:spcPct val="0"/>
        </a:spcAft>
        <a:buClr>
          <a:srgbClr val="00709E"/>
        </a:buClr>
        <a:buSzPct val="110000"/>
        <a:buFont typeface="Arial" pitchFamily="34" charset="0"/>
        <a:buChar char="•"/>
        <a:defRPr sz="1600">
          <a:solidFill>
            <a:srgbClr val="333333"/>
          </a:solidFill>
          <a:latin typeface="+mn-lt"/>
          <a:ea typeface="+mn-ea"/>
          <a:cs typeface="ＭＳ Ｐゴシック"/>
        </a:defRPr>
      </a:lvl4pPr>
      <a:lvl5pPr marL="1200088" indent="-171441" algn="l" rtl="0" eaLnBrk="0" fontAlgn="base" hangingPunct="0">
        <a:lnSpc>
          <a:spcPts val="2000"/>
        </a:lnSpc>
        <a:spcBef>
          <a:spcPts val="600"/>
        </a:spcBef>
        <a:spcAft>
          <a:spcPct val="0"/>
        </a:spcAft>
        <a:buClr>
          <a:srgbClr val="00709E"/>
        </a:buClr>
        <a:buSzPct val="110000"/>
        <a:buFont typeface="Arial" pitchFamily="34" charset="0"/>
        <a:buChar char="•"/>
        <a:defRPr sz="1600">
          <a:solidFill>
            <a:srgbClr val="333333"/>
          </a:solidFill>
          <a:latin typeface="+mn-lt"/>
          <a:ea typeface="+mn-ea"/>
          <a:cs typeface="ＭＳ Ｐゴシック"/>
        </a:defRPr>
      </a:lvl5pPr>
      <a:lvl6pPr marL="1600118"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295"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471"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648"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7" y="171451"/>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352426" y="784225"/>
            <a:ext cx="8382000" cy="512747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lIns="91435" tIns="45718" rIns="91435" bIns="45718" anchor="ctr"/>
          <a:lstStyle/>
          <a:p>
            <a:pPr algn="ctr">
              <a:spcAft>
                <a:spcPct val="40000"/>
              </a:spcAft>
              <a:defRPr/>
            </a:pPr>
            <a:endParaRPr lang="en-US" sz="2400" dirty="0">
              <a:solidFill>
                <a:srgbClr val="0095D3"/>
              </a:solidFill>
              <a:latin typeface="Arial" charset="0"/>
              <a:ea typeface="ＭＳ Ｐゴシック" pitchFamily="34" charset="-128"/>
              <a:cs typeface="+mn-cs"/>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lIns="91435" tIns="45718" rIns="91435" bIns="45718" anchor="ctr"/>
          <a:lstStyle/>
          <a:p>
            <a:pPr algn="ctr">
              <a:spcAft>
                <a:spcPct val="40000"/>
              </a:spcAft>
              <a:defRPr/>
            </a:pPr>
            <a:endParaRPr lang="en-US" sz="2400" dirty="0">
              <a:solidFill>
                <a:srgbClr val="0095D3"/>
              </a:solidFill>
              <a:latin typeface="Arial" charset="0"/>
              <a:ea typeface="ＭＳ Ｐゴシック" pitchFamily="34" charset="-128"/>
              <a:cs typeface="+mn-cs"/>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a:defRPr/>
            </a:pPr>
            <a:fld id="{A0A03F51-2955-4EA9-BE4E-42B6F90C747F}" type="slidenum">
              <a:rPr lang="en-US" smtClean="0">
                <a:latin typeface="Arial" charset="0"/>
                <a:ea typeface="ＭＳ Ｐゴシック" pitchFamily="34" charset="-128"/>
                <a:cs typeface="+mn-cs"/>
              </a:rPr>
              <a:pPr>
                <a:defRPr/>
              </a:pPr>
              <a:t>‹#›</a:t>
            </a:fld>
            <a:endParaRPr lang="en-US" dirty="0">
              <a:latin typeface="Arial" charset="0"/>
              <a:ea typeface="ＭＳ Ｐゴシック" pitchFamily="34" charset="-128"/>
              <a:cs typeface="+mn-cs"/>
            </a:endParaRPr>
          </a:p>
        </p:txBody>
      </p:sp>
      <p:sp>
        <p:nvSpPr>
          <p:cNvPr id="13" name="Date Placeholder 8"/>
          <p:cNvSpPr txBox="1">
            <a:spLocks/>
          </p:cNvSpPr>
          <p:nvPr/>
        </p:nvSpPr>
        <p:spPr bwMode="white">
          <a:xfrm>
            <a:off x="2971800" y="6325269"/>
            <a:ext cx="3200400" cy="365125"/>
          </a:xfrm>
          <a:prstGeom prst="rect">
            <a:avLst/>
          </a:prstGeom>
        </p:spPr>
        <p:txBody>
          <a:bodyPr vert="horz" lIns="91435" tIns="45718" rIns="91435" bIns="45718"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a:defRPr/>
            </a:pPr>
            <a:r>
              <a:rPr dirty="0">
                <a:latin typeface="Arial"/>
                <a:ea typeface="ＭＳ Ｐゴシック"/>
              </a:rPr>
              <a:t>Confidential</a:t>
            </a:r>
          </a:p>
        </p:txBody>
      </p:sp>
      <p:sp>
        <p:nvSpPr>
          <p:cNvPr id="12" name="Footer Placeholder 11"/>
          <p:cNvSpPr>
            <a:spLocks noGrp="1"/>
          </p:cNvSpPr>
          <p:nvPr>
            <p:ph type="ftr" sz="quarter" idx="3"/>
          </p:nvPr>
        </p:nvSpPr>
        <p:spPr>
          <a:xfrm>
            <a:off x="340242" y="5943600"/>
            <a:ext cx="8378456" cy="276447"/>
          </a:xfrm>
          <a:prstGeom prst="rect">
            <a:avLst/>
          </a:prstGeom>
        </p:spPr>
        <p:txBody>
          <a:bodyPr vert="horz" lIns="91435" tIns="45718" rIns="91435" bIns="45718" rtlCol="0" anchor="ctr"/>
          <a:lstStyle>
            <a:lvl1pPr algn="l">
              <a:defRPr sz="1200">
                <a:solidFill>
                  <a:schemeClr val="tx1">
                    <a:tint val="75000"/>
                  </a:schemeClr>
                </a:solidFill>
              </a:defRPr>
            </a:lvl1pPr>
          </a:lstStyle>
          <a:p>
            <a:pPr>
              <a:spcAft>
                <a:spcPct val="40000"/>
              </a:spcAft>
            </a:pPr>
            <a:endParaRPr lang="en-US" dirty="0">
              <a:solidFill>
                <a:srgbClr val="333333">
                  <a:tint val="75000"/>
                </a:srgbClr>
              </a:solidFill>
              <a:latin typeface="Arial" charset="0"/>
              <a:ea typeface="ＭＳ Ｐゴシック" pitchFamily="34" charset="-128"/>
              <a:cs typeface="+mn-cs"/>
            </a:endParaRPr>
          </a:p>
        </p:txBody>
      </p:sp>
    </p:spTree>
    <p:extLst>
      <p:ext uri="{BB962C8B-B14F-4D97-AF65-F5344CB8AC3E}">
        <p14:creationId xmlns:p14="http://schemas.microsoft.com/office/powerpoint/2010/main" xmlns="" val="3442960032"/>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transition>
    <p:fade/>
  </p:transition>
  <p:timing>
    <p:tnLst>
      <p:par>
        <p:cT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mj-lt"/>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177"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353"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53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706"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51" indent="-233351" algn="l" rtl="0" eaLnBrk="1" fontAlgn="base" hangingPunct="1">
        <a:lnSpc>
          <a:spcPct val="125000"/>
        </a:lnSpc>
        <a:spcBef>
          <a:spcPts val="0"/>
        </a:spcBef>
        <a:spcAft>
          <a:spcPct val="0"/>
        </a:spcAft>
        <a:buClr>
          <a:schemeClr val="accent1">
            <a:lumMod val="75000"/>
          </a:schemeClr>
        </a:buClr>
        <a:buSzPct val="115000"/>
        <a:buFont typeface="Wingdings" pitchFamily="2" charset="2"/>
        <a:buChar char="§"/>
        <a:defRPr sz="2000" b="1">
          <a:solidFill>
            <a:srgbClr val="333333"/>
          </a:solidFill>
          <a:latin typeface="+mn-lt"/>
          <a:ea typeface="+mn-ea"/>
          <a:cs typeface="+mn-cs"/>
        </a:defRPr>
      </a:lvl1pPr>
      <a:lvl2pPr marL="400029" indent="-171441" algn="l" rtl="0" eaLnBrk="1" fontAlgn="base" hangingPunct="1">
        <a:lnSpc>
          <a:spcPct val="125000"/>
        </a:lnSpc>
        <a:spcBef>
          <a:spcPts val="0"/>
        </a:spcBef>
        <a:spcAft>
          <a:spcPct val="0"/>
        </a:spcAft>
        <a:buClr>
          <a:schemeClr val="accent1">
            <a:lumMod val="75000"/>
          </a:schemeClr>
        </a:buClr>
        <a:buSzPct val="110000"/>
        <a:buFont typeface="Times" pitchFamily="18" charset="0"/>
        <a:buChar char="•"/>
        <a:defRPr>
          <a:solidFill>
            <a:srgbClr val="333333"/>
          </a:solidFill>
          <a:latin typeface="+mn-lt"/>
          <a:ea typeface="+mn-ea"/>
        </a:defRPr>
      </a:lvl2pPr>
      <a:lvl3pPr marL="628618" indent="-171441" algn="l" rtl="0" eaLnBrk="1" fontAlgn="base" hangingPunct="1">
        <a:lnSpc>
          <a:spcPct val="125000"/>
        </a:lnSpc>
        <a:spcBef>
          <a:spcPts val="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3pPr>
      <a:lvl4pPr marL="914353" indent="-171441" algn="l" rtl="0" eaLnBrk="1" fontAlgn="base" hangingPunct="1">
        <a:lnSpc>
          <a:spcPct val="125000"/>
        </a:lnSpc>
        <a:spcBef>
          <a:spcPts val="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4pPr>
      <a:lvl5pPr marL="1200088" indent="-171441" algn="l" rtl="0" eaLnBrk="1" fontAlgn="base" hangingPunct="1">
        <a:lnSpc>
          <a:spcPct val="125000"/>
        </a:lnSpc>
        <a:spcBef>
          <a:spcPts val="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5pPr>
      <a:lvl6pPr marL="1600118" indent="-171441"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295" indent="-171441"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471" indent="-171441"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648" indent="-171441"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6726" y="171451"/>
            <a:ext cx="8382000"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352426" y="784226"/>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0660" name="Rectangle 4"/>
          <p:cNvSpPr>
            <a:spLocks noGrp="1" noChangeArrowheads="1"/>
          </p:cNvSpPr>
          <p:nvPr>
            <p:ph type="sldNum" sz="quarter" idx="4"/>
          </p:nvPr>
        </p:nvSpPr>
        <p:spPr bwMode="white">
          <a:xfrm>
            <a:off x="454025" y="644683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fontAlgn="auto" hangingPunct="0">
              <a:spcBef>
                <a:spcPts val="0"/>
              </a:spcBef>
              <a:spcAft>
                <a:spcPct val="0"/>
              </a:spcAft>
              <a:defRPr sz="1000">
                <a:solidFill>
                  <a:srgbClr val="FFFFFF"/>
                </a:solidFill>
                <a:latin typeface="+mn-lt"/>
                <a:ea typeface="+mn-ea"/>
                <a:cs typeface="+mn-cs"/>
              </a:defRPr>
            </a:lvl1pPr>
          </a:lstStyle>
          <a:p>
            <a:pPr>
              <a:defRPr/>
            </a:pPr>
            <a:fld id="{AF9CB158-BBE0-43C9-9BC1-CF3303747A41}" type="slidenum">
              <a:rPr lang="en-US">
                <a:latin typeface="Arial"/>
                <a:ea typeface="ＭＳ Ｐゴシック"/>
              </a:rPr>
              <a:pPr>
                <a:defRPr/>
              </a:pPr>
              <a:t>‹#›</a:t>
            </a:fld>
            <a:endParaRPr lang="en-US">
              <a:latin typeface="Arial"/>
              <a:ea typeface="ＭＳ Ｐゴシック"/>
            </a:endParaRP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lIns="91435" tIns="45718" rIns="91435" bIns="45718" anchor="ctr"/>
          <a:lstStyle/>
          <a:p>
            <a:pPr fontAlgn="auto">
              <a:spcBef>
                <a:spcPts val="0"/>
              </a:spcBef>
              <a:spcAft>
                <a:spcPts val="0"/>
              </a:spcAft>
              <a:defRPr/>
            </a:pPr>
            <a:endParaRPr lang="en-US">
              <a:solidFill>
                <a:srgbClr val="333333"/>
              </a:solidFill>
              <a:latin typeface="Arial"/>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lIns="91435" tIns="45718" rIns="91435" bIns="45718" anchor="ctr"/>
          <a:lstStyle/>
          <a:p>
            <a:pPr fontAlgn="auto">
              <a:spcBef>
                <a:spcPts val="0"/>
              </a:spcBef>
              <a:spcAft>
                <a:spcPts val="0"/>
              </a:spcAft>
              <a:defRPr/>
            </a:pPr>
            <a:endParaRPr lang="en-US">
              <a:solidFill>
                <a:srgbClr val="333333"/>
              </a:solidFill>
              <a:latin typeface="Arial"/>
            </a:endParaRPr>
          </a:p>
        </p:txBody>
      </p:sp>
      <p:sp>
        <p:nvSpPr>
          <p:cNvPr id="70665" name="Rectangle 9"/>
          <p:cNvSpPr>
            <a:spLocks noGrp="1" noChangeArrowheads="1"/>
          </p:cNvSpPr>
          <p:nvPr>
            <p:ph type="ftr" sz="quarter" idx="3"/>
          </p:nvPr>
        </p:nvSpPr>
        <p:spPr bwMode="auto">
          <a:xfrm>
            <a:off x="377825" y="5943600"/>
            <a:ext cx="8382000" cy="22860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lgn="l" eaLnBrk="0" fontAlgn="auto" hangingPunct="0">
              <a:spcBef>
                <a:spcPts val="0"/>
              </a:spcBef>
              <a:spcAft>
                <a:spcPct val="0"/>
              </a:spcAft>
              <a:defRPr sz="1000">
                <a:solidFill>
                  <a:schemeClr val="tx1"/>
                </a:solidFill>
                <a:latin typeface="+mn-lt"/>
                <a:ea typeface="+mn-ea"/>
                <a:cs typeface="+mn-cs"/>
              </a:defRPr>
            </a:lvl1pPr>
          </a:lstStyle>
          <a:p>
            <a:pPr>
              <a:defRPr/>
            </a:pPr>
            <a:endParaRPr lang="en-US">
              <a:solidFill>
                <a:srgbClr val="333333"/>
              </a:solidFill>
              <a:latin typeface="Arial"/>
              <a:ea typeface="ＭＳ Ｐゴシック"/>
            </a:endParaRPr>
          </a:p>
        </p:txBody>
      </p:sp>
      <p:sp>
        <p:nvSpPr>
          <p:cNvPr id="9" name="Date Placeholder 8"/>
          <p:cNvSpPr>
            <a:spLocks noGrp="1"/>
          </p:cNvSpPr>
          <p:nvPr>
            <p:ph type="dt" sz="half" idx="2"/>
          </p:nvPr>
        </p:nvSpPr>
        <p:spPr bwMode="white">
          <a:xfrm>
            <a:off x="2971800" y="6337301"/>
            <a:ext cx="3200400" cy="365125"/>
          </a:xfrm>
          <a:prstGeom prst="rect">
            <a:avLst/>
          </a:prstGeom>
        </p:spPr>
        <p:txBody>
          <a:bodyPr vert="horz" lIns="91435" tIns="45718" rIns="91435" bIns="45718" rtlCol="0" anchor="ctr"/>
          <a:lstStyle>
            <a:lvl1pPr marL="0" marR="0" indent="0" algn="ctr" defTabSz="914353" rtl="0" eaLnBrk="1" fontAlgn="base" latinLnBrk="0" hangingPunct="1">
              <a:lnSpc>
                <a:spcPct val="100000"/>
              </a:lnSpc>
              <a:spcBef>
                <a:spcPct val="0"/>
              </a:spcBef>
              <a:spcAft>
                <a:spcPct val="0"/>
              </a:spcAft>
              <a:buClrTx/>
              <a:buSzTx/>
              <a:buFontTx/>
              <a:buNone/>
              <a:tabLst/>
              <a:defRPr lang="en-US" sz="1000" kern="1200">
                <a:solidFill>
                  <a:srgbClr val="FFFFFF"/>
                </a:solidFill>
                <a:latin typeface="+mn-lt"/>
                <a:ea typeface="+mn-ea"/>
                <a:cs typeface="+mn-cs"/>
              </a:defRPr>
            </a:lvl1pPr>
          </a:lstStyle>
          <a:p>
            <a:pPr>
              <a:defRPr/>
            </a:pPr>
            <a:endParaRPr>
              <a:latin typeface="Arial"/>
              <a:ea typeface="ＭＳ Ｐゴシック"/>
            </a:endParaRPr>
          </a:p>
        </p:txBody>
      </p:sp>
    </p:spTree>
    <p:extLst>
      <p:ext uri="{BB962C8B-B14F-4D97-AF65-F5344CB8AC3E}">
        <p14:creationId xmlns:p14="http://schemas.microsoft.com/office/powerpoint/2010/main" xmlns="" val="1505472881"/>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900" r:id="rId7"/>
  </p:sldLayoutIdLst>
  <p:transition/>
  <p:hf hdr="0" ftr="0" dt="0"/>
  <p:txStyles>
    <p:titleStyle>
      <a:lvl1pPr algn="l" rtl="0" eaLnBrk="0" fontAlgn="base" hangingPunct="0">
        <a:spcBef>
          <a:spcPct val="0"/>
        </a:spcBef>
        <a:spcAft>
          <a:spcPct val="0"/>
        </a:spcAft>
        <a:defRPr sz="2200" b="1">
          <a:solidFill>
            <a:srgbClr val="003D79"/>
          </a:solidFill>
          <a:latin typeface="+mj-lt"/>
          <a:ea typeface="+mj-ea"/>
          <a:cs typeface="ＭＳ Ｐゴシック"/>
        </a:defRPr>
      </a:lvl1pPr>
      <a:lvl2pPr algn="l" rtl="0" eaLnBrk="0" fontAlgn="base" hangingPunct="0">
        <a:spcBef>
          <a:spcPct val="0"/>
        </a:spcBef>
        <a:spcAft>
          <a:spcPct val="0"/>
        </a:spcAft>
        <a:defRPr sz="2200" b="1">
          <a:solidFill>
            <a:srgbClr val="003D79"/>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b="1">
          <a:solidFill>
            <a:srgbClr val="003D79"/>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b="1">
          <a:solidFill>
            <a:srgbClr val="003D79"/>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b="1">
          <a:solidFill>
            <a:srgbClr val="003D79"/>
          </a:solidFill>
          <a:latin typeface="Arial" charset="0"/>
          <a:ea typeface="ＭＳ Ｐゴシック" pitchFamily="34" charset="-128"/>
          <a:cs typeface="ＭＳ Ｐゴシック"/>
        </a:defRPr>
      </a:lvl5pPr>
      <a:lvl6pPr marL="457177" algn="l" rtl="0" fontAlgn="base">
        <a:spcBef>
          <a:spcPct val="0"/>
        </a:spcBef>
        <a:spcAft>
          <a:spcPct val="0"/>
        </a:spcAft>
        <a:defRPr sz="2200" b="1">
          <a:solidFill>
            <a:schemeClr val="tx2"/>
          </a:solidFill>
          <a:latin typeface="Arial" charset="0"/>
          <a:ea typeface="ＭＳ Ｐゴシック" pitchFamily="34" charset="-128"/>
        </a:defRPr>
      </a:lvl6pPr>
      <a:lvl7pPr marL="914353" algn="l" rtl="0" fontAlgn="base">
        <a:spcBef>
          <a:spcPct val="0"/>
        </a:spcBef>
        <a:spcAft>
          <a:spcPct val="0"/>
        </a:spcAft>
        <a:defRPr sz="2200" b="1">
          <a:solidFill>
            <a:schemeClr val="tx2"/>
          </a:solidFill>
          <a:latin typeface="Arial" charset="0"/>
          <a:ea typeface="ＭＳ Ｐゴシック" pitchFamily="34" charset="-128"/>
        </a:defRPr>
      </a:lvl7pPr>
      <a:lvl8pPr marL="1371530" algn="l" rtl="0" fontAlgn="base">
        <a:spcBef>
          <a:spcPct val="0"/>
        </a:spcBef>
        <a:spcAft>
          <a:spcPct val="0"/>
        </a:spcAft>
        <a:defRPr sz="2200" b="1">
          <a:solidFill>
            <a:schemeClr val="tx2"/>
          </a:solidFill>
          <a:latin typeface="Arial" charset="0"/>
          <a:ea typeface="ＭＳ Ｐゴシック" pitchFamily="34" charset="-128"/>
        </a:defRPr>
      </a:lvl8pPr>
      <a:lvl9pPr marL="1828706"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114294" indent="-114294" algn="l" rtl="0" eaLnBrk="0" fontAlgn="base" hangingPunct="0">
        <a:lnSpc>
          <a:spcPts val="2400"/>
        </a:lnSpc>
        <a:spcBef>
          <a:spcPts val="1000"/>
        </a:spcBef>
        <a:spcAft>
          <a:spcPct val="0"/>
        </a:spcAft>
        <a:buClr>
          <a:srgbClr val="246978"/>
        </a:buClr>
        <a:buFont typeface="Arial" charset="0"/>
        <a:buChar char=" "/>
        <a:defRPr sz="2000" b="1">
          <a:solidFill>
            <a:srgbClr val="333333"/>
          </a:solidFill>
          <a:latin typeface="+mn-lt"/>
          <a:ea typeface="+mn-ea"/>
          <a:cs typeface="ＭＳ Ｐゴシック"/>
        </a:defRPr>
      </a:lvl1pPr>
      <a:lvl2pPr marL="400029" indent="-171441" algn="l" rtl="0" eaLnBrk="0" fontAlgn="base" hangingPunct="0">
        <a:lnSpc>
          <a:spcPts val="2200"/>
        </a:lnSpc>
        <a:spcBef>
          <a:spcPts val="800"/>
        </a:spcBef>
        <a:spcAft>
          <a:spcPct val="0"/>
        </a:spcAft>
        <a:buClr>
          <a:srgbClr val="246978"/>
        </a:buClr>
        <a:buSzPct val="110000"/>
        <a:buFont typeface="Times" pitchFamily="18" charset="0"/>
        <a:buChar char="•"/>
        <a:defRPr>
          <a:solidFill>
            <a:srgbClr val="333333"/>
          </a:solidFill>
          <a:latin typeface="+mn-lt"/>
          <a:ea typeface="+mn-ea"/>
          <a:cs typeface="ＭＳ Ｐゴシック"/>
        </a:defRPr>
      </a:lvl2pPr>
      <a:lvl3pPr marL="628618" indent="-171441" algn="l" rtl="0" eaLnBrk="0" fontAlgn="base" hangingPunct="0">
        <a:lnSpc>
          <a:spcPts val="2000"/>
        </a:lnSpc>
        <a:spcBef>
          <a:spcPts val="600"/>
        </a:spcBef>
        <a:spcAft>
          <a:spcPct val="0"/>
        </a:spcAft>
        <a:buClr>
          <a:srgbClr val="246978"/>
        </a:buClr>
        <a:buFont typeface="Wingdings" pitchFamily="2" charset="2"/>
        <a:buChar char="§"/>
        <a:defRPr sz="1600">
          <a:solidFill>
            <a:srgbClr val="333333"/>
          </a:solidFill>
          <a:latin typeface="+mn-lt"/>
          <a:ea typeface="+mn-ea"/>
          <a:cs typeface="ＭＳ Ｐゴシック"/>
        </a:defRPr>
      </a:lvl3pPr>
      <a:lvl4pPr marL="914353" indent="-171441" algn="l" rtl="0" eaLnBrk="0" fontAlgn="base" hangingPunct="0">
        <a:lnSpc>
          <a:spcPts val="2000"/>
        </a:lnSpc>
        <a:spcBef>
          <a:spcPts val="600"/>
        </a:spcBef>
        <a:spcAft>
          <a:spcPct val="0"/>
        </a:spcAft>
        <a:buClr>
          <a:srgbClr val="246978"/>
        </a:buClr>
        <a:buFont typeface="Arial" charset="0"/>
        <a:buChar char="­"/>
        <a:defRPr sz="1600">
          <a:solidFill>
            <a:srgbClr val="333333"/>
          </a:solidFill>
          <a:latin typeface="+mn-lt"/>
          <a:ea typeface="+mn-ea"/>
          <a:cs typeface="ＭＳ Ｐゴシック"/>
        </a:defRPr>
      </a:lvl4pPr>
      <a:lvl5pPr marL="1200088" indent="-171441" algn="l" rtl="0" eaLnBrk="0" fontAlgn="base" hangingPunct="0">
        <a:lnSpc>
          <a:spcPts val="2000"/>
        </a:lnSpc>
        <a:spcBef>
          <a:spcPts val="600"/>
        </a:spcBef>
        <a:spcAft>
          <a:spcPct val="0"/>
        </a:spcAft>
        <a:buClr>
          <a:srgbClr val="246978"/>
        </a:buClr>
        <a:buFont typeface="Arial" charset="0"/>
        <a:buChar char="­"/>
        <a:defRPr sz="1600">
          <a:solidFill>
            <a:srgbClr val="333333"/>
          </a:solidFill>
          <a:latin typeface="+mn-lt"/>
          <a:ea typeface="+mn-ea"/>
          <a:cs typeface="ＭＳ Ｐゴシック"/>
        </a:defRPr>
      </a:lvl5pPr>
      <a:lvl6pPr marL="1600118"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295"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471"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648"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bwMode="auto">
          <a:xfrm>
            <a:off x="375047" y="171897"/>
            <a:ext cx="8473158" cy="3326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94211" name="Rectangle 3"/>
          <p:cNvSpPr>
            <a:spLocks noGrp="1" noChangeArrowheads="1"/>
          </p:cNvSpPr>
          <p:nvPr>
            <p:ph type="body" idx="1"/>
          </p:nvPr>
        </p:nvSpPr>
        <p:spPr bwMode="auto">
          <a:xfrm>
            <a:off x="352723" y="784697"/>
            <a:ext cx="8381628" cy="50062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94212" name="Line 5"/>
          <p:cNvSpPr>
            <a:spLocks noChangeShapeType="1"/>
          </p:cNvSpPr>
          <p:nvPr/>
        </p:nvSpPr>
        <p:spPr bwMode="auto">
          <a:xfrm>
            <a:off x="184176" y="635124"/>
            <a:ext cx="8775650" cy="0"/>
          </a:xfrm>
          <a:prstGeom prst="line">
            <a:avLst/>
          </a:prstGeom>
          <a:noFill/>
          <a:ln w="52197">
            <a:solidFill>
              <a:schemeClr val="tx2"/>
            </a:solidFill>
            <a:round/>
            <a:headEnd/>
            <a:tailEnd/>
          </a:ln>
          <a:extLst>
            <a:ext uri="{909E8E84-426E-40dd-AFC4-6F175D3DCCD1}">
              <a14:hiddenFill xmlns:a14="http://schemas.microsoft.com/office/drawing/2010/main" xmlns="">
                <a:noFill/>
              </a14:hiddenFill>
            </a:ext>
          </a:extLst>
        </p:spPr>
        <p:txBody>
          <a:bodyPr wrap="none" lIns="91435" tIns="45718" rIns="91435" bIns="45718" anchor="ctr"/>
          <a:lstStyle/>
          <a:p>
            <a:pPr algn="ctr"/>
            <a:endParaRPr lang="en-US" sz="4100">
              <a:solidFill>
                <a:srgbClr val="000000"/>
              </a:solidFill>
              <a:latin typeface="Gill Sans" charset="0"/>
              <a:ea typeface="ヒラギノ角ゴ ProN W3" charset="0"/>
              <a:cs typeface="ヒラギノ角ゴ ProN W3" charset="0"/>
              <a:sym typeface="Gill Sans" charset="0"/>
            </a:endParaRPr>
          </a:p>
        </p:txBody>
      </p:sp>
      <p:sp>
        <p:nvSpPr>
          <p:cNvPr id="94213" name="Line 6"/>
          <p:cNvSpPr>
            <a:spLocks noChangeShapeType="1"/>
          </p:cNvSpPr>
          <p:nvPr/>
        </p:nvSpPr>
        <p:spPr bwMode="auto">
          <a:xfrm>
            <a:off x="184176" y="635124"/>
            <a:ext cx="8775650" cy="0"/>
          </a:xfrm>
          <a:prstGeom prst="line">
            <a:avLst/>
          </a:prstGeom>
          <a:noFill/>
          <a:ln w="52197">
            <a:solidFill>
              <a:srgbClr val="003D79"/>
            </a:solidFill>
            <a:round/>
            <a:headEnd/>
            <a:tailEnd/>
          </a:ln>
          <a:extLst>
            <a:ext uri="{909E8E84-426E-40dd-AFC4-6F175D3DCCD1}">
              <a14:hiddenFill xmlns:a14="http://schemas.microsoft.com/office/drawing/2010/main" xmlns="">
                <a:noFill/>
              </a14:hiddenFill>
            </a:ext>
          </a:extLst>
        </p:spPr>
        <p:txBody>
          <a:bodyPr wrap="none" lIns="91435" tIns="45718" rIns="91435" bIns="45718" anchor="ctr"/>
          <a:lstStyle/>
          <a:p>
            <a:pPr algn="ctr"/>
            <a:endParaRPr lang="en-US" sz="4100">
              <a:solidFill>
                <a:srgbClr val="000000"/>
              </a:solidFill>
              <a:latin typeface="Gill Sans" charset="0"/>
              <a:ea typeface="ヒラギノ角ゴ ProN W3" charset="0"/>
              <a:cs typeface="ヒラギノ角ゴ ProN W3" charset="0"/>
              <a:sym typeface="Gill Sans" charset="0"/>
            </a:endParaRPr>
          </a:p>
        </p:txBody>
      </p:sp>
      <p:sp>
        <p:nvSpPr>
          <p:cNvPr id="70665" name="Rectangle 9"/>
          <p:cNvSpPr>
            <a:spLocks noGrp="1" noChangeArrowheads="1"/>
          </p:cNvSpPr>
          <p:nvPr>
            <p:ph type="ftr" sz="quarter" idx="3"/>
          </p:nvPr>
        </p:nvSpPr>
        <p:spPr bwMode="auto">
          <a:xfrm>
            <a:off x="377280" y="5943824"/>
            <a:ext cx="8382744" cy="228823"/>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lgn="l" eaLnBrk="0" hangingPunct="0">
              <a:spcAft>
                <a:spcPct val="0"/>
              </a:spcAft>
              <a:defRPr sz="1000" dirty="0">
                <a:solidFill>
                  <a:srgbClr val="333333"/>
                </a:solidFill>
                <a:latin typeface="Arial" pitchFamily="34" charset="0"/>
                <a:ea typeface="ＭＳ Ｐゴシック" pitchFamily="34" charset="-128"/>
                <a:cs typeface="+mn-cs"/>
              </a:defRPr>
            </a:lvl1pPr>
          </a:lstStyle>
          <a:p>
            <a:pPr>
              <a:defRPr/>
            </a:pPr>
            <a:endParaRPr lang="en-US">
              <a:sym typeface="Gill Sans" charset="0"/>
            </a:endParaRPr>
          </a:p>
        </p:txBody>
      </p:sp>
      <p:sp>
        <p:nvSpPr>
          <p:cNvPr id="11" name="Rectangle 4"/>
          <p:cNvSpPr txBox="1">
            <a:spLocks noChangeArrowheads="1"/>
          </p:cNvSpPr>
          <p:nvPr/>
        </p:nvSpPr>
        <p:spPr bwMode="white">
          <a:xfrm>
            <a:off x="454299" y="6446119"/>
            <a:ext cx="456530" cy="228823"/>
          </a:xfrm>
          <a:prstGeom prst="rect">
            <a:avLst/>
          </a:prstGeom>
          <a:noFill/>
          <a:ln w="9525">
            <a:noFill/>
            <a:miter lim="800000"/>
            <a:headEnd/>
            <a:tailEnd/>
          </a:ln>
        </p:spPr>
        <p:txBody>
          <a:bodyPr lIns="0" tIns="0" rIns="0" bIns="0"/>
          <a:lstStyle>
            <a:lvl1pPr algn="l" eaLnBrk="0" hangingPunct="0">
              <a:spcAft>
                <a:spcPct val="0"/>
              </a:spcAft>
              <a:defRPr sz="1000">
                <a:solidFill>
                  <a:srgbClr val="FFFFFF"/>
                </a:solidFill>
              </a:defRPr>
            </a:lvl1pPr>
          </a:lstStyle>
          <a:p>
            <a:pPr defTabSz="914353">
              <a:defRPr/>
            </a:pPr>
            <a:fld id="{4DE1F27A-DC88-8940-8DE2-242DACB15327}" type="slidenum">
              <a:rPr lang="en-US" smtClean="0">
                <a:ea typeface="ＭＳ Ｐゴシック" pitchFamily="34" charset="-128"/>
                <a:cs typeface="ヒラギノ角ゴ ProN W3" charset="0"/>
                <a:sym typeface="Gill Sans" charset="0"/>
              </a:rPr>
              <a:pPr defTabSz="914353">
                <a:defRPr/>
              </a:pPr>
              <a:t>‹#›</a:t>
            </a:fld>
            <a:endParaRPr lang="en-US" dirty="0">
              <a:ea typeface="ＭＳ Ｐゴシック" pitchFamily="34" charset="-128"/>
              <a:cs typeface="ヒラギノ角ゴ ProN W3" charset="0"/>
              <a:sym typeface="Gill Sans" charset="0"/>
            </a:endParaRPr>
          </a:p>
        </p:txBody>
      </p:sp>
    </p:spTree>
    <p:extLst>
      <p:ext uri="{BB962C8B-B14F-4D97-AF65-F5344CB8AC3E}">
        <p14:creationId xmlns:p14="http://schemas.microsoft.com/office/powerpoint/2010/main" xmlns="" val="1257491089"/>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Lst>
  <p:transition/>
  <p:timing>
    <p:tnLst>
      <p:par>
        <p:cTn id="1" dur="indefinite" restart="never" nodeType="tmRoot"/>
      </p:par>
    </p:tnLst>
  </p:timing>
  <p:hf hdr="0" ftr="0"/>
  <p:txStyles>
    <p:titleStyle>
      <a:lvl1pPr algn="l" rtl="0" eaLnBrk="0" fontAlgn="base" hangingPunct="0">
        <a:spcBef>
          <a:spcPct val="0"/>
        </a:spcBef>
        <a:spcAft>
          <a:spcPct val="0"/>
        </a:spcAft>
        <a:defRPr sz="2200" b="1">
          <a:solidFill>
            <a:srgbClr val="003D79"/>
          </a:solidFill>
          <a:latin typeface="Arial" pitchFamily="34" charset="0"/>
          <a:ea typeface="+mj-ea"/>
          <a:cs typeface="ＭＳ Ｐゴシック" charset="0"/>
        </a:defRPr>
      </a:lvl1pPr>
      <a:lvl2pPr algn="l" rtl="0" eaLnBrk="0" fontAlgn="base" hangingPunct="0">
        <a:spcBef>
          <a:spcPct val="0"/>
        </a:spcBef>
        <a:spcAft>
          <a:spcPct val="0"/>
        </a:spcAft>
        <a:defRPr sz="2200" b="1">
          <a:solidFill>
            <a:srgbClr val="003D79"/>
          </a:solidFill>
          <a:latin typeface="Arial" charset="0"/>
          <a:ea typeface="ＭＳ Ｐゴシック" pitchFamily="34" charset="-128"/>
          <a:cs typeface="ＭＳ Ｐゴシック" charset="0"/>
        </a:defRPr>
      </a:lvl2pPr>
      <a:lvl3pPr algn="l" rtl="0" eaLnBrk="0" fontAlgn="base" hangingPunct="0">
        <a:spcBef>
          <a:spcPct val="0"/>
        </a:spcBef>
        <a:spcAft>
          <a:spcPct val="0"/>
        </a:spcAft>
        <a:defRPr sz="2200" b="1">
          <a:solidFill>
            <a:srgbClr val="003D79"/>
          </a:solidFill>
          <a:latin typeface="Arial" charset="0"/>
          <a:ea typeface="ＭＳ Ｐゴシック" pitchFamily="34" charset="-128"/>
          <a:cs typeface="ＭＳ Ｐゴシック" charset="0"/>
        </a:defRPr>
      </a:lvl3pPr>
      <a:lvl4pPr algn="l" rtl="0" eaLnBrk="0" fontAlgn="base" hangingPunct="0">
        <a:spcBef>
          <a:spcPct val="0"/>
        </a:spcBef>
        <a:spcAft>
          <a:spcPct val="0"/>
        </a:spcAft>
        <a:defRPr sz="2200" b="1">
          <a:solidFill>
            <a:srgbClr val="003D79"/>
          </a:solidFill>
          <a:latin typeface="Arial" charset="0"/>
          <a:ea typeface="ＭＳ Ｐゴシック" pitchFamily="34" charset="-128"/>
          <a:cs typeface="ＭＳ Ｐゴシック" charset="0"/>
        </a:defRPr>
      </a:lvl4pPr>
      <a:lvl5pPr algn="l" rtl="0" eaLnBrk="0" fontAlgn="base" hangingPunct="0">
        <a:spcBef>
          <a:spcPct val="0"/>
        </a:spcBef>
        <a:spcAft>
          <a:spcPct val="0"/>
        </a:spcAft>
        <a:defRPr sz="2200" b="1">
          <a:solidFill>
            <a:srgbClr val="003D79"/>
          </a:solidFill>
          <a:latin typeface="Arial" charset="0"/>
          <a:ea typeface="ＭＳ Ｐゴシック" pitchFamily="34" charset="-128"/>
          <a:cs typeface="ＭＳ Ｐゴシック" charset="0"/>
        </a:defRPr>
      </a:lvl5pPr>
      <a:lvl6pPr marL="457177" algn="l" rtl="0" fontAlgn="base">
        <a:spcBef>
          <a:spcPct val="0"/>
        </a:spcBef>
        <a:spcAft>
          <a:spcPct val="0"/>
        </a:spcAft>
        <a:defRPr sz="2200" b="1">
          <a:solidFill>
            <a:schemeClr val="tx2"/>
          </a:solidFill>
          <a:latin typeface="Arial" charset="0"/>
          <a:ea typeface="ＭＳ Ｐゴシック" pitchFamily="34" charset="-128"/>
        </a:defRPr>
      </a:lvl6pPr>
      <a:lvl7pPr marL="914353" algn="l" rtl="0" fontAlgn="base">
        <a:spcBef>
          <a:spcPct val="0"/>
        </a:spcBef>
        <a:spcAft>
          <a:spcPct val="0"/>
        </a:spcAft>
        <a:defRPr sz="2200" b="1">
          <a:solidFill>
            <a:schemeClr val="tx2"/>
          </a:solidFill>
          <a:latin typeface="Arial" charset="0"/>
          <a:ea typeface="ＭＳ Ｐゴシック" pitchFamily="34" charset="-128"/>
        </a:defRPr>
      </a:lvl7pPr>
      <a:lvl8pPr marL="1371530" algn="l" rtl="0" fontAlgn="base">
        <a:spcBef>
          <a:spcPct val="0"/>
        </a:spcBef>
        <a:spcAft>
          <a:spcPct val="0"/>
        </a:spcAft>
        <a:defRPr sz="2200" b="1">
          <a:solidFill>
            <a:schemeClr val="tx2"/>
          </a:solidFill>
          <a:latin typeface="Arial" charset="0"/>
          <a:ea typeface="ＭＳ Ｐゴシック" pitchFamily="34" charset="-128"/>
        </a:defRPr>
      </a:lvl8pPr>
      <a:lvl9pPr marL="1828706"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280" indent="-233280" algn="l" rtl="0" eaLnBrk="0" fontAlgn="base" hangingPunct="0">
        <a:lnSpc>
          <a:spcPts val="2400"/>
        </a:lnSpc>
        <a:spcBef>
          <a:spcPts val="1002"/>
        </a:spcBef>
        <a:spcAft>
          <a:spcPct val="0"/>
        </a:spcAft>
        <a:buClr>
          <a:srgbClr val="00709E"/>
        </a:buClr>
        <a:buSzPct val="115000"/>
        <a:buFont typeface="Wingdings" charset="0"/>
        <a:buChar char="§"/>
        <a:defRPr sz="2000" b="1">
          <a:solidFill>
            <a:srgbClr val="333333"/>
          </a:solidFill>
          <a:latin typeface="Arial" pitchFamily="34" charset="0"/>
          <a:ea typeface="+mn-ea"/>
          <a:cs typeface="ＭＳ Ｐゴシック" charset="0"/>
        </a:defRPr>
      </a:lvl1pPr>
      <a:lvl2pPr marL="399589" indent="-170775" algn="l" rtl="0" eaLnBrk="0" fontAlgn="base" hangingPunct="0">
        <a:lnSpc>
          <a:spcPts val="2197"/>
        </a:lnSpc>
        <a:spcBef>
          <a:spcPts val="800"/>
        </a:spcBef>
        <a:spcAft>
          <a:spcPct val="0"/>
        </a:spcAft>
        <a:buClr>
          <a:srgbClr val="00709E"/>
        </a:buClr>
        <a:buSzPct val="110000"/>
        <a:buFont typeface="Times" charset="0"/>
        <a:buChar char="•"/>
        <a:defRPr>
          <a:solidFill>
            <a:srgbClr val="333333"/>
          </a:solidFill>
          <a:latin typeface="Arial" pitchFamily="34" charset="0"/>
          <a:ea typeface="+mn-ea"/>
        </a:defRPr>
      </a:lvl2pPr>
      <a:lvl3pPr marL="628405" indent="-170775" algn="l" rtl="0" eaLnBrk="0" fontAlgn="base" hangingPunct="0">
        <a:lnSpc>
          <a:spcPts val="2004"/>
        </a:lnSpc>
        <a:spcBef>
          <a:spcPts val="598"/>
        </a:spcBef>
        <a:spcAft>
          <a:spcPct val="0"/>
        </a:spcAft>
        <a:buClr>
          <a:srgbClr val="00709E"/>
        </a:buClr>
        <a:buSzPct val="110000"/>
        <a:buFont typeface="Arial" charset="0"/>
        <a:buChar char="•"/>
        <a:defRPr sz="1600">
          <a:solidFill>
            <a:srgbClr val="333333"/>
          </a:solidFill>
          <a:latin typeface="Arial" pitchFamily="34" charset="0"/>
          <a:ea typeface="+mn-ea"/>
        </a:defRPr>
      </a:lvl3pPr>
      <a:lvl4pPr marL="914145" indent="-170775" algn="l" rtl="0" eaLnBrk="0" fontAlgn="base" hangingPunct="0">
        <a:lnSpc>
          <a:spcPts val="2004"/>
        </a:lnSpc>
        <a:spcBef>
          <a:spcPts val="598"/>
        </a:spcBef>
        <a:spcAft>
          <a:spcPct val="0"/>
        </a:spcAft>
        <a:buClr>
          <a:srgbClr val="00709E"/>
        </a:buClr>
        <a:buSzPct val="110000"/>
        <a:buFont typeface="Arial" charset="0"/>
        <a:buChar char="•"/>
        <a:defRPr sz="1600">
          <a:solidFill>
            <a:srgbClr val="333333"/>
          </a:solidFill>
          <a:latin typeface="Arial" pitchFamily="34" charset="0"/>
          <a:ea typeface="+mn-ea"/>
        </a:defRPr>
      </a:lvl4pPr>
      <a:lvl5pPr marL="1199884" indent="-170775" algn="l" rtl="0" eaLnBrk="0" fontAlgn="base" hangingPunct="0">
        <a:lnSpc>
          <a:spcPts val="2004"/>
        </a:lnSpc>
        <a:spcBef>
          <a:spcPts val="598"/>
        </a:spcBef>
        <a:spcAft>
          <a:spcPct val="0"/>
        </a:spcAft>
        <a:buClr>
          <a:srgbClr val="00709E"/>
        </a:buClr>
        <a:buSzPct val="110000"/>
        <a:buFont typeface="Arial" charset="0"/>
        <a:buChar char="•"/>
        <a:defRPr sz="1600">
          <a:solidFill>
            <a:srgbClr val="333333"/>
          </a:solidFill>
          <a:latin typeface="Arial" pitchFamily="34" charset="0"/>
          <a:ea typeface="+mn-ea"/>
        </a:defRPr>
      </a:lvl5pPr>
      <a:lvl6pPr marL="1600118"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295"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471"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648"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5"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a:spcAft>
                <a:spcPct val="40000"/>
              </a:spcAft>
              <a:defRPr/>
            </a:pPr>
            <a:endParaRPr lang="en-US" sz="2400" dirty="0">
              <a:solidFill>
                <a:srgbClr val="0095D3"/>
              </a:solidFill>
              <a:latin typeface="Arial" charset="0"/>
              <a:ea typeface="Arial" pitchFamily="-65" charset="0"/>
              <a:cs typeface="Arial" pitchFamily="-65" charset="0"/>
            </a:endParaRPr>
          </a:p>
        </p:txBody>
      </p:sp>
      <p:sp>
        <p:nvSpPr>
          <p:cNvPr id="70662" name="Line 6"/>
          <p:cNvSpPr>
            <a:spLocks noChangeShapeType="1"/>
          </p:cNvSpPr>
          <p:nvPr userDrawn="1"/>
        </p:nvSpPr>
        <p:spPr bwMode="auto">
          <a:xfrm>
            <a:off x="184150" y="635000"/>
            <a:ext cx="8775700" cy="0"/>
          </a:xfrm>
          <a:prstGeom prst="line">
            <a:avLst/>
          </a:prstGeom>
          <a:noFill/>
          <a:ln w="52197">
            <a:solidFill>
              <a:srgbClr val="003D79"/>
            </a:solidFill>
            <a:round/>
            <a:headEnd/>
            <a:tailEnd/>
          </a:ln>
        </p:spPr>
        <p:txBody>
          <a:bodyPr wrap="none" anchor="ctr"/>
          <a:lstStyle/>
          <a:p>
            <a:pPr algn="ctr">
              <a:spcAft>
                <a:spcPct val="40000"/>
              </a:spcAft>
              <a:defRPr/>
            </a:pPr>
            <a:endParaRPr lang="en-US" sz="2400" dirty="0">
              <a:solidFill>
                <a:srgbClr val="0095D3"/>
              </a:solidFill>
              <a:latin typeface="Arial" charset="0"/>
              <a:ea typeface="Arial" pitchFamily="-65" charset="0"/>
              <a:cs typeface="Arial" pitchFamily="-65"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defRPr>
            </a:lvl1pPr>
          </a:lstStyle>
          <a:p>
            <a:pPr>
              <a:defRPr/>
            </a:pPr>
            <a:endParaRPr lang="en-US" dirty="0">
              <a:solidFill>
                <a:srgbClr val="333333"/>
              </a:solidFill>
              <a:latin typeface="Arial" charset="0"/>
              <a:ea typeface="Arial" pitchFamily="-65" charset="0"/>
              <a:cs typeface="Arial" pitchFamily="-65" charset="0"/>
            </a:endParaRPr>
          </a:p>
        </p:txBody>
      </p:sp>
      <p:sp>
        <p:nvSpPr>
          <p:cNvPr id="11" name="Rectangle 4"/>
          <p:cNvSpPr txBox="1">
            <a:spLocks noChangeArrowheads="1"/>
          </p:cNvSpPr>
          <p:nvPr userDrawn="1"/>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a:defRPr/>
            </a:pPr>
            <a:fld id="{A0A03F51-2955-4EA9-BE4E-42B6F90C747F}" type="slidenum">
              <a:rPr lang="en-US" smtClean="0">
                <a:latin typeface="Arial" charset="0"/>
                <a:ea typeface="ＭＳ Ｐゴシック" pitchFamily="34" charset="-128"/>
                <a:cs typeface="Arial" pitchFamily="-65" charset="0"/>
              </a:rPr>
              <a:pPr>
                <a:defRPr/>
              </a:pPr>
              <a:t>‹#›</a:t>
            </a:fld>
            <a:endParaRPr lang="en-US" dirty="0">
              <a:latin typeface="Arial" charset="0"/>
              <a:ea typeface="ＭＳ Ｐゴシック" pitchFamily="34" charset="-128"/>
              <a:cs typeface="Arial" pitchFamily="-65" charset="0"/>
            </a:endParaRPr>
          </a:p>
        </p:txBody>
      </p:sp>
      <p:sp>
        <p:nvSpPr>
          <p:cNvPr id="8" name="Rectangle 9"/>
          <p:cNvSpPr txBox="1">
            <a:spLocks noChangeArrowheads="1"/>
          </p:cNvSpPr>
          <p:nvPr userDrawn="1"/>
        </p:nvSpPr>
        <p:spPr>
          <a:xfrm>
            <a:off x="914400" y="6400800"/>
            <a:ext cx="6172200" cy="228600"/>
          </a:xfrm>
          <a:prstGeom prst="rect">
            <a:avLst/>
          </a:prstGeom>
          <a:ln/>
        </p:spPr>
        <p:txBody>
          <a:bodyPr/>
          <a:lstStyle>
            <a:lvl1pPr algn="ctr">
              <a:defRPr i="1"/>
            </a:lvl1pPr>
          </a:lstStyle>
          <a:p>
            <a:pPr>
              <a:defRPr/>
            </a:pPr>
            <a:r>
              <a:rPr lang="en-US" sz="1200" dirty="0" smtClean="0">
                <a:solidFill>
                  <a:srgbClr val="FFFFFF"/>
                </a:solidFill>
                <a:latin typeface="Arial" pitchFamily="-65" charset="0"/>
                <a:ea typeface="Arial" pitchFamily="-65" charset="0"/>
                <a:cs typeface="Arial" pitchFamily="-65" charset="0"/>
              </a:rPr>
              <a:t>Confidential - Do Not Distribute to Persons Outside VMware</a:t>
            </a:r>
            <a:endParaRPr lang="en-US" sz="1200" dirty="0">
              <a:solidFill>
                <a:srgbClr val="FFFFFF"/>
              </a:solidFill>
              <a:latin typeface="Arial" pitchFamily="-65" charset="0"/>
              <a:ea typeface="Arial" pitchFamily="-65" charset="0"/>
              <a:cs typeface="Arial" pitchFamily="-65" charset="0"/>
            </a:endParaRPr>
          </a:p>
        </p:txBody>
      </p:sp>
    </p:spTree>
    <p:extLst>
      <p:ext uri="{BB962C8B-B14F-4D97-AF65-F5344CB8AC3E}">
        <p14:creationId xmlns:p14="http://schemas.microsoft.com/office/powerpoint/2010/main" xmlns="" val="2767494301"/>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Lst>
  <p:transition>
    <p:fade/>
  </p:transition>
  <p:timing>
    <p:tnLst>
      <p:par>
        <p:cTn id="1" dur="indefinite" restart="never" nodeType="tmRoot"/>
      </p:par>
    </p:tnLst>
  </p:timing>
  <p:hf hdr="0" ftr="0"/>
  <p:txStyles>
    <p:titleStyle>
      <a:lvl1pPr algn="l" rtl="0" eaLnBrk="0" fontAlgn="base" hangingPunct="0">
        <a:spcBef>
          <a:spcPct val="0"/>
        </a:spcBef>
        <a:spcAft>
          <a:spcPct val="0"/>
        </a:spcAft>
        <a:defRPr sz="2200" b="1">
          <a:solidFill>
            <a:srgbClr val="003D79"/>
          </a:solidFill>
          <a:latin typeface="+mj-lt"/>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mn-lt"/>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mn-lt"/>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6"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a:spcAft>
                <a:spcPct val="40000"/>
              </a:spcAft>
              <a:defRPr/>
            </a:pPr>
            <a:endParaRPr lang="en-US" sz="2400" dirty="0">
              <a:solidFill>
                <a:srgbClr val="0095D3"/>
              </a:solidFill>
              <a:latin typeface="Arial" charset="0"/>
              <a:ea typeface="Arial" pitchFamily="-65" charset="0"/>
              <a:cs typeface="Arial" pitchFamily="-65" charset="0"/>
            </a:endParaRPr>
          </a:p>
        </p:txBody>
      </p:sp>
      <p:sp>
        <p:nvSpPr>
          <p:cNvPr id="70662" name="Line 6"/>
          <p:cNvSpPr>
            <a:spLocks noChangeShapeType="1"/>
          </p:cNvSpPr>
          <p:nvPr userDrawn="1"/>
        </p:nvSpPr>
        <p:spPr bwMode="auto">
          <a:xfrm>
            <a:off x="184150" y="635000"/>
            <a:ext cx="8775700" cy="0"/>
          </a:xfrm>
          <a:prstGeom prst="line">
            <a:avLst/>
          </a:prstGeom>
          <a:noFill/>
          <a:ln w="52197">
            <a:solidFill>
              <a:srgbClr val="003D79"/>
            </a:solidFill>
            <a:round/>
            <a:headEnd/>
            <a:tailEnd/>
          </a:ln>
        </p:spPr>
        <p:txBody>
          <a:bodyPr wrap="none" anchor="ctr"/>
          <a:lstStyle/>
          <a:p>
            <a:pPr algn="ctr">
              <a:spcAft>
                <a:spcPct val="40000"/>
              </a:spcAft>
              <a:defRPr/>
            </a:pPr>
            <a:endParaRPr lang="en-US" sz="2400" dirty="0">
              <a:solidFill>
                <a:srgbClr val="0095D3"/>
              </a:solidFill>
              <a:latin typeface="Arial" charset="0"/>
              <a:ea typeface="Arial" pitchFamily="-65" charset="0"/>
              <a:cs typeface="Arial" pitchFamily="-65"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defRPr>
            </a:lvl1pPr>
          </a:lstStyle>
          <a:p>
            <a:pPr>
              <a:defRPr/>
            </a:pPr>
            <a:endParaRPr lang="en-US" dirty="0">
              <a:solidFill>
                <a:srgbClr val="333333"/>
              </a:solidFill>
              <a:latin typeface="Arial" charset="0"/>
              <a:ea typeface="Arial" pitchFamily="-65" charset="0"/>
              <a:cs typeface="Arial" pitchFamily="-65" charset="0"/>
            </a:endParaRPr>
          </a:p>
        </p:txBody>
      </p:sp>
      <p:sp>
        <p:nvSpPr>
          <p:cNvPr id="11" name="Rectangle 4"/>
          <p:cNvSpPr txBox="1">
            <a:spLocks noChangeArrowheads="1"/>
          </p:cNvSpPr>
          <p:nvPr userDrawn="1"/>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a:defRPr/>
            </a:pPr>
            <a:fld id="{A0A03F51-2955-4EA9-BE4E-42B6F90C747F}" type="slidenum">
              <a:rPr lang="en-US" smtClean="0">
                <a:latin typeface="Arial" charset="0"/>
                <a:ea typeface="ＭＳ Ｐゴシック" pitchFamily="34" charset="-128"/>
                <a:cs typeface="Arial" pitchFamily="-65" charset="0"/>
              </a:rPr>
              <a:pPr>
                <a:defRPr/>
              </a:pPr>
              <a:t>‹#›</a:t>
            </a:fld>
            <a:endParaRPr lang="en-US" dirty="0">
              <a:latin typeface="Arial" charset="0"/>
              <a:ea typeface="ＭＳ Ｐゴシック" pitchFamily="34" charset="-128"/>
              <a:cs typeface="Arial" pitchFamily="-65" charset="0"/>
            </a:endParaRPr>
          </a:p>
        </p:txBody>
      </p:sp>
      <p:sp>
        <p:nvSpPr>
          <p:cNvPr id="8" name="Rectangle 9"/>
          <p:cNvSpPr txBox="1">
            <a:spLocks noChangeArrowheads="1"/>
          </p:cNvSpPr>
          <p:nvPr userDrawn="1"/>
        </p:nvSpPr>
        <p:spPr>
          <a:xfrm>
            <a:off x="914400" y="6400800"/>
            <a:ext cx="6172200" cy="228600"/>
          </a:xfrm>
          <a:prstGeom prst="rect">
            <a:avLst/>
          </a:prstGeom>
          <a:ln/>
        </p:spPr>
        <p:txBody>
          <a:bodyPr/>
          <a:lstStyle>
            <a:lvl1pPr algn="ctr">
              <a:defRPr i="1"/>
            </a:lvl1pPr>
          </a:lstStyle>
          <a:p>
            <a:pPr>
              <a:defRPr/>
            </a:pPr>
            <a:r>
              <a:rPr lang="en-US" sz="1200" dirty="0" smtClean="0">
                <a:solidFill>
                  <a:srgbClr val="FFFFFF"/>
                </a:solidFill>
                <a:latin typeface="Arial" pitchFamily="-65" charset="0"/>
                <a:ea typeface="Arial" pitchFamily="-65" charset="0"/>
                <a:cs typeface="Arial" pitchFamily="-65" charset="0"/>
              </a:rPr>
              <a:t>Confidential - Do Not Distribute to Persons Outside VMware</a:t>
            </a:r>
            <a:endParaRPr lang="en-US" sz="1200" dirty="0">
              <a:solidFill>
                <a:srgbClr val="FFFFFF"/>
              </a:solidFill>
              <a:latin typeface="Arial" pitchFamily="-65" charset="0"/>
              <a:ea typeface="Arial" pitchFamily="-65" charset="0"/>
              <a:cs typeface="Arial" pitchFamily="-65" charset="0"/>
            </a:endParaRPr>
          </a:p>
        </p:txBody>
      </p:sp>
    </p:spTree>
    <p:extLst>
      <p:ext uri="{BB962C8B-B14F-4D97-AF65-F5344CB8AC3E}">
        <p14:creationId xmlns:p14="http://schemas.microsoft.com/office/powerpoint/2010/main" xmlns="" val="1107804418"/>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Lst>
  <p:transition>
    <p:fade/>
  </p:transition>
  <p:timing>
    <p:tnLst>
      <p:par>
        <p:cTn id="1" dur="indefinite" restart="never" nodeType="tmRoot"/>
      </p:par>
    </p:tnLst>
  </p:timing>
  <p:hf hdr="0" ftr="0"/>
  <p:txStyles>
    <p:titleStyle>
      <a:lvl1pPr algn="l" rtl="0" eaLnBrk="0" fontAlgn="base" hangingPunct="0">
        <a:spcBef>
          <a:spcPct val="0"/>
        </a:spcBef>
        <a:spcAft>
          <a:spcPct val="0"/>
        </a:spcAft>
        <a:defRPr sz="2200" b="1">
          <a:solidFill>
            <a:srgbClr val="003D79"/>
          </a:solidFill>
          <a:latin typeface="+mj-lt"/>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mn-lt"/>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mn-lt"/>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2"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74904" y="171450"/>
            <a:ext cx="8473821"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a:spcAft>
                <a:spcPct val="40000"/>
              </a:spcAft>
              <a:defRPr/>
            </a:pPr>
            <a:endParaRPr lang="en-US" sz="2400" dirty="0">
              <a:solidFill>
                <a:srgbClr val="0095D3"/>
              </a:solidFill>
              <a:latin typeface="Arial" charset="0"/>
              <a:ea typeface="ＭＳ Ｐゴシック" pitchFamily="34" charset="-128"/>
              <a:cs typeface="+mn-cs"/>
            </a:endParaRPr>
          </a:p>
        </p:txBody>
      </p:sp>
      <p:sp>
        <p:nvSpPr>
          <p:cNvPr id="70662" name="Line 6"/>
          <p:cNvSpPr>
            <a:spLocks noChangeShapeType="1"/>
          </p:cNvSpPr>
          <p:nvPr userDrawn="1"/>
        </p:nvSpPr>
        <p:spPr bwMode="auto">
          <a:xfrm>
            <a:off x="184150" y="635000"/>
            <a:ext cx="8775700" cy="0"/>
          </a:xfrm>
          <a:prstGeom prst="line">
            <a:avLst/>
          </a:prstGeom>
          <a:noFill/>
          <a:ln w="52197">
            <a:solidFill>
              <a:srgbClr val="003D79"/>
            </a:solidFill>
            <a:round/>
            <a:headEnd/>
            <a:tailEnd/>
          </a:ln>
        </p:spPr>
        <p:txBody>
          <a:bodyPr wrap="none" anchor="ctr"/>
          <a:lstStyle/>
          <a:p>
            <a:pPr algn="ctr">
              <a:spcAft>
                <a:spcPct val="40000"/>
              </a:spcAft>
              <a:defRPr/>
            </a:pPr>
            <a:endParaRPr lang="en-US" sz="2400" dirty="0">
              <a:solidFill>
                <a:srgbClr val="0095D3"/>
              </a:solidFill>
              <a:latin typeface="Arial" charset="0"/>
              <a:ea typeface="ＭＳ Ｐゴシック" pitchFamily="34" charset="-128"/>
              <a:cs typeface="+mn-cs"/>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defRPr>
            </a:lvl1pPr>
          </a:lstStyle>
          <a:p>
            <a:pPr>
              <a:defRPr/>
            </a:pPr>
            <a:endParaRPr lang="en-US" dirty="0">
              <a:solidFill>
                <a:srgbClr val="333333"/>
              </a:solidFill>
              <a:latin typeface="Arial" charset="0"/>
              <a:ea typeface="ＭＳ Ｐゴシック" pitchFamily="34" charset="-128"/>
              <a:cs typeface="+mn-cs"/>
            </a:endParaRPr>
          </a:p>
        </p:txBody>
      </p:sp>
      <p:sp>
        <p:nvSpPr>
          <p:cNvPr id="11" name="Rectangle 4"/>
          <p:cNvSpPr txBox="1">
            <a:spLocks noChangeArrowheads="1"/>
          </p:cNvSpPr>
          <p:nvPr userDrawn="1"/>
        </p:nvSpPr>
        <p:spPr bwMode="white">
          <a:xfrm>
            <a:off x="454025" y="6446520"/>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a:defRPr/>
            </a:pPr>
            <a:fld id="{A0A03F51-2955-4EA9-BE4E-42B6F90C747F}" type="slidenum">
              <a:rPr lang="en-US" smtClean="0">
                <a:latin typeface="Arial" charset="0"/>
                <a:ea typeface="ＭＳ Ｐゴシック" pitchFamily="34" charset="-128"/>
                <a:cs typeface="+mn-cs"/>
              </a:rPr>
              <a:pPr>
                <a:defRPr/>
              </a:pPr>
              <a:t>‹#›</a:t>
            </a:fld>
            <a:endParaRPr lang="en-US" dirty="0">
              <a:latin typeface="Arial" charset="0"/>
              <a:ea typeface="ＭＳ Ｐゴシック" pitchFamily="34" charset="-128"/>
              <a:cs typeface="+mn-cs"/>
            </a:endParaRPr>
          </a:p>
        </p:txBody>
      </p:sp>
    </p:spTree>
    <p:extLst>
      <p:ext uri="{BB962C8B-B14F-4D97-AF65-F5344CB8AC3E}">
        <p14:creationId xmlns:p14="http://schemas.microsoft.com/office/powerpoint/2010/main" xmlns="" val="1345691770"/>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Lst>
  <p:transition>
    <p:fade/>
  </p:transition>
  <p:timing>
    <p:tnLst>
      <p:par>
        <p:cTn id="1" dur="indefinite" restart="never" nodeType="tmRoot"/>
      </p:par>
    </p:tnLst>
  </p:timing>
  <p:hf hdr="0" ftr="0"/>
  <p:txStyles>
    <p:titleStyle>
      <a:lvl1pPr algn="l" rtl="0" eaLnBrk="0" fontAlgn="base" hangingPunct="0">
        <a:spcBef>
          <a:spcPct val="0"/>
        </a:spcBef>
        <a:spcAft>
          <a:spcPct val="0"/>
        </a:spcAft>
        <a:defRPr sz="2200" b="1">
          <a:solidFill>
            <a:srgbClr val="003D79"/>
          </a:solidFill>
          <a:latin typeface="+mj-lt"/>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mn-lt"/>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mn-lt"/>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7" y="171451"/>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6" y="784226"/>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lIns="91435" tIns="45718" rIns="91435" bIns="45718" anchor="ctr"/>
          <a:lstStyle/>
          <a:p>
            <a:pPr algn="ctr">
              <a:spcAft>
                <a:spcPct val="40000"/>
              </a:spcAft>
              <a:defRPr/>
            </a:pPr>
            <a:endParaRPr lang="en-US" sz="2400" dirty="0">
              <a:solidFill>
                <a:srgbClr val="0095D3"/>
              </a:solidFill>
              <a:latin typeface="Arial" charset="0"/>
              <a:ea typeface="ＭＳ Ｐゴシック" pitchFamily="34" charset="-128"/>
              <a:cs typeface="+mn-cs"/>
            </a:endParaRPr>
          </a:p>
        </p:txBody>
      </p:sp>
      <p:sp>
        <p:nvSpPr>
          <p:cNvPr id="70662" name="Line 6"/>
          <p:cNvSpPr>
            <a:spLocks noChangeShapeType="1"/>
          </p:cNvSpPr>
          <p:nvPr userDrawn="1"/>
        </p:nvSpPr>
        <p:spPr bwMode="auto">
          <a:xfrm>
            <a:off x="184150" y="635000"/>
            <a:ext cx="8775700" cy="0"/>
          </a:xfrm>
          <a:prstGeom prst="line">
            <a:avLst/>
          </a:prstGeom>
          <a:noFill/>
          <a:ln w="52197">
            <a:solidFill>
              <a:srgbClr val="003D79"/>
            </a:solidFill>
            <a:round/>
            <a:headEnd/>
            <a:tailEnd/>
          </a:ln>
        </p:spPr>
        <p:txBody>
          <a:bodyPr wrap="none" lIns="91435" tIns="45718" rIns="91435" bIns="45718" anchor="ctr"/>
          <a:lstStyle/>
          <a:p>
            <a:pPr algn="ctr">
              <a:spcAft>
                <a:spcPct val="40000"/>
              </a:spcAft>
              <a:defRPr/>
            </a:pPr>
            <a:endParaRPr lang="en-US" sz="2400" dirty="0">
              <a:solidFill>
                <a:srgbClr val="0095D3"/>
              </a:solidFill>
              <a:latin typeface="Arial" charset="0"/>
              <a:ea typeface="ＭＳ Ｐゴシック" pitchFamily="34" charset="-128"/>
              <a:cs typeface="+mn-cs"/>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lgn="l" eaLnBrk="0" hangingPunct="0">
              <a:spcAft>
                <a:spcPct val="0"/>
              </a:spcAft>
              <a:defRPr sz="1000">
                <a:solidFill>
                  <a:schemeClr val="tx1"/>
                </a:solidFill>
              </a:defRPr>
            </a:lvl1pPr>
          </a:lstStyle>
          <a:p>
            <a:pPr>
              <a:defRPr/>
            </a:pPr>
            <a:endParaRPr lang="en-US" dirty="0">
              <a:solidFill>
                <a:srgbClr val="333333"/>
              </a:solidFill>
              <a:latin typeface="Arial" charset="0"/>
              <a:ea typeface="ＭＳ Ｐゴシック" pitchFamily="34" charset="-128"/>
              <a:cs typeface="+mn-cs"/>
            </a:endParaRPr>
          </a:p>
        </p:txBody>
      </p:sp>
      <p:sp>
        <p:nvSpPr>
          <p:cNvPr id="11" name="Rectangle 4"/>
          <p:cNvSpPr txBox="1">
            <a:spLocks noChangeArrowheads="1"/>
          </p:cNvSpPr>
          <p:nvPr userDrawn="1"/>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a:defRPr/>
            </a:pPr>
            <a:fld id="{A0A03F51-2955-4EA9-BE4E-42B6F90C747F}" type="slidenum">
              <a:rPr lang="en-US" smtClean="0">
                <a:latin typeface="Arial" charset="0"/>
                <a:ea typeface="ＭＳ Ｐゴシック" pitchFamily="34" charset="-128"/>
                <a:cs typeface="+mn-cs"/>
              </a:rPr>
              <a:pPr>
                <a:defRPr/>
              </a:pPr>
              <a:t>‹#›</a:t>
            </a:fld>
            <a:endParaRPr lang="en-US" dirty="0">
              <a:latin typeface="Arial" charset="0"/>
              <a:ea typeface="ＭＳ Ｐゴシック" pitchFamily="34" charset="-128"/>
              <a:cs typeface="+mn-cs"/>
            </a:endParaRPr>
          </a:p>
        </p:txBody>
      </p:sp>
      <p:sp>
        <p:nvSpPr>
          <p:cNvPr id="13" name="Date Placeholder 8"/>
          <p:cNvSpPr txBox="1">
            <a:spLocks/>
          </p:cNvSpPr>
          <p:nvPr userDrawn="1"/>
        </p:nvSpPr>
        <p:spPr bwMode="white">
          <a:xfrm>
            <a:off x="2971800" y="6325269"/>
            <a:ext cx="3200400" cy="365125"/>
          </a:xfrm>
          <a:prstGeom prst="rect">
            <a:avLst/>
          </a:prstGeom>
        </p:spPr>
        <p:txBody>
          <a:bodyPr vert="horz" lIns="91435" tIns="45718" rIns="91435" bIns="45718"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a:defRPr/>
            </a:pPr>
            <a:r>
              <a:rPr dirty="0">
                <a:latin typeface="Arial"/>
                <a:ea typeface="ＭＳ Ｐゴシック"/>
              </a:rPr>
              <a:t>Confidential</a:t>
            </a:r>
          </a:p>
        </p:txBody>
      </p:sp>
    </p:spTree>
    <p:extLst>
      <p:ext uri="{BB962C8B-B14F-4D97-AF65-F5344CB8AC3E}">
        <p14:creationId xmlns:p14="http://schemas.microsoft.com/office/powerpoint/2010/main" xmlns="" val="3762731581"/>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Lst>
  <p:transition>
    <p:fade/>
  </p:transition>
  <p:timing>
    <p:tnLst>
      <p:par>
        <p:cTn id="1" dur="indefinite" restart="never" nodeType="tmRoot"/>
      </p:par>
    </p:tnLst>
  </p:timing>
  <p:hf hdr="0" ftr="0"/>
  <p:txStyles>
    <p:titleStyle>
      <a:lvl1pPr algn="l" rtl="0" eaLnBrk="0" fontAlgn="base" hangingPunct="0">
        <a:spcBef>
          <a:spcPct val="0"/>
        </a:spcBef>
        <a:spcAft>
          <a:spcPct val="0"/>
        </a:spcAft>
        <a:defRPr sz="2200" b="1">
          <a:solidFill>
            <a:srgbClr val="003D79"/>
          </a:solidFill>
          <a:latin typeface="+mj-lt"/>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177" algn="l" rtl="0" fontAlgn="base">
        <a:spcBef>
          <a:spcPct val="0"/>
        </a:spcBef>
        <a:spcAft>
          <a:spcPct val="0"/>
        </a:spcAft>
        <a:defRPr sz="2200" b="1">
          <a:solidFill>
            <a:schemeClr val="tx2"/>
          </a:solidFill>
          <a:latin typeface="Arial" charset="0"/>
          <a:ea typeface="ＭＳ Ｐゴシック" pitchFamily="34" charset="-128"/>
        </a:defRPr>
      </a:lvl6pPr>
      <a:lvl7pPr marL="914353" algn="l" rtl="0" fontAlgn="base">
        <a:spcBef>
          <a:spcPct val="0"/>
        </a:spcBef>
        <a:spcAft>
          <a:spcPct val="0"/>
        </a:spcAft>
        <a:defRPr sz="2200" b="1">
          <a:solidFill>
            <a:schemeClr val="tx2"/>
          </a:solidFill>
          <a:latin typeface="Arial" charset="0"/>
          <a:ea typeface="ＭＳ Ｐゴシック" pitchFamily="34" charset="-128"/>
        </a:defRPr>
      </a:lvl7pPr>
      <a:lvl8pPr marL="1371530" algn="l" rtl="0" fontAlgn="base">
        <a:spcBef>
          <a:spcPct val="0"/>
        </a:spcBef>
        <a:spcAft>
          <a:spcPct val="0"/>
        </a:spcAft>
        <a:defRPr sz="2200" b="1">
          <a:solidFill>
            <a:schemeClr val="tx2"/>
          </a:solidFill>
          <a:latin typeface="Arial" charset="0"/>
          <a:ea typeface="ＭＳ Ｐゴシック" pitchFamily="34" charset="-128"/>
        </a:defRPr>
      </a:lvl8pPr>
      <a:lvl9pPr marL="1828706"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51" indent="-233351"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mn-lt"/>
          <a:ea typeface="+mn-ea"/>
          <a:cs typeface="+mn-cs"/>
        </a:defRPr>
      </a:lvl1pPr>
      <a:lvl2pPr marL="400029" indent="-171441"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mn-lt"/>
          <a:ea typeface="+mn-ea"/>
        </a:defRPr>
      </a:lvl2pPr>
      <a:lvl3pPr marL="628618" indent="-171441"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3pPr>
      <a:lvl4pPr marL="914353" indent="-171441"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4pPr>
      <a:lvl5pPr marL="1200088" indent="-171441"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5pPr>
      <a:lvl6pPr marL="1600118"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295"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471"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648"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7" y="171451"/>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6" y="784226"/>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lIns="91435" tIns="45718" rIns="91435" bIns="45718" anchor="ctr"/>
          <a:lstStyle/>
          <a:p>
            <a:pPr algn="ctr">
              <a:spcAft>
                <a:spcPct val="40000"/>
              </a:spcAft>
              <a:defRPr/>
            </a:pPr>
            <a:endParaRPr lang="en-US" sz="2400" dirty="0">
              <a:solidFill>
                <a:srgbClr val="0095D3"/>
              </a:solidFill>
              <a:latin typeface="Arial" charset="0"/>
              <a:ea typeface="ＭＳ Ｐゴシック" pitchFamily="34" charset="-128"/>
              <a:cs typeface="+mn-cs"/>
            </a:endParaRPr>
          </a:p>
        </p:txBody>
      </p:sp>
      <p:sp>
        <p:nvSpPr>
          <p:cNvPr id="70662" name="Line 6"/>
          <p:cNvSpPr>
            <a:spLocks noChangeShapeType="1"/>
          </p:cNvSpPr>
          <p:nvPr userDrawn="1"/>
        </p:nvSpPr>
        <p:spPr bwMode="auto">
          <a:xfrm>
            <a:off x="184150" y="635000"/>
            <a:ext cx="8775700" cy="0"/>
          </a:xfrm>
          <a:prstGeom prst="line">
            <a:avLst/>
          </a:prstGeom>
          <a:noFill/>
          <a:ln w="52197">
            <a:solidFill>
              <a:srgbClr val="003D79"/>
            </a:solidFill>
            <a:round/>
            <a:headEnd/>
            <a:tailEnd/>
          </a:ln>
        </p:spPr>
        <p:txBody>
          <a:bodyPr wrap="none" lIns="91435" tIns="45718" rIns="91435" bIns="45718" anchor="ctr"/>
          <a:lstStyle/>
          <a:p>
            <a:pPr algn="ctr">
              <a:spcAft>
                <a:spcPct val="40000"/>
              </a:spcAft>
              <a:defRPr/>
            </a:pPr>
            <a:endParaRPr lang="en-US" sz="2400" dirty="0">
              <a:solidFill>
                <a:srgbClr val="0095D3"/>
              </a:solidFill>
              <a:latin typeface="Arial" charset="0"/>
              <a:ea typeface="ＭＳ Ｐゴシック" pitchFamily="34" charset="-128"/>
              <a:cs typeface="+mn-cs"/>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lgn="l" eaLnBrk="0" hangingPunct="0">
              <a:spcAft>
                <a:spcPct val="0"/>
              </a:spcAft>
              <a:defRPr sz="1000">
                <a:solidFill>
                  <a:schemeClr val="tx1"/>
                </a:solidFill>
              </a:defRPr>
            </a:lvl1pPr>
          </a:lstStyle>
          <a:p>
            <a:pPr>
              <a:defRPr/>
            </a:pPr>
            <a:endParaRPr lang="en-US" dirty="0">
              <a:solidFill>
                <a:srgbClr val="333333"/>
              </a:solidFill>
              <a:latin typeface="Arial" charset="0"/>
              <a:ea typeface="ＭＳ Ｐゴシック" pitchFamily="34" charset="-128"/>
              <a:cs typeface="+mn-cs"/>
            </a:endParaRPr>
          </a:p>
        </p:txBody>
      </p:sp>
      <p:sp>
        <p:nvSpPr>
          <p:cNvPr id="11" name="Rectangle 4"/>
          <p:cNvSpPr txBox="1">
            <a:spLocks noChangeArrowheads="1"/>
          </p:cNvSpPr>
          <p:nvPr userDrawn="1"/>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a:defRPr/>
            </a:pPr>
            <a:fld id="{A0A03F51-2955-4EA9-BE4E-42B6F90C747F}" type="slidenum">
              <a:rPr lang="en-US" smtClean="0">
                <a:latin typeface="Arial" charset="0"/>
                <a:ea typeface="ＭＳ Ｐゴシック" pitchFamily="34" charset="-128"/>
                <a:cs typeface="+mn-cs"/>
              </a:rPr>
              <a:pPr>
                <a:defRPr/>
              </a:pPr>
              <a:t>‹#›</a:t>
            </a:fld>
            <a:endParaRPr lang="en-US" dirty="0">
              <a:latin typeface="Arial" charset="0"/>
              <a:ea typeface="ＭＳ Ｐゴシック" pitchFamily="34" charset="-128"/>
              <a:cs typeface="+mn-cs"/>
            </a:endParaRPr>
          </a:p>
        </p:txBody>
      </p:sp>
      <p:sp>
        <p:nvSpPr>
          <p:cNvPr id="13" name="Date Placeholder 8"/>
          <p:cNvSpPr txBox="1">
            <a:spLocks/>
          </p:cNvSpPr>
          <p:nvPr userDrawn="1"/>
        </p:nvSpPr>
        <p:spPr bwMode="white">
          <a:xfrm>
            <a:off x="2971800" y="6325269"/>
            <a:ext cx="3200400" cy="365125"/>
          </a:xfrm>
          <a:prstGeom prst="rect">
            <a:avLst/>
          </a:prstGeom>
        </p:spPr>
        <p:txBody>
          <a:bodyPr vert="horz" lIns="91435" tIns="45718" rIns="91435" bIns="45718"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a:defRPr/>
            </a:pPr>
            <a:r>
              <a:rPr dirty="0">
                <a:latin typeface="Arial"/>
                <a:ea typeface="ＭＳ Ｐゴシック"/>
              </a:rPr>
              <a:t>Confidential</a:t>
            </a:r>
          </a:p>
        </p:txBody>
      </p:sp>
    </p:spTree>
    <p:extLst>
      <p:ext uri="{BB962C8B-B14F-4D97-AF65-F5344CB8AC3E}">
        <p14:creationId xmlns:p14="http://schemas.microsoft.com/office/powerpoint/2010/main" xmlns="" val="2587912400"/>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Lst>
  <p:transition>
    <p:fade/>
  </p:transition>
  <p:timing>
    <p:tnLst>
      <p:par>
        <p:cTn id="1" dur="indefinite" restart="never" nodeType="tmRoot"/>
      </p:par>
    </p:tnLst>
  </p:timing>
  <p:hf hdr="0" ftr="0"/>
  <p:txStyles>
    <p:titleStyle>
      <a:lvl1pPr algn="l" rtl="0" eaLnBrk="0" fontAlgn="base" hangingPunct="0">
        <a:spcBef>
          <a:spcPct val="0"/>
        </a:spcBef>
        <a:spcAft>
          <a:spcPct val="0"/>
        </a:spcAft>
        <a:defRPr sz="2200" b="1">
          <a:solidFill>
            <a:srgbClr val="003D79"/>
          </a:solidFill>
          <a:latin typeface="+mj-lt"/>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177" algn="l" rtl="0" fontAlgn="base">
        <a:spcBef>
          <a:spcPct val="0"/>
        </a:spcBef>
        <a:spcAft>
          <a:spcPct val="0"/>
        </a:spcAft>
        <a:defRPr sz="2200" b="1">
          <a:solidFill>
            <a:schemeClr val="tx2"/>
          </a:solidFill>
          <a:latin typeface="Arial" charset="0"/>
          <a:ea typeface="ＭＳ Ｐゴシック" pitchFamily="34" charset="-128"/>
        </a:defRPr>
      </a:lvl6pPr>
      <a:lvl7pPr marL="914353" algn="l" rtl="0" fontAlgn="base">
        <a:spcBef>
          <a:spcPct val="0"/>
        </a:spcBef>
        <a:spcAft>
          <a:spcPct val="0"/>
        </a:spcAft>
        <a:defRPr sz="2200" b="1">
          <a:solidFill>
            <a:schemeClr val="tx2"/>
          </a:solidFill>
          <a:latin typeface="Arial" charset="0"/>
          <a:ea typeface="ＭＳ Ｐゴシック" pitchFamily="34" charset="-128"/>
        </a:defRPr>
      </a:lvl7pPr>
      <a:lvl8pPr marL="1371530" algn="l" rtl="0" fontAlgn="base">
        <a:spcBef>
          <a:spcPct val="0"/>
        </a:spcBef>
        <a:spcAft>
          <a:spcPct val="0"/>
        </a:spcAft>
        <a:defRPr sz="2200" b="1">
          <a:solidFill>
            <a:schemeClr val="tx2"/>
          </a:solidFill>
          <a:latin typeface="Arial" charset="0"/>
          <a:ea typeface="ＭＳ Ｐゴシック" pitchFamily="34" charset="-128"/>
        </a:defRPr>
      </a:lvl8pPr>
      <a:lvl9pPr marL="1828706"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51" indent="-233351"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mn-lt"/>
          <a:ea typeface="+mn-ea"/>
          <a:cs typeface="+mn-cs"/>
        </a:defRPr>
      </a:lvl1pPr>
      <a:lvl2pPr marL="400029" indent="-171441"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mn-lt"/>
          <a:ea typeface="+mn-ea"/>
        </a:defRPr>
      </a:lvl2pPr>
      <a:lvl3pPr marL="628618" indent="-171441"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3pPr>
      <a:lvl4pPr marL="914353" indent="-171441"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4pPr>
      <a:lvl5pPr marL="1200088" indent="-171441"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5pPr>
      <a:lvl6pPr marL="1600118"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295"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471"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648"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7" y="171451"/>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6" y="784226"/>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lIns="91435" tIns="45718" rIns="91435" bIns="45718" anchor="ctr"/>
          <a:lstStyle/>
          <a:p>
            <a:pPr algn="ctr">
              <a:spcAft>
                <a:spcPct val="40000"/>
              </a:spcAft>
              <a:defRPr/>
            </a:pPr>
            <a:endParaRPr lang="en-US" sz="2400" dirty="0">
              <a:solidFill>
                <a:srgbClr val="0095D3"/>
              </a:solidFill>
              <a:latin typeface="Arial" charset="0"/>
              <a:ea typeface="ＭＳ Ｐゴシック" pitchFamily="34" charset="-128"/>
              <a:cs typeface="+mn-cs"/>
            </a:endParaRPr>
          </a:p>
        </p:txBody>
      </p:sp>
      <p:sp>
        <p:nvSpPr>
          <p:cNvPr id="70662" name="Line 6"/>
          <p:cNvSpPr>
            <a:spLocks noChangeShapeType="1"/>
          </p:cNvSpPr>
          <p:nvPr userDrawn="1"/>
        </p:nvSpPr>
        <p:spPr bwMode="auto">
          <a:xfrm>
            <a:off x="184150" y="635000"/>
            <a:ext cx="8775700" cy="0"/>
          </a:xfrm>
          <a:prstGeom prst="line">
            <a:avLst/>
          </a:prstGeom>
          <a:noFill/>
          <a:ln w="52197">
            <a:solidFill>
              <a:srgbClr val="003D79"/>
            </a:solidFill>
            <a:round/>
            <a:headEnd/>
            <a:tailEnd/>
          </a:ln>
        </p:spPr>
        <p:txBody>
          <a:bodyPr wrap="none" lIns="91435" tIns="45718" rIns="91435" bIns="45718" anchor="ctr"/>
          <a:lstStyle/>
          <a:p>
            <a:pPr algn="ctr">
              <a:spcAft>
                <a:spcPct val="40000"/>
              </a:spcAft>
              <a:defRPr/>
            </a:pPr>
            <a:endParaRPr lang="en-US" sz="2400" dirty="0">
              <a:solidFill>
                <a:srgbClr val="0095D3"/>
              </a:solidFill>
              <a:latin typeface="Arial" charset="0"/>
              <a:ea typeface="ＭＳ Ｐゴシック" pitchFamily="34" charset="-128"/>
              <a:cs typeface="+mn-cs"/>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lgn="l" eaLnBrk="0" hangingPunct="0">
              <a:spcAft>
                <a:spcPct val="0"/>
              </a:spcAft>
              <a:defRPr sz="1000">
                <a:solidFill>
                  <a:schemeClr val="tx1"/>
                </a:solidFill>
              </a:defRPr>
            </a:lvl1pPr>
          </a:lstStyle>
          <a:p>
            <a:pPr>
              <a:defRPr/>
            </a:pPr>
            <a:endParaRPr lang="en-US" dirty="0">
              <a:solidFill>
                <a:srgbClr val="333333"/>
              </a:solidFill>
              <a:latin typeface="Arial" charset="0"/>
              <a:ea typeface="ＭＳ Ｐゴシック" pitchFamily="34" charset="-128"/>
              <a:cs typeface="+mn-cs"/>
            </a:endParaRPr>
          </a:p>
        </p:txBody>
      </p:sp>
      <p:sp>
        <p:nvSpPr>
          <p:cNvPr id="11" name="Rectangle 4"/>
          <p:cNvSpPr txBox="1">
            <a:spLocks noChangeArrowheads="1"/>
          </p:cNvSpPr>
          <p:nvPr userDrawn="1"/>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a:defRPr/>
            </a:pPr>
            <a:fld id="{A0A03F51-2955-4EA9-BE4E-42B6F90C747F}" type="slidenum">
              <a:rPr lang="en-US" smtClean="0">
                <a:latin typeface="Arial" charset="0"/>
                <a:ea typeface="ＭＳ Ｐゴシック" pitchFamily="34" charset="-128"/>
                <a:cs typeface="+mn-cs"/>
              </a:rPr>
              <a:pPr>
                <a:defRPr/>
              </a:pPr>
              <a:t>‹#›</a:t>
            </a:fld>
            <a:endParaRPr lang="en-US" dirty="0">
              <a:latin typeface="Arial" charset="0"/>
              <a:ea typeface="ＭＳ Ｐゴシック" pitchFamily="34" charset="-128"/>
              <a:cs typeface="+mn-cs"/>
            </a:endParaRPr>
          </a:p>
        </p:txBody>
      </p:sp>
      <p:sp>
        <p:nvSpPr>
          <p:cNvPr id="13" name="Date Placeholder 8"/>
          <p:cNvSpPr txBox="1">
            <a:spLocks/>
          </p:cNvSpPr>
          <p:nvPr userDrawn="1"/>
        </p:nvSpPr>
        <p:spPr bwMode="white">
          <a:xfrm>
            <a:off x="2971800" y="6325269"/>
            <a:ext cx="3200400" cy="365125"/>
          </a:xfrm>
          <a:prstGeom prst="rect">
            <a:avLst/>
          </a:prstGeom>
        </p:spPr>
        <p:txBody>
          <a:bodyPr vert="horz" lIns="91435" tIns="45718" rIns="91435" bIns="45718"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a:defRPr/>
            </a:pPr>
            <a:r>
              <a:rPr dirty="0">
                <a:latin typeface="Arial"/>
                <a:ea typeface="ＭＳ Ｐゴシック"/>
              </a:rPr>
              <a:t>Confidential</a:t>
            </a:r>
          </a:p>
        </p:txBody>
      </p:sp>
    </p:spTree>
    <p:extLst>
      <p:ext uri="{BB962C8B-B14F-4D97-AF65-F5344CB8AC3E}">
        <p14:creationId xmlns:p14="http://schemas.microsoft.com/office/powerpoint/2010/main" xmlns="" val="1523785184"/>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Lst>
  <p:transition>
    <p:fade/>
  </p:transition>
  <p:timing>
    <p:tnLst>
      <p:par>
        <p:cTn id="1" dur="indefinite" restart="never" nodeType="tmRoot"/>
      </p:par>
    </p:tnLst>
  </p:timing>
  <p:hf hdr="0" ftr="0"/>
  <p:txStyles>
    <p:titleStyle>
      <a:lvl1pPr algn="l" rtl="0" eaLnBrk="0" fontAlgn="base" hangingPunct="0">
        <a:spcBef>
          <a:spcPct val="0"/>
        </a:spcBef>
        <a:spcAft>
          <a:spcPct val="0"/>
        </a:spcAft>
        <a:defRPr sz="2200" b="1">
          <a:solidFill>
            <a:srgbClr val="003D79"/>
          </a:solidFill>
          <a:latin typeface="+mj-lt"/>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177" algn="l" rtl="0" fontAlgn="base">
        <a:spcBef>
          <a:spcPct val="0"/>
        </a:spcBef>
        <a:spcAft>
          <a:spcPct val="0"/>
        </a:spcAft>
        <a:defRPr sz="2200" b="1">
          <a:solidFill>
            <a:schemeClr val="tx2"/>
          </a:solidFill>
          <a:latin typeface="Arial" charset="0"/>
          <a:ea typeface="ＭＳ Ｐゴシック" pitchFamily="34" charset="-128"/>
        </a:defRPr>
      </a:lvl6pPr>
      <a:lvl7pPr marL="914353" algn="l" rtl="0" fontAlgn="base">
        <a:spcBef>
          <a:spcPct val="0"/>
        </a:spcBef>
        <a:spcAft>
          <a:spcPct val="0"/>
        </a:spcAft>
        <a:defRPr sz="2200" b="1">
          <a:solidFill>
            <a:schemeClr val="tx2"/>
          </a:solidFill>
          <a:latin typeface="Arial" charset="0"/>
          <a:ea typeface="ＭＳ Ｐゴシック" pitchFamily="34" charset="-128"/>
        </a:defRPr>
      </a:lvl7pPr>
      <a:lvl8pPr marL="1371530" algn="l" rtl="0" fontAlgn="base">
        <a:spcBef>
          <a:spcPct val="0"/>
        </a:spcBef>
        <a:spcAft>
          <a:spcPct val="0"/>
        </a:spcAft>
        <a:defRPr sz="2200" b="1">
          <a:solidFill>
            <a:schemeClr val="tx2"/>
          </a:solidFill>
          <a:latin typeface="Arial" charset="0"/>
          <a:ea typeface="ＭＳ Ｐゴシック" pitchFamily="34" charset="-128"/>
        </a:defRPr>
      </a:lvl8pPr>
      <a:lvl9pPr marL="1828706"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51" indent="-233351"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mn-lt"/>
          <a:ea typeface="+mn-ea"/>
          <a:cs typeface="+mn-cs"/>
        </a:defRPr>
      </a:lvl1pPr>
      <a:lvl2pPr marL="400029" indent="-171441"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mn-lt"/>
          <a:ea typeface="+mn-ea"/>
        </a:defRPr>
      </a:lvl2pPr>
      <a:lvl3pPr marL="628618" indent="-171441"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3pPr>
      <a:lvl4pPr marL="914353" indent="-171441"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4pPr>
      <a:lvl5pPr marL="1200088" indent="-171441"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5pPr>
      <a:lvl6pPr marL="1600118"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295"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471"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648"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0"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7" y="171451"/>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6" y="784226"/>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lIns="91435" tIns="45718" rIns="91435" bIns="45718" anchor="ctr"/>
          <a:lstStyle/>
          <a:p>
            <a:pPr algn="ctr">
              <a:spcAft>
                <a:spcPct val="40000"/>
              </a:spcAft>
              <a:defRPr/>
            </a:pPr>
            <a:endParaRPr lang="en-US" sz="2400" dirty="0">
              <a:solidFill>
                <a:srgbClr val="0095D3"/>
              </a:solidFill>
              <a:latin typeface="Arial" charset="0"/>
              <a:ea typeface="ＭＳ Ｐゴシック" pitchFamily="34" charset="-128"/>
              <a:cs typeface="+mn-cs"/>
            </a:endParaRPr>
          </a:p>
        </p:txBody>
      </p:sp>
      <p:sp>
        <p:nvSpPr>
          <p:cNvPr id="70662" name="Line 6"/>
          <p:cNvSpPr>
            <a:spLocks noChangeShapeType="1"/>
          </p:cNvSpPr>
          <p:nvPr userDrawn="1"/>
        </p:nvSpPr>
        <p:spPr bwMode="auto">
          <a:xfrm>
            <a:off x="184150" y="635000"/>
            <a:ext cx="8775700" cy="0"/>
          </a:xfrm>
          <a:prstGeom prst="line">
            <a:avLst/>
          </a:prstGeom>
          <a:noFill/>
          <a:ln w="52197">
            <a:solidFill>
              <a:srgbClr val="003D79"/>
            </a:solidFill>
            <a:round/>
            <a:headEnd/>
            <a:tailEnd/>
          </a:ln>
        </p:spPr>
        <p:txBody>
          <a:bodyPr wrap="none" lIns="91435" tIns="45718" rIns="91435" bIns="45718" anchor="ctr"/>
          <a:lstStyle/>
          <a:p>
            <a:pPr algn="ctr">
              <a:spcAft>
                <a:spcPct val="40000"/>
              </a:spcAft>
              <a:defRPr/>
            </a:pPr>
            <a:endParaRPr lang="en-US" sz="2400" dirty="0">
              <a:solidFill>
                <a:srgbClr val="0095D3"/>
              </a:solidFill>
              <a:latin typeface="Arial" charset="0"/>
              <a:ea typeface="ＭＳ Ｐゴシック" pitchFamily="34" charset="-128"/>
              <a:cs typeface="+mn-cs"/>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lgn="l" eaLnBrk="0" hangingPunct="0">
              <a:spcAft>
                <a:spcPct val="0"/>
              </a:spcAft>
              <a:defRPr sz="1000">
                <a:solidFill>
                  <a:schemeClr val="tx1"/>
                </a:solidFill>
              </a:defRPr>
            </a:lvl1pPr>
          </a:lstStyle>
          <a:p>
            <a:pPr>
              <a:defRPr/>
            </a:pPr>
            <a:endParaRPr lang="en-US" dirty="0">
              <a:solidFill>
                <a:srgbClr val="333333"/>
              </a:solidFill>
              <a:latin typeface="Arial" charset="0"/>
              <a:ea typeface="ＭＳ Ｐゴシック" pitchFamily="34" charset="-128"/>
              <a:cs typeface="+mn-cs"/>
            </a:endParaRPr>
          </a:p>
        </p:txBody>
      </p:sp>
      <p:sp>
        <p:nvSpPr>
          <p:cNvPr id="11" name="Rectangle 4"/>
          <p:cNvSpPr txBox="1">
            <a:spLocks noChangeArrowheads="1"/>
          </p:cNvSpPr>
          <p:nvPr userDrawn="1"/>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a:defRPr/>
            </a:pPr>
            <a:fld id="{A0A03F51-2955-4EA9-BE4E-42B6F90C747F}" type="slidenum">
              <a:rPr lang="en-US" smtClean="0">
                <a:latin typeface="Arial" charset="0"/>
                <a:ea typeface="ＭＳ Ｐゴシック" pitchFamily="34" charset="-128"/>
                <a:cs typeface="+mn-cs"/>
              </a:rPr>
              <a:pPr>
                <a:defRPr/>
              </a:pPr>
              <a:t>‹#›</a:t>
            </a:fld>
            <a:endParaRPr lang="en-US" dirty="0">
              <a:latin typeface="Arial" charset="0"/>
              <a:ea typeface="ＭＳ Ｐゴシック" pitchFamily="34" charset="-128"/>
              <a:cs typeface="+mn-cs"/>
            </a:endParaRPr>
          </a:p>
        </p:txBody>
      </p:sp>
      <p:sp>
        <p:nvSpPr>
          <p:cNvPr id="13" name="Date Placeholder 8"/>
          <p:cNvSpPr txBox="1">
            <a:spLocks/>
          </p:cNvSpPr>
          <p:nvPr userDrawn="1"/>
        </p:nvSpPr>
        <p:spPr bwMode="white">
          <a:xfrm>
            <a:off x="2971800" y="6325269"/>
            <a:ext cx="3200400" cy="365125"/>
          </a:xfrm>
          <a:prstGeom prst="rect">
            <a:avLst/>
          </a:prstGeom>
        </p:spPr>
        <p:txBody>
          <a:bodyPr vert="horz" lIns="91435" tIns="45718" rIns="91435" bIns="45718"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a:defRPr/>
            </a:pPr>
            <a:r>
              <a:rPr dirty="0">
                <a:latin typeface="Arial"/>
                <a:ea typeface="ＭＳ Ｐゴシック"/>
              </a:rPr>
              <a:t>Confidential</a:t>
            </a:r>
          </a:p>
        </p:txBody>
      </p:sp>
    </p:spTree>
    <p:extLst>
      <p:ext uri="{BB962C8B-B14F-4D97-AF65-F5344CB8AC3E}">
        <p14:creationId xmlns:p14="http://schemas.microsoft.com/office/powerpoint/2010/main" xmlns="" val="835832127"/>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Lst>
  <p:transition>
    <p:fade/>
  </p:transition>
  <p:timing>
    <p:tnLst>
      <p:par>
        <p:cTn id="1" dur="indefinite" restart="never" nodeType="tmRoot"/>
      </p:par>
    </p:tnLst>
  </p:timing>
  <p:hf hdr="0" ftr="0"/>
  <p:txStyles>
    <p:titleStyle>
      <a:lvl1pPr algn="l" rtl="0" eaLnBrk="0" fontAlgn="base" hangingPunct="0">
        <a:spcBef>
          <a:spcPct val="0"/>
        </a:spcBef>
        <a:spcAft>
          <a:spcPct val="0"/>
        </a:spcAft>
        <a:defRPr sz="2200" b="1">
          <a:solidFill>
            <a:srgbClr val="003D79"/>
          </a:solidFill>
          <a:latin typeface="+mj-lt"/>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177" algn="l" rtl="0" fontAlgn="base">
        <a:spcBef>
          <a:spcPct val="0"/>
        </a:spcBef>
        <a:spcAft>
          <a:spcPct val="0"/>
        </a:spcAft>
        <a:defRPr sz="2200" b="1">
          <a:solidFill>
            <a:schemeClr val="tx2"/>
          </a:solidFill>
          <a:latin typeface="Arial" charset="0"/>
          <a:ea typeface="ＭＳ Ｐゴシック" pitchFamily="34" charset="-128"/>
        </a:defRPr>
      </a:lvl6pPr>
      <a:lvl7pPr marL="914353" algn="l" rtl="0" fontAlgn="base">
        <a:spcBef>
          <a:spcPct val="0"/>
        </a:spcBef>
        <a:spcAft>
          <a:spcPct val="0"/>
        </a:spcAft>
        <a:defRPr sz="2200" b="1">
          <a:solidFill>
            <a:schemeClr val="tx2"/>
          </a:solidFill>
          <a:latin typeface="Arial" charset="0"/>
          <a:ea typeface="ＭＳ Ｐゴシック" pitchFamily="34" charset="-128"/>
        </a:defRPr>
      </a:lvl7pPr>
      <a:lvl8pPr marL="1371530" algn="l" rtl="0" fontAlgn="base">
        <a:spcBef>
          <a:spcPct val="0"/>
        </a:spcBef>
        <a:spcAft>
          <a:spcPct val="0"/>
        </a:spcAft>
        <a:defRPr sz="2200" b="1">
          <a:solidFill>
            <a:schemeClr val="tx2"/>
          </a:solidFill>
          <a:latin typeface="Arial" charset="0"/>
          <a:ea typeface="ＭＳ Ｐゴシック" pitchFamily="34" charset="-128"/>
        </a:defRPr>
      </a:lvl8pPr>
      <a:lvl9pPr marL="1828706"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51" indent="-233351"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mn-lt"/>
          <a:ea typeface="+mn-ea"/>
          <a:cs typeface="+mn-cs"/>
        </a:defRPr>
      </a:lvl1pPr>
      <a:lvl2pPr marL="400029" indent="-171441"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mn-lt"/>
          <a:ea typeface="+mn-ea"/>
        </a:defRPr>
      </a:lvl2pPr>
      <a:lvl3pPr marL="628618" indent="-171441"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3pPr>
      <a:lvl4pPr marL="914353" indent="-171441"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4pPr>
      <a:lvl5pPr marL="1200088" indent="-171441"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5pPr>
      <a:lvl6pPr marL="1600118"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295"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471"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648"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7" y="171451"/>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6" y="784226"/>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lIns="91435" tIns="45718" rIns="91435" bIns="45718" anchor="ctr"/>
          <a:lstStyle/>
          <a:p>
            <a:pPr algn="ctr">
              <a:spcAft>
                <a:spcPct val="40000"/>
              </a:spcAft>
              <a:defRPr/>
            </a:pPr>
            <a:endParaRPr lang="en-US" sz="2400" dirty="0">
              <a:solidFill>
                <a:srgbClr val="0095D3"/>
              </a:solidFill>
              <a:latin typeface="Arial" charset="0"/>
              <a:ea typeface="ＭＳ Ｐゴシック" pitchFamily="34" charset="-128"/>
              <a:cs typeface="+mn-cs"/>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lIns="91435" tIns="45718" rIns="91435" bIns="45718" anchor="ctr"/>
          <a:lstStyle/>
          <a:p>
            <a:pPr algn="ctr">
              <a:spcAft>
                <a:spcPct val="40000"/>
              </a:spcAft>
              <a:defRPr/>
            </a:pPr>
            <a:endParaRPr lang="en-US" sz="2400" dirty="0">
              <a:solidFill>
                <a:srgbClr val="0095D3"/>
              </a:solidFill>
              <a:latin typeface="Arial" charset="0"/>
              <a:ea typeface="ＭＳ Ｐゴシック" pitchFamily="34" charset="-128"/>
              <a:cs typeface="+mn-cs"/>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lgn="l" eaLnBrk="0" hangingPunct="0">
              <a:spcAft>
                <a:spcPct val="0"/>
              </a:spcAft>
              <a:defRPr sz="1000">
                <a:solidFill>
                  <a:schemeClr val="tx1"/>
                </a:solidFill>
              </a:defRPr>
            </a:lvl1pPr>
          </a:lstStyle>
          <a:p>
            <a:pPr>
              <a:defRPr/>
            </a:pPr>
            <a:endParaRPr lang="en-US" dirty="0">
              <a:solidFill>
                <a:srgbClr val="333333"/>
              </a:solidFill>
              <a:latin typeface="Arial" charset="0"/>
              <a:ea typeface="ＭＳ Ｐゴシック" pitchFamily="34" charset="-128"/>
              <a:cs typeface="+mn-cs"/>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a:defRPr/>
            </a:pPr>
            <a:fld id="{A0A03F51-2955-4EA9-BE4E-42B6F90C747F}" type="slidenum">
              <a:rPr lang="en-US" smtClean="0">
                <a:latin typeface="Arial" charset="0"/>
                <a:ea typeface="ＭＳ Ｐゴシック" pitchFamily="34" charset="-128"/>
                <a:cs typeface="+mn-cs"/>
              </a:rPr>
              <a:pPr>
                <a:defRPr/>
              </a:pPr>
              <a:t>‹#›</a:t>
            </a:fld>
            <a:endParaRPr lang="en-US" dirty="0">
              <a:latin typeface="Arial" charset="0"/>
              <a:ea typeface="ＭＳ Ｐゴシック" pitchFamily="34" charset="-128"/>
              <a:cs typeface="+mn-cs"/>
            </a:endParaRPr>
          </a:p>
        </p:txBody>
      </p:sp>
      <p:sp>
        <p:nvSpPr>
          <p:cNvPr id="13" name="Date Placeholder 8"/>
          <p:cNvSpPr txBox="1">
            <a:spLocks/>
          </p:cNvSpPr>
          <p:nvPr/>
        </p:nvSpPr>
        <p:spPr bwMode="white">
          <a:xfrm>
            <a:off x="2971800" y="6325269"/>
            <a:ext cx="3200400" cy="365125"/>
          </a:xfrm>
          <a:prstGeom prst="rect">
            <a:avLst/>
          </a:prstGeom>
        </p:spPr>
        <p:txBody>
          <a:bodyPr vert="horz" lIns="91435" tIns="45718" rIns="91435" bIns="45718"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a:defRPr/>
            </a:pPr>
            <a:r>
              <a:rPr dirty="0">
                <a:latin typeface="Arial"/>
                <a:ea typeface="ＭＳ Ｐゴシック"/>
              </a:rPr>
              <a:t>Confidential</a:t>
            </a:r>
          </a:p>
        </p:txBody>
      </p:sp>
    </p:spTree>
    <p:extLst>
      <p:ext uri="{BB962C8B-B14F-4D97-AF65-F5344CB8AC3E}">
        <p14:creationId xmlns:p14="http://schemas.microsoft.com/office/powerpoint/2010/main" xmlns="" val="695458732"/>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Lst>
  <p:transition>
    <p:fade/>
  </p:transition>
  <p:timing>
    <p:tnLst>
      <p:par>
        <p:cTn id="1" dur="indefinite" restart="never" nodeType="tmRoot"/>
      </p:par>
    </p:tnLst>
  </p:timing>
  <p:hf hdr="0" ftr="0"/>
  <p:txStyles>
    <p:titleStyle>
      <a:lvl1pPr algn="l" rtl="0" eaLnBrk="0" fontAlgn="base" hangingPunct="0">
        <a:spcBef>
          <a:spcPct val="0"/>
        </a:spcBef>
        <a:spcAft>
          <a:spcPct val="0"/>
        </a:spcAft>
        <a:defRPr sz="2200" b="1">
          <a:solidFill>
            <a:srgbClr val="003D79"/>
          </a:solidFill>
          <a:latin typeface="+mj-lt"/>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177" algn="l" rtl="0" fontAlgn="base">
        <a:spcBef>
          <a:spcPct val="0"/>
        </a:spcBef>
        <a:spcAft>
          <a:spcPct val="0"/>
        </a:spcAft>
        <a:defRPr sz="2200" b="1">
          <a:solidFill>
            <a:schemeClr val="tx2"/>
          </a:solidFill>
          <a:latin typeface="Arial" charset="0"/>
          <a:ea typeface="ＭＳ Ｐゴシック" pitchFamily="34" charset="-128"/>
        </a:defRPr>
      </a:lvl6pPr>
      <a:lvl7pPr marL="914353" algn="l" rtl="0" fontAlgn="base">
        <a:spcBef>
          <a:spcPct val="0"/>
        </a:spcBef>
        <a:spcAft>
          <a:spcPct val="0"/>
        </a:spcAft>
        <a:defRPr sz="2200" b="1">
          <a:solidFill>
            <a:schemeClr val="tx2"/>
          </a:solidFill>
          <a:latin typeface="Arial" charset="0"/>
          <a:ea typeface="ＭＳ Ｐゴシック" pitchFamily="34" charset="-128"/>
        </a:defRPr>
      </a:lvl7pPr>
      <a:lvl8pPr marL="1371530" algn="l" rtl="0" fontAlgn="base">
        <a:spcBef>
          <a:spcPct val="0"/>
        </a:spcBef>
        <a:spcAft>
          <a:spcPct val="0"/>
        </a:spcAft>
        <a:defRPr sz="2200" b="1">
          <a:solidFill>
            <a:schemeClr val="tx2"/>
          </a:solidFill>
          <a:latin typeface="Arial" charset="0"/>
          <a:ea typeface="ＭＳ Ｐゴシック" pitchFamily="34" charset="-128"/>
        </a:defRPr>
      </a:lvl8pPr>
      <a:lvl9pPr marL="1828706"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51" indent="-233351"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mn-lt"/>
          <a:ea typeface="+mn-ea"/>
          <a:cs typeface="+mn-cs"/>
        </a:defRPr>
      </a:lvl1pPr>
      <a:lvl2pPr marL="400029" indent="-171441"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mn-lt"/>
          <a:ea typeface="+mn-ea"/>
        </a:defRPr>
      </a:lvl2pPr>
      <a:lvl3pPr marL="628618" indent="-171441"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3pPr>
      <a:lvl4pPr marL="914353" indent="-171441"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4pPr>
      <a:lvl5pPr marL="1200088" indent="-171441"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5pPr>
      <a:lvl6pPr marL="1600118"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295"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471"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648" indent="-171441"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6" cstate="email"/>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7" y="171451"/>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352426" y="784225"/>
            <a:ext cx="8382000" cy="512747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lIns="91435" tIns="45718" rIns="91435" bIns="45718" anchor="ctr"/>
          <a:lstStyle/>
          <a:p>
            <a:pPr algn="ctr">
              <a:spcAft>
                <a:spcPct val="40000"/>
              </a:spcAft>
              <a:defRPr/>
            </a:pPr>
            <a:endParaRPr lang="en-US" sz="2400" dirty="0">
              <a:solidFill>
                <a:srgbClr val="0095D3"/>
              </a:solidFill>
              <a:latin typeface="Arial" charset="0"/>
              <a:ea typeface="ＭＳ Ｐゴシック" pitchFamily="34" charset="-128"/>
              <a:cs typeface="+mn-cs"/>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lIns="91435" tIns="45718" rIns="91435" bIns="45718" anchor="ctr"/>
          <a:lstStyle/>
          <a:p>
            <a:pPr algn="ctr">
              <a:spcAft>
                <a:spcPct val="40000"/>
              </a:spcAft>
              <a:defRPr/>
            </a:pPr>
            <a:endParaRPr lang="en-US" sz="2400" dirty="0">
              <a:solidFill>
                <a:srgbClr val="0095D3"/>
              </a:solidFill>
              <a:latin typeface="Arial" charset="0"/>
              <a:ea typeface="ＭＳ Ｐゴシック" pitchFamily="34" charset="-128"/>
              <a:cs typeface="+mn-cs"/>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a:defRPr/>
            </a:pPr>
            <a:fld id="{A0A03F51-2955-4EA9-BE4E-42B6F90C747F}" type="slidenum">
              <a:rPr lang="en-US" smtClean="0">
                <a:latin typeface="Arial" charset="0"/>
                <a:ea typeface="ＭＳ Ｐゴシック" pitchFamily="34" charset="-128"/>
                <a:cs typeface="+mn-cs"/>
              </a:rPr>
              <a:pPr>
                <a:defRPr/>
              </a:pPr>
              <a:t>‹#›</a:t>
            </a:fld>
            <a:endParaRPr lang="en-US" dirty="0">
              <a:latin typeface="Arial" charset="0"/>
              <a:ea typeface="ＭＳ Ｐゴシック" pitchFamily="34" charset="-128"/>
              <a:cs typeface="+mn-cs"/>
            </a:endParaRPr>
          </a:p>
        </p:txBody>
      </p:sp>
      <p:sp>
        <p:nvSpPr>
          <p:cNvPr id="13" name="Date Placeholder 8"/>
          <p:cNvSpPr txBox="1">
            <a:spLocks/>
          </p:cNvSpPr>
          <p:nvPr/>
        </p:nvSpPr>
        <p:spPr bwMode="white">
          <a:xfrm>
            <a:off x="2971800" y="6325269"/>
            <a:ext cx="3200400" cy="365125"/>
          </a:xfrm>
          <a:prstGeom prst="rect">
            <a:avLst/>
          </a:prstGeom>
        </p:spPr>
        <p:txBody>
          <a:bodyPr vert="horz" lIns="91435" tIns="45718" rIns="91435" bIns="45718"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a:defRPr/>
            </a:pPr>
            <a:r>
              <a:rPr dirty="0">
                <a:latin typeface="Arial"/>
                <a:ea typeface="ＭＳ Ｐゴシック"/>
              </a:rPr>
              <a:t>Confidential</a:t>
            </a:r>
          </a:p>
        </p:txBody>
      </p:sp>
      <p:sp>
        <p:nvSpPr>
          <p:cNvPr id="12" name="Footer Placeholder 11"/>
          <p:cNvSpPr>
            <a:spLocks noGrp="1"/>
          </p:cNvSpPr>
          <p:nvPr>
            <p:ph type="ftr" sz="quarter" idx="3"/>
          </p:nvPr>
        </p:nvSpPr>
        <p:spPr>
          <a:xfrm>
            <a:off x="340242" y="5943600"/>
            <a:ext cx="8378456" cy="276447"/>
          </a:xfrm>
          <a:prstGeom prst="rect">
            <a:avLst/>
          </a:prstGeom>
        </p:spPr>
        <p:txBody>
          <a:bodyPr vert="horz" lIns="91435" tIns="45718" rIns="91435" bIns="45718" rtlCol="0" anchor="ctr"/>
          <a:lstStyle>
            <a:lvl1pPr algn="l">
              <a:defRPr sz="1200">
                <a:solidFill>
                  <a:schemeClr val="tx1">
                    <a:tint val="75000"/>
                  </a:schemeClr>
                </a:solidFill>
              </a:defRPr>
            </a:lvl1pPr>
          </a:lstStyle>
          <a:p>
            <a:pPr>
              <a:spcAft>
                <a:spcPct val="40000"/>
              </a:spcAft>
            </a:pPr>
            <a:endParaRPr lang="en-US" dirty="0">
              <a:solidFill>
                <a:srgbClr val="333333">
                  <a:tint val="75000"/>
                </a:srgbClr>
              </a:solidFill>
              <a:latin typeface="Arial" charset="0"/>
              <a:ea typeface="ＭＳ Ｐゴシック" pitchFamily="34" charset="-128"/>
              <a:cs typeface="+mn-cs"/>
            </a:endParaRPr>
          </a:p>
        </p:txBody>
      </p:sp>
    </p:spTree>
    <p:extLst>
      <p:ext uri="{BB962C8B-B14F-4D97-AF65-F5344CB8AC3E}">
        <p14:creationId xmlns:p14="http://schemas.microsoft.com/office/powerpoint/2010/main" xmlns="" val="4092127673"/>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Lst>
  <p:transition>
    <p:fade/>
  </p:transition>
  <p:timing>
    <p:tnLst>
      <p:par>
        <p:cT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mj-lt"/>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177"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353"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53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706"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51" indent="-233351" algn="l" rtl="0" eaLnBrk="1" fontAlgn="base" hangingPunct="1">
        <a:lnSpc>
          <a:spcPct val="120000"/>
        </a:lnSpc>
        <a:spcBef>
          <a:spcPts val="0"/>
        </a:spcBef>
        <a:spcAft>
          <a:spcPct val="0"/>
        </a:spcAft>
        <a:buClr>
          <a:schemeClr val="accent1">
            <a:lumMod val="75000"/>
          </a:schemeClr>
        </a:buClr>
        <a:buSzPct val="115000"/>
        <a:buFont typeface="Wingdings" pitchFamily="2" charset="2"/>
        <a:buChar char="§"/>
        <a:defRPr sz="2000" b="1">
          <a:solidFill>
            <a:srgbClr val="333333"/>
          </a:solidFill>
          <a:latin typeface="+mn-lt"/>
          <a:ea typeface="+mn-ea"/>
          <a:cs typeface="+mn-cs"/>
        </a:defRPr>
      </a:lvl1pPr>
      <a:lvl2pPr marL="400029" indent="-171441" algn="l" rtl="0" eaLnBrk="1" fontAlgn="base" hangingPunct="1">
        <a:lnSpc>
          <a:spcPct val="120000"/>
        </a:lnSpc>
        <a:spcBef>
          <a:spcPts val="0"/>
        </a:spcBef>
        <a:spcAft>
          <a:spcPct val="0"/>
        </a:spcAft>
        <a:buClr>
          <a:schemeClr val="accent1">
            <a:lumMod val="75000"/>
          </a:schemeClr>
        </a:buClr>
        <a:buSzPct val="110000"/>
        <a:buFont typeface="Times" pitchFamily="18" charset="0"/>
        <a:buChar char="•"/>
        <a:defRPr>
          <a:solidFill>
            <a:srgbClr val="333333"/>
          </a:solidFill>
          <a:latin typeface="+mn-lt"/>
          <a:ea typeface="+mn-ea"/>
        </a:defRPr>
      </a:lvl2pPr>
      <a:lvl3pPr marL="628618" indent="-171441" algn="l" rtl="0" eaLnBrk="1" fontAlgn="base" hangingPunct="1">
        <a:lnSpc>
          <a:spcPct val="120000"/>
        </a:lnSpc>
        <a:spcBef>
          <a:spcPts val="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3pPr>
      <a:lvl4pPr marL="914353" indent="-171441" algn="l" rtl="0" eaLnBrk="1" fontAlgn="base" hangingPunct="1">
        <a:lnSpc>
          <a:spcPct val="120000"/>
        </a:lnSpc>
        <a:spcBef>
          <a:spcPts val="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4pPr>
      <a:lvl5pPr marL="1200088" indent="-171441" algn="l" rtl="0" eaLnBrk="1" fontAlgn="base" hangingPunct="1">
        <a:lnSpc>
          <a:spcPct val="120000"/>
        </a:lnSpc>
        <a:spcBef>
          <a:spcPts val="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5pPr>
      <a:lvl6pPr marL="1600118" indent="-171441"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295" indent="-171441"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471" indent="-171441"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648" indent="-171441"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6" cstate="email"/>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7" y="171451"/>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352426" y="784225"/>
            <a:ext cx="8382000" cy="512747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lIns="91435" tIns="45718" rIns="91435" bIns="45718" anchor="ctr"/>
          <a:lstStyle/>
          <a:p>
            <a:pPr algn="ctr">
              <a:spcAft>
                <a:spcPct val="40000"/>
              </a:spcAft>
              <a:defRPr/>
            </a:pPr>
            <a:endParaRPr lang="en-US" sz="2400" dirty="0">
              <a:solidFill>
                <a:srgbClr val="0095D3"/>
              </a:solidFill>
              <a:latin typeface="Arial" charset="0"/>
              <a:ea typeface="ＭＳ Ｐゴシック" pitchFamily="34" charset="-128"/>
              <a:cs typeface="+mn-cs"/>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lIns="91435" tIns="45718" rIns="91435" bIns="45718" anchor="ctr"/>
          <a:lstStyle/>
          <a:p>
            <a:pPr algn="ctr">
              <a:spcAft>
                <a:spcPct val="40000"/>
              </a:spcAft>
              <a:defRPr/>
            </a:pPr>
            <a:endParaRPr lang="en-US" sz="2400" dirty="0">
              <a:solidFill>
                <a:srgbClr val="0095D3"/>
              </a:solidFill>
              <a:latin typeface="Arial" charset="0"/>
              <a:ea typeface="ＭＳ Ｐゴシック" pitchFamily="34" charset="-128"/>
              <a:cs typeface="+mn-cs"/>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a:defRPr/>
            </a:pPr>
            <a:fld id="{A0A03F51-2955-4EA9-BE4E-42B6F90C747F}" type="slidenum">
              <a:rPr lang="en-US" smtClean="0">
                <a:latin typeface="Arial" charset="0"/>
                <a:ea typeface="ＭＳ Ｐゴシック" pitchFamily="34" charset="-128"/>
                <a:cs typeface="+mn-cs"/>
              </a:rPr>
              <a:pPr>
                <a:defRPr/>
              </a:pPr>
              <a:t>‹#›</a:t>
            </a:fld>
            <a:endParaRPr lang="en-US" dirty="0">
              <a:latin typeface="Arial" charset="0"/>
              <a:ea typeface="ＭＳ Ｐゴシック" pitchFamily="34" charset="-128"/>
              <a:cs typeface="+mn-cs"/>
            </a:endParaRPr>
          </a:p>
        </p:txBody>
      </p:sp>
      <p:sp>
        <p:nvSpPr>
          <p:cNvPr id="13" name="Date Placeholder 8"/>
          <p:cNvSpPr txBox="1">
            <a:spLocks/>
          </p:cNvSpPr>
          <p:nvPr/>
        </p:nvSpPr>
        <p:spPr bwMode="white">
          <a:xfrm>
            <a:off x="2971800" y="6325269"/>
            <a:ext cx="3200400" cy="365125"/>
          </a:xfrm>
          <a:prstGeom prst="rect">
            <a:avLst/>
          </a:prstGeom>
        </p:spPr>
        <p:txBody>
          <a:bodyPr vert="horz" lIns="91435" tIns="45718" rIns="91435" bIns="45718"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a:defRPr/>
            </a:pPr>
            <a:r>
              <a:rPr dirty="0">
                <a:latin typeface="Arial"/>
                <a:ea typeface="ＭＳ Ｐゴシック"/>
              </a:rPr>
              <a:t>Confidential</a:t>
            </a:r>
          </a:p>
        </p:txBody>
      </p:sp>
      <p:sp>
        <p:nvSpPr>
          <p:cNvPr id="12" name="Footer Placeholder 11"/>
          <p:cNvSpPr>
            <a:spLocks noGrp="1"/>
          </p:cNvSpPr>
          <p:nvPr>
            <p:ph type="ftr" sz="quarter" idx="3"/>
          </p:nvPr>
        </p:nvSpPr>
        <p:spPr>
          <a:xfrm>
            <a:off x="340242" y="5943600"/>
            <a:ext cx="8378456" cy="276447"/>
          </a:xfrm>
          <a:prstGeom prst="rect">
            <a:avLst/>
          </a:prstGeom>
        </p:spPr>
        <p:txBody>
          <a:bodyPr vert="horz" lIns="91435" tIns="45718" rIns="91435" bIns="45718" rtlCol="0" anchor="ctr"/>
          <a:lstStyle>
            <a:lvl1pPr algn="l">
              <a:defRPr sz="1200">
                <a:solidFill>
                  <a:schemeClr val="tx1">
                    <a:tint val="75000"/>
                  </a:schemeClr>
                </a:solidFill>
              </a:defRPr>
            </a:lvl1pPr>
          </a:lstStyle>
          <a:p>
            <a:pPr>
              <a:spcAft>
                <a:spcPct val="40000"/>
              </a:spcAft>
            </a:pPr>
            <a:endParaRPr lang="en-US" dirty="0">
              <a:solidFill>
                <a:srgbClr val="333333">
                  <a:tint val="75000"/>
                </a:srgbClr>
              </a:solidFill>
              <a:latin typeface="Arial" charset="0"/>
              <a:ea typeface="ＭＳ Ｐゴシック" pitchFamily="34" charset="-128"/>
              <a:cs typeface="+mn-cs"/>
            </a:endParaRPr>
          </a:p>
        </p:txBody>
      </p:sp>
    </p:spTree>
    <p:extLst>
      <p:ext uri="{BB962C8B-B14F-4D97-AF65-F5344CB8AC3E}">
        <p14:creationId xmlns:p14="http://schemas.microsoft.com/office/powerpoint/2010/main" xmlns="" val="2944699688"/>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Lst>
  <p:transition>
    <p:fade/>
  </p:transition>
  <p:timing>
    <p:tnLst>
      <p:par>
        <p:cT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mj-lt"/>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177"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353"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53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706"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51" indent="-233351" algn="l" rtl="0" eaLnBrk="1" fontAlgn="base" hangingPunct="1">
        <a:lnSpc>
          <a:spcPct val="120000"/>
        </a:lnSpc>
        <a:spcBef>
          <a:spcPts val="0"/>
        </a:spcBef>
        <a:spcAft>
          <a:spcPct val="0"/>
        </a:spcAft>
        <a:buClr>
          <a:schemeClr val="accent1">
            <a:lumMod val="75000"/>
          </a:schemeClr>
        </a:buClr>
        <a:buSzPct val="115000"/>
        <a:buFont typeface="Wingdings" pitchFamily="2" charset="2"/>
        <a:buChar char="§"/>
        <a:defRPr sz="2000" b="1">
          <a:solidFill>
            <a:srgbClr val="333333"/>
          </a:solidFill>
          <a:latin typeface="+mn-lt"/>
          <a:ea typeface="+mn-ea"/>
          <a:cs typeface="+mn-cs"/>
        </a:defRPr>
      </a:lvl1pPr>
      <a:lvl2pPr marL="400029" indent="-171441" algn="l" rtl="0" eaLnBrk="1" fontAlgn="base" hangingPunct="1">
        <a:lnSpc>
          <a:spcPct val="120000"/>
        </a:lnSpc>
        <a:spcBef>
          <a:spcPts val="0"/>
        </a:spcBef>
        <a:spcAft>
          <a:spcPct val="0"/>
        </a:spcAft>
        <a:buClr>
          <a:schemeClr val="accent1">
            <a:lumMod val="75000"/>
          </a:schemeClr>
        </a:buClr>
        <a:buSzPct val="110000"/>
        <a:buFont typeface="Times" pitchFamily="18" charset="0"/>
        <a:buChar char="•"/>
        <a:defRPr>
          <a:solidFill>
            <a:srgbClr val="333333"/>
          </a:solidFill>
          <a:latin typeface="+mn-lt"/>
          <a:ea typeface="+mn-ea"/>
        </a:defRPr>
      </a:lvl2pPr>
      <a:lvl3pPr marL="628618" indent="-171441" algn="l" rtl="0" eaLnBrk="1" fontAlgn="base" hangingPunct="1">
        <a:lnSpc>
          <a:spcPct val="120000"/>
        </a:lnSpc>
        <a:spcBef>
          <a:spcPts val="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3pPr>
      <a:lvl4pPr marL="914353" indent="-171441" algn="l" rtl="0" eaLnBrk="1" fontAlgn="base" hangingPunct="1">
        <a:lnSpc>
          <a:spcPct val="120000"/>
        </a:lnSpc>
        <a:spcBef>
          <a:spcPts val="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4pPr>
      <a:lvl5pPr marL="1200088" indent="-171441" algn="l" rtl="0" eaLnBrk="1" fontAlgn="base" hangingPunct="1">
        <a:lnSpc>
          <a:spcPct val="120000"/>
        </a:lnSpc>
        <a:spcBef>
          <a:spcPts val="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5pPr>
      <a:lvl6pPr marL="1600118" indent="-171441"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295" indent="-171441"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471" indent="-171441"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648" indent="-171441"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email">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7" y="171451"/>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352426" y="784225"/>
            <a:ext cx="8382000" cy="512747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lIns="91435" tIns="45718" rIns="91435" bIns="45718" anchor="ctr"/>
          <a:lstStyle/>
          <a:p>
            <a:pPr algn="ctr">
              <a:spcAft>
                <a:spcPct val="40000"/>
              </a:spcAft>
              <a:defRPr/>
            </a:pPr>
            <a:endParaRPr lang="en-US" sz="2400" dirty="0">
              <a:solidFill>
                <a:srgbClr val="0095D3"/>
              </a:solidFill>
              <a:latin typeface="Arial" charset="0"/>
              <a:ea typeface="ＭＳ Ｐゴシック" pitchFamily="34" charset="-128"/>
              <a:cs typeface="+mn-cs"/>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lIns="91435" tIns="45718" rIns="91435" bIns="45718" anchor="ctr"/>
          <a:lstStyle/>
          <a:p>
            <a:pPr algn="ctr">
              <a:spcAft>
                <a:spcPct val="40000"/>
              </a:spcAft>
              <a:defRPr/>
            </a:pPr>
            <a:endParaRPr lang="en-US" sz="2400" dirty="0">
              <a:solidFill>
                <a:srgbClr val="0095D3"/>
              </a:solidFill>
              <a:latin typeface="Arial" charset="0"/>
              <a:ea typeface="ＭＳ Ｐゴシック" pitchFamily="34" charset="-128"/>
              <a:cs typeface="+mn-cs"/>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a:defRPr/>
            </a:pPr>
            <a:fld id="{A0A03F51-2955-4EA9-BE4E-42B6F90C747F}" type="slidenum">
              <a:rPr lang="en-US" smtClean="0">
                <a:latin typeface="Arial" charset="0"/>
                <a:ea typeface="ＭＳ Ｐゴシック" pitchFamily="34" charset="-128"/>
                <a:cs typeface="+mn-cs"/>
              </a:rPr>
              <a:pPr>
                <a:defRPr/>
              </a:pPr>
              <a:t>‹#›</a:t>
            </a:fld>
            <a:endParaRPr lang="en-US" dirty="0">
              <a:latin typeface="Arial" charset="0"/>
              <a:ea typeface="ＭＳ Ｐゴシック" pitchFamily="34" charset="-128"/>
              <a:cs typeface="+mn-cs"/>
            </a:endParaRPr>
          </a:p>
        </p:txBody>
      </p:sp>
      <p:sp>
        <p:nvSpPr>
          <p:cNvPr id="13" name="Date Placeholder 8"/>
          <p:cNvSpPr txBox="1">
            <a:spLocks/>
          </p:cNvSpPr>
          <p:nvPr/>
        </p:nvSpPr>
        <p:spPr bwMode="white">
          <a:xfrm>
            <a:off x="2971800" y="6325269"/>
            <a:ext cx="3200400" cy="365125"/>
          </a:xfrm>
          <a:prstGeom prst="rect">
            <a:avLst/>
          </a:prstGeom>
        </p:spPr>
        <p:txBody>
          <a:bodyPr vert="horz" lIns="91435" tIns="45718" rIns="91435" bIns="45718"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a:defRPr/>
            </a:pPr>
            <a:r>
              <a:rPr dirty="0">
                <a:latin typeface="Arial"/>
                <a:ea typeface="ＭＳ Ｐゴシック"/>
              </a:rPr>
              <a:t>Confidential</a:t>
            </a:r>
          </a:p>
        </p:txBody>
      </p:sp>
      <p:sp>
        <p:nvSpPr>
          <p:cNvPr id="12" name="Footer Placeholder 11"/>
          <p:cNvSpPr>
            <a:spLocks noGrp="1"/>
          </p:cNvSpPr>
          <p:nvPr>
            <p:ph type="ftr" sz="quarter" idx="3"/>
          </p:nvPr>
        </p:nvSpPr>
        <p:spPr>
          <a:xfrm>
            <a:off x="340242" y="5943600"/>
            <a:ext cx="8378456" cy="276447"/>
          </a:xfrm>
          <a:prstGeom prst="rect">
            <a:avLst/>
          </a:prstGeom>
        </p:spPr>
        <p:txBody>
          <a:bodyPr vert="horz" lIns="91435" tIns="45718" rIns="91435" bIns="45718" rtlCol="0" anchor="ctr"/>
          <a:lstStyle>
            <a:lvl1pPr algn="l">
              <a:defRPr sz="1200">
                <a:solidFill>
                  <a:schemeClr val="tx1">
                    <a:tint val="75000"/>
                  </a:schemeClr>
                </a:solidFill>
              </a:defRPr>
            </a:lvl1pPr>
          </a:lstStyle>
          <a:p>
            <a:pPr>
              <a:spcAft>
                <a:spcPct val="40000"/>
              </a:spcAft>
            </a:pPr>
            <a:endParaRPr lang="en-US" dirty="0">
              <a:solidFill>
                <a:srgbClr val="333333">
                  <a:tint val="75000"/>
                </a:srgbClr>
              </a:solidFill>
              <a:latin typeface="Arial" charset="0"/>
              <a:ea typeface="ＭＳ Ｐゴシック" pitchFamily="34" charset="-128"/>
              <a:cs typeface="+mn-cs"/>
            </a:endParaRPr>
          </a:p>
        </p:txBody>
      </p:sp>
    </p:spTree>
    <p:extLst>
      <p:ext uri="{BB962C8B-B14F-4D97-AF65-F5344CB8AC3E}">
        <p14:creationId xmlns:p14="http://schemas.microsoft.com/office/powerpoint/2010/main" xmlns="" val="4083101730"/>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transition>
    <p:fade/>
  </p:transition>
  <p:timing>
    <p:tnLst>
      <p:par>
        <p:cT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mj-lt"/>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177"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353"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53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706"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51" indent="-233351" algn="l" rtl="0" eaLnBrk="1" fontAlgn="base" hangingPunct="1">
        <a:lnSpc>
          <a:spcPct val="125000"/>
        </a:lnSpc>
        <a:spcBef>
          <a:spcPts val="0"/>
        </a:spcBef>
        <a:spcAft>
          <a:spcPct val="0"/>
        </a:spcAft>
        <a:buClr>
          <a:schemeClr val="accent1">
            <a:lumMod val="75000"/>
          </a:schemeClr>
        </a:buClr>
        <a:buSzPct val="115000"/>
        <a:buFont typeface="Wingdings" pitchFamily="2" charset="2"/>
        <a:buChar char="§"/>
        <a:defRPr sz="2000" b="1">
          <a:solidFill>
            <a:srgbClr val="333333"/>
          </a:solidFill>
          <a:latin typeface="+mn-lt"/>
          <a:ea typeface="+mn-ea"/>
          <a:cs typeface="+mn-cs"/>
        </a:defRPr>
      </a:lvl1pPr>
      <a:lvl2pPr marL="400029" indent="-171441" algn="l" rtl="0" eaLnBrk="1" fontAlgn="base" hangingPunct="1">
        <a:lnSpc>
          <a:spcPct val="125000"/>
        </a:lnSpc>
        <a:spcBef>
          <a:spcPts val="0"/>
        </a:spcBef>
        <a:spcAft>
          <a:spcPct val="0"/>
        </a:spcAft>
        <a:buClr>
          <a:schemeClr val="accent1">
            <a:lumMod val="75000"/>
          </a:schemeClr>
        </a:buClr>
        <a:buSzPct val="110000"/>
        <a:buFont typeface="Times" pitchFamily="18" charset="0"/>
        <a:buChar char="•"/>
        <a:defRPr>
          <a:solidFill>
            <a:srgbClr val="333333"/>
          </a:solidFill>
          <a:latin typeface="+mn-lt"/>
          <a:ea typeface="+mn-ea"/>
        </a:defRPr>
      </a:lvl2pPr>
      <a:lvl3pPr marL="628618" indent="-171441" algn="l" rtl="0" eaLnBrk="1" fontAlgn="base" hangingPunct="1">
        <a:lnSpc>
          <a:spcPct val="125000"/>
        </a:lnSpc>
        <a:spcBef>
          <a:spcPts val="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3pPr>
      <a:lvl4pPr marL="914353" indent="-171441" algn="l" rtl="0" eaLnBrk="1" fontAlgn="base" hangingPunct="1">
        <a:lnSpc>
          <a:spcPct val="125000"/>
        </a:lnSpc>
        <a:spcBef>
          <a:spcPts val="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4pPr>
      <a:lvl5pPr marL="1200088" indent="-171441" algn="l" rtl="0" eaLnBrk="1" fontAlgn="base" hangingPunct="1">
        <a:lnSpc>
          <a:spcPct val="125000"/>
        </a:lnSpc>
        <a:spcBef>
          <a:spcPts val="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5pPr>
      <a:lvl6pPr marL="1600118" indent="-171441"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295" indent="-171441"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471" indent="-171441"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648" indent="-171441"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jpe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jpe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6.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jpe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54.png"/><Relationship Id="rId12"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hyperlink" Target="http://en.wikipedia.org/wiki/File:Fabric_computing.svg" TargetMode="External"/><Relationship Id="rId9"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47.png"/><Relationship Id="rId10" Type="http://schemas.openxmlformats.org/officeDocument/2006/relationships/image" Target="../media/image32.jpeg"/><Relationship Id="rId4" Type="http://schemas.openxmlformats.org/officeDocument/2006/relationships/image" Target="../media/image56.png"/><Relationship Id="rId9"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www.lshift.net/news/intelrabbit.html"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2.jpe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68.png"/><Relationship Id="rId5" Type="http://schemas.openxmlformats.org/officeDocument/2006/relationships/oleObject" Target="../embeddings/oleObject2.bin"/><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4.png"/><Relationship Id="rId7"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32.jpeg"/><Relationship Id="rId4" Type="http://schemas.openxmlformats.org/officeDocument/2006/relationships/image" Target="../media/image82.png"/><Relationship Id="rId9" Type="http://schemas.openxmlformats.org/officeDocument/2006/relationships/image" Target="../media/image87.png"/></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91.gif"/><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88.jpe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notesSlide" Target="../notesSlides/notesSlide14.xml"/><Relationship Id="rId16" Type="http://schemas.openxmlformats.org/officeDocument/2006/relationships/image" Target="../media/image99.png"/><Relationship Id="rId20"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94.png"/><Relationship Id="rId5" Type="http://schemas.openxmlformats.org/officeDocument/2006/relationships/image" Target="../media/image89.png"/><Relationship Id="rId15" Type="http://schemas.openxmlformats.org/officeDocument/2006/relationships/image" Target="../media/image98.png"/><Relationship Id="rId23" Type="http://schemas.openxmlformats.org/officeDocument/2006/relationships/image" Target="../media/image106.png"/><Relationship Id="rId10" Type="http://schemas.openxmlformats.org/officeDocument/2006/relationships/image" Target="../media/image93.jpeg"/><Relationship Id="rId19" Type="http://schemas.openxmlformats.org/officeDocument/2006/relationships/image" Target="../media/image102.png"/><Relationship Id="rId4" Type="http://schemas.openxmlformats.org/officeDocument/2006/relationships/image" Target="../media/image5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baike.baidu.com/view/4821.htm" TargetMode="External"/><Relationship Id="rId2" Type="http://schemas.openxmlformats.org/officeDocument/2006/relationships/hyperlink" Target="http://baike.baidu.com/view/3487.htm" TargetMode="External"/><Relationship Id="rId1" Type="http://schemas.openxmlformats.org/officeDocument/2006/relationships/slideLayout" Target="../slideLayouts/slideLayout7.xml"/><Relationship Id="rId6" Type="http://schemas.openxmlformats.org/officeDocument/2006/relationships/image" Target="../media/image107.jpeg"/><Relationship Id="rId5" Type="http://schemas.openxmlformats.org/officeDocument/2006/relationships/hyperlink" Target="http://baike.baidu.com/view/14874.htm" TargetMode="External"/><Relationship Id="rId4" Type="http://schemas.openxmlformats.org/officeDocument/2006/relationships/hyperlink" Target="http://baike.baidu.com/view/1634.ht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07.jpeg"/></Relationships>
</file>

<file path=ppt/slides/_rels/slide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07.jpeg"/></Relationships>
</file>

<file path=ppt/slides/_rels/slide32.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07.jpe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18.jpeg"/><Relationship Id="rId11" Type="http://schemas.openxmlformats.org/officeDocument/2006/relationships/image" Target="../media/image123.png"/><Relationship Id="rId5" Type="http://schemas.openxmlformats.org/officeDocument/2006/relationships/image" Target="../media/image117.jpeg"/><Relationship Id="rId10" Type="http://schemas.openxmlformats.org/officeDocument/2006/relationships/image" Target="../media/image122.png"/><Relationship Id="rId4" Type="http://schemas.openxmlformats.org/officeDocument/2006/relationships/image" Target="../media/image116.jpeg"/><Relationship Id="rId9" Type="http://schemas.openxmlformats.org/officeDocument/2006/relationships/image" Target="../media/image121.png"/></Relationships>
</file>

<file path=ppt/slides/_rels/slide33.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07.jpe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3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07.jpe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s>
</file>

<file path=ppt/slides/_rels/slide36.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18" Type="http://schemas.openxmlformats.org/officeDocument/2006/relationships/image" Target="../media/image159.png"/><Relationship Id="rId3" Type="http://schemas.openxmlformats.org/officeDocument/2006/relationships/image" Target="../media/image59.png"/><Relationship Id="rId7" Type="http://schemas.openxmlformats.org/officeDocument/2006/relationships/image" Target="../media/image148.png"/><Relationship Id="rId12" Type="http://schemas.openxmlformats.org/officeDocument/2006/relationships/image" Target="../media/image153.png"/><Relationship Id="rId17" Type="http://schemas.openxmlformats.org/officeDocument/2006/relationships/image" Target="../media/image158.png"/><Relationship Id="rId2" Type="http://schemas.openxmlformats.org/officeDocument/2006/relationships/notesSlide" Target="../notesSlides/notesSlide22.xml"/><Relationship Id="rId16" Type="http://schemas.openxmlformats.org/officeDocument/2006/relationships/image" Target="../media/image157.png"/><Relationship Id="rId20" Type="http://schemas.openxmlformats.org/officeDocument/2006/relationships/image" Target="../media/image107.jpeg"/><Relationship Id="rId1" Type="http://schemas.openxmlformats.org/officeDocument/2006/relationships/slideLayout" Target="../slideLayouts/slideLayout3.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5" Type="http://schemas.openxmlformats.org/officeDocument/2006/relationships/image" Target="../media/image156.png"/><Relationship Id="rId10" Type="http://schemas.openxmlformats.org/officeDocument/2006/relationships/image" Target="../media/image151.png"/><Relationship Id="rId19" Type="http://schemas.openxmlformats.org/officeDocument/2006/relationships/image" Target="../media/image160.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07.jpeg"/><Relationship Id="rId4" Type="http://schemas.openxmlformats.org/officeDocument/2006/relationships/image" Target="../media/image163.png"/></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07.jpeg"/></Relationships>
</file>

<file path=ppt/slides/_rels/slide4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07.jpeg"/></Relationships>
</file>

<file path=ppt/slides/_rels/slide4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07.jpeg"/></Relationships>
</file>

<file path=ppt/slides/_rels/slide4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07.jpeg"/></Relationships>
</file>

<file path=ppt/slides/_rels/slide4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07.jpeg"/></Relationships>
</file>

<file path=ppt/slides/_rels/slide45.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 Id="rId9" Type="http://schemas.openxmlformats.org/officeDocument/2006/relationships/image" Target="../media/image107.jpe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openxmlformats.org/officeDocument/2006/relationships/image" Target="../media/image107.jpe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openxmlformats.org/officeDocument/2006/relationships/image" Target="../media/image107.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7.jpeg"/></Relationships>
</file>

<file path=ppt/slides/_rels/slide4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107.jpeg"/></Relationships>
</file>

<file path=ppt/slides/_rels/slide5.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tags" Target="../tags/tag12.xml"/><Relationship Id="rId18" Type="http://schemas.openxmlformats.org/officeDocument/2006/relationships/tags" Target="../tags/tag17.xml"/><Relationship Id="rId26" Type="http://schemas.openxmlformats.org/officeDocument/2006/relationships/tags" Target="../tags/tag25.xml"/><Relationship Id="rId39" Type="http://schemas.openxmlformats.org/officeDocument/2006/relationships/image" Target="../media/image11.jpeg"/><Relationship Id="rId3" Type="http://schemas.openxmlformats.org/officeDocument/2006/relationships/tags" Target="../tags/tag2.xml"/><Relationship Id="rId21" Type="http://schemas.openxmlformats.org/officeDocument/2006/relationships/tags" Target="../tags/tag20.xml"/><Relationship Id="rId34" Type="http://schemas.openxmlformats.org/officeDocument/2006/relationships/tags" Target="../tags/tag33.xml"/><Relationship Id="rId7" Type="http://schemas.openxmlformats.org/officeDocument/2006/relationships/tags" Target="../tags/tag6.xml"/><Relationship Id="rId12" Type="http://schemas.openxmlformats.org/officeDocument/2006/relationships/tags" Target="../tags/tag11.xml"/><Relationship Id="rId17" Type="http://schemas.openxmlformats.org/officeDocument/2006/relationships/tags" Target="../tags/tag16.xml"/><Relationship Id="rId25" Type="http://schemas.openxmlformats.org/officeDocument/2006/relationships/tags" Target="../tags/tag24.xml"/><Relationship Id="rId33" Type="http://schemas.openxmlformats.org/officeDocument/2006/relationships/tags" Target="../tags/tag32.xml"/><Relationship Id="rId38" Type="http://schemas.openxmlformats.org/officeDocument/2006/relationships/oleObject" Target="../embeddings/oleObject1.bin"/><Relationship Id="rId2" Type="http://schemas.openxmlformats.org/officeDocument/2006/relationships/tags" Target="../tags/tag1.xml"/><Relationship Id="rId16" Type="http://schemas.openxmlformats.org/officeDocument/2006/relationships/tags" Target="../tags/tag15.xml"/><Relationship Id="rId20" Type="http://schemas.openxmlformats.org/officeDocument/2006/relationships/tags" Target="../tags/tag19.xml"/><Relationship Id="rId29" Type="http://schemas.openxmlformats.org/officeDocument/2006/relationships/tags" Target="../tags/tag28.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tags" Target="../tags/tag10.xml"/><Relationship Id="rId24" Type="http://schemas.openxmlformats.org/officeDocument/2006/relationships/tags" Target="../tags/tag23.xml"/><Relationship Id="rId32" Type="http://schemas.openxmlformats.org/officeDocument/2006/relationships/tags" Target="../tags/tag31.xml"/><Relationship Id="rId37" Type="http://schemas.openxmlformats.org/officeDocument/2006/relationships/notesSlide" Target="../notesSlides/notesSlide4.xml"/><Relationship Id="rId5" Type="http://schemas.openxmlformats.org/officeDocument/2006/relationships/tags" Target="../tags/tag4.xml"/><Relationship Id="rId15" Type="http://schemas.openxmlformats.org/officeDocument/2006/relationships/tags" Target="../tags/tag14.xml"/><Relationship Id="rId23" Type="http://schemas.openxmlformats.org/officeDocument/2006/relationships/tags" Target="../tags/tag22.xml"/><Relationship Id="rId28" Type="http://schemas.openxmlformats.org/officeDocument/2006/relationships/tags" Target="../tags/tag27.xml"/><Relationship Id="rId36" Type="http://schemas.openxmlformats.org/officeDocument/2006/relationships/slideLayout" Target="../slideLayouts/slideLayout3.xml"/><Relationship Id="rId10" Type="http://schemas.openxmlformats.org/officeDocument/2006/relationships/tags" Target="../tags/tag9.xml"/><Relationship Id="rId19" Type="http://schemas.openxmlformats.org/officeDocument/2006/relationships/tags" Target="../tags/tag18.xml"/><Relationship Id="rId31" Type="http://schemas.openxmlformats.org/officeDocument/2006/relationships/tags" Target="../tags/tag30.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tags" Target="../tags/tag13.xml"/><Relationship Id="rId22" Type="http://schemas.openxmlformats.org/officeDocument/2006/relationships/tags" Target="../tags/tag21.xml"/><Relationship Id="rId27" Type="http://schemas.openxmlformats.org/officeDocument/2006/relationships/tags" Target="../tags/tag26.xml"/><Relationship Id="rId30" Type="http://schemas.openxmlformats.org/officeDocument/2006/relationships/tags" Target="../tags/tag29.xml"/><Relationship Id="rId35" Type="http://schemas.openxmlformats.org/officeDocument/2006/relationships/tags" Target="../tags/tag34.xml"/></Relationships>
</file>

<file path=ppt/slides/_rels/slide50.x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7.jpeg"/><Relationship Id="rId5" Type="http://schemas.openxmlformats.org/officeDocument/2006/relationships/image" Target="../media/image179.png"/><Relationship Id="rId4" Type="http://schemas.openxmlformats.org/officeDocument/2006/relationships/image" Target="../media/image178.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5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jpeg"/></Relationships>
</file>

<file path=ppt/slides/_rels/slide55.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notesSlide" Target="../notesSlides/notesSlide39.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slideLayout" Target="../slideLayouts/slideLayout7.xml"/><Relationship Id="rId2" Type="http://schemas.openxmlformats.org/officeDocument/2006/relationships/tags" Target="../tags/tag47.xml"/><Relationship Id="rId16" Type="http://schemas.openxmlformats.org/officeDocument/2006/relationships/tags" Target="../tags/tag61.xml"/><Relationship Id="rId20" Type="http://schemas.openxmlformats.org/officeDocument/2006/relationships/image" Target="../media/image189.jpeg"/><Relationship Id="rId1" Type="http://schemas.openxmlformats.org/officeDocument/2006/relationships/vmlDrawing" Target="../drawings/vmlDrawing3.v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19" Type="http://schemas.openxmlformats.org/officeDocument/2006/relationships/oleObject" Target="../embeddings/oleObject3.bin"/><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s>
</file>

<file path=ppt/slides/_rels/slide57.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image" Target="../media/image190.png"/><Relationship Id="rId1" Type="http://schemas.openxmlformats.org/officeDocument/2006/relationships/slideLayout" Target="../slideLayouts/slideLayout3.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58.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3.png"/><Relationship Id="rId3" Type="http://schemas.openxmlformats.org/officeDocument/2006/relationships/image" Target="../media/image191.png"/><Relationship Id="rId7" Type="http://schemas.openxmlformats.org/officeDocument/2006/relationships/image" Target="../media/image198.png"/><Relationship Id="rId12" Type="http://schemas.openxmlformats.org/officeDocument/2006/relationships/image" Target="../media/image202.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97.png"/><Relationship Id="rId11" Type="http://schemas.openxmlformats.org/officeDocument/2006/relationships/image" Target="../media/image201.png"/><Relationship Id="rId5" Type="http://schemas.openxmlformats.org/officeDocument/2006/relationships/image" Target="../media/image193.png"/><Relationship Id="rId10" Type="http://schemas.openxmlformats.org/officeDocument/2006/relationships/image" Target="../media/image200.png"/><Relationship Id="rId4" Type="http://schemas.openxmlformats.org/officeDocument/2006/relationships/image" Target="../media/image192.png"/><Relationship Id="rId9" Type="http://schemas.openxmlformats.org/officeDocument/2006/relationships/image" Target="../media/image194.png"/><Relationship Id="rId14" Type="http://schemas.openxmlformats.org/officeDocument/2006/relationships/image" Target="../media/image204.png"/></Relationships>
</file>

<file path=ppt/slides/_rels/slide59.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15.png"/><Relationship Id="rId3" Type="http://schemas.openxmlformats.org/officeDocument/2006/relationships/image" Target="../media/image205.png"/><Relationship Id="rId7" Type="http://schemas.openxmlformats.org/officeDocument/2006/relationships/image" Target="../media/image209.png"/><Relationship Id="rId12" Type="http://schemas.openxmlformats.org/officeDocument/2006/relationships/image" Target="../media/image214.png"/><Relationship Id="rId2" Type="http://schemas.openxmlformats.org/officeDocument/2006/relationships/notesSlide" Target="../notesSlides/notesSlide41.xml"/><Relationship Id="rId16" Type="http://schemas.openxmlformats.org/officeDocument/2006/relationships/image" Target="../media/image218.png"/><Relationship Id="rId1" Type="http://schemas.openxmlformats.org/officeDocument/2006/relationships/slideLayout" Target="../slideLayouts/slideLayout7.xml"/><Relationship Id="rId6" Type="http://schemas.openxmlformats.org/officeDocument/2006/relationships/image" Target="../media/image208.png"/><Relationship Id="rId11" Type="http://schemas.openxmlformats.org/officeDocument/2006/relationships/image" Target="../media/image213.png"/><Relationship Id="rId5" Type="http://schemas.openxmlformats.org/officeDocument/2006/relationships/image" Target="../media/image207.png"/><Relationship Id="rId15" Type="http://schemas.openxmlformats.org/officeDocument/2006/relationships/image" Target="../media/image217.png"/><Relationship Id="rId10" Type="http://schemas.openxmlformats.org/officeDocument/2006/relationships/image" Target="../media/image212.png"/><Relationship Id="rId4" Type="http://schemas.openxmlformats.org/officeDocument/2006/relationships/image" Target="../media/image206.png"/><Relationship Id="rId9" Type="http://schemas.openxmlformats.org/officeDocument/2006/relationships/image" Target="../media/image211.png"/><Relationship Id="rId14" Type="http://schemas.openxmlformats.org/officeDocument/2006/relationships/image" Target="../media/image216.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202.png"/><Relationship Id="rId3" Type="http://schemas.openxmlformats.org/officeDocument/2006/relationships/image" Target="../media/image191.png"/><Relationship Id="rId7" Type="http://schemas.openxmlformats.org/officeDocument/2006/relationships/image" Target="../media/image199.png"/><Relationship Id="rId12" Type="http://schemas.openxmlformats.org/officeDocument/2006/relationships/image" Target="../media/image201.png"/><Relationship Id="rId2" Type="http://schemas.openxmlformats.org/officeDocument/2006/relationships/notesSlide" Target="../notesSlides/notesSlide42.xml"/><Relationship Id="rId16" Type="http://schemas.openxmlformats.org/officeDocument/2006/relationships/image" Target="../media/image220.jpeg"/><Relationship Id="rId1" Type="http://schemas.openxmlformats.org/officeDocument/2006/relationships/slideLayout" Target="../slideLayouts/slideLayout2.xml"/><Relationship Id="rId6" Type="http://schemas.openxmlformats.org/officeDocument/2006/relationships/image" Target="../media/image198.png"/><Relationship Id="rId11" Type="http://schemas.openxmlformats.org/officeDocument/2006/relationships/image" Target="../media/image200.png"/><Relationship Id="rId5" Type="http://schemas.openxmlformats.org/officeDocument/2006/relationships/image" Target="../media/image193.png"/><Relationship Id="rId15" Type="http://schemas.openxmlformats.org/officeDocument/2006/relationships/image" Target="../media/image219.jpeg"/><Relationship Id="rId10" Type="http://schemas.openxmlformats.org/officeDocument/2006/relationships/image" Target="../media/image197.png"/><Relationship Id="rId4" Type="http://schemas.openxmlformats.org/officeDocument/2006/relationships/image" Target="../media/image192.png"/><Relationship Id="rId9" Type="http://schemas.openxmlformats.org/officeDocument/2006/relationships/image" Target="../media/image204.png"/><Relationship Id="rId14" Type="http://schemas.openxmlformats.org/officeDocument/2006/relationships/image" Target="../media/image203.png"/></Relationships>
</file>

<file path=ppt/slides/_rels/slide61.xml.rels><?xml version="1.0" encoding="UTF-8" standalone="yes"?>
<Relationships xmlns="http://schemas.openxmlformats.org/package/2006/relationships"><Relationship Id="rId2" Type="http://schemas.openxmlformats.org/officeDocument/2006/relationships/hyperlink" Target="https://www.gosavo.com/vmware/Post/Post.aspx?id=6472020&amp;view="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223.jpeg"/><Relationship Id="rId4" Type="http://schemas.openxmlformats.org/officeDocument/2006/relationships/image" Target="../media/image222.jpeg"/></Relationships>
</file>

<file path=ppt/slides/_rels/slide6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slideLayout" Target="../slideLayouts/slideLayout7.xml"/><Relationship Id="rId18" Type="http://schemas.openxmlformats.org/officeDocument/2006/relationships/image" Target="../media/image11.jpeg"/><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image" Target="../media/image16.png"/><Relationship Id="rId2" Type="http://schemas.openxmlformats.org/officeDocument/2006/relationships/tags" Target="../tags/tag36.xml"/><Relationship Id="rId16" Type="http://schemas.openxmlformats.org/officeDocument/2006/relationships/image" Target="../media/image15.pn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image" Target="../media/image14.png"/><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ctrTitle"/>
          </p:nvPr>
        </p:nvSpPr>
        <p:spPr>
          <a:xfrm>
            <a:off x="357158" y="1142984"/>
            <a:ext cx="8445500" cy="533400"/>
          </a:xfrm>
        </p:spPr>
        <p:txBody>
          <a:bodyPr/>
          <a:lstStyle/>
          <a:p>
            <a:r>
              <a:rPr lang="en-US" altLang="zh-CN" dirty="0" smtClean="0">
                <a:latin typeface="Arial" pitchFamily="34" charset="0"/>
                <a:ea typeface="SimHei" pitchFamily="2" charset="-122"/>
                <a:cs typeface="Arial" pitchFamily="34" charset="0"/>
              </a:rPr>
              <a:t>VMware </a:t>
            </a:r>
            <a:r>
              <a:rPr lang="zh-CN" altLang="en-US" dirty="0" smtClean="0">
                <a:latin typeface="Arial" pitchFamily="34" charset="0"/>
                <a:ea typeface="SimHei" pitchFamily="2" charset="-122"/>
                <a:cs typeface="Arial" pitchFamily="34" charset="0"/>
              </a:rPr>
              <a:t>产品家族概述</a:t>
            </a:r>
            <a:endParaRPr lang="zh-CN" altLang="en-US" sz="2000" dirty="0">
              <a:latin typeface="Arial" pitchFamily="34" charset="0"/>
              <a:ea typeface="SimHei" pitchFamily="2" charset="-122"/>
              <a:cs typeface="Arial" pitchFamily="34" charset="0"/>
            </a:endParaRPr>
          </a:p>
        </p:txBody>
      </p:sp>
      <p:sp>
        <p:nvSpPr>
          <p:cNvPr id="21507" name="Rectangle 3"/>
          <p:cNvSpPr>
            <a:spLocks noGrp="1" noChangeArrowheads="1"/>
          </p:cNvSpPr>
          <p:nvPr>
            <p:ph type="subTitle" idx="1"/>
          </p:nvPr>
        </p:nvSpPr>
        <p:spPr>
          <a:xfrm>
            <a:off x="357158" y="3500438"/>
            <a:ext cx="8382000" cy="1981200"/>
          </a:xfrm>
        </p:spPr>
        <p:txBody>
          <a:bodyPr/>
          <a:lstStyle/>
          <a:p>
            <a:pPr>
              <a:spcBef>
                <a:spcPts val="0"/>
              </a:spcBef>
            </a:pPr>
            <a:r>
              <a:rPr lang="en-US" altLang="zh-CN" dirty="0" smtClean="0">
                <a:solidFill>
                  <a:schemeClr val="bg1"/>
                </a:solidFill>
                <a:latin typeface="Arial" pitchFamily="34" charset="0"/>
                <a:ea typeface="SimHei" pitchFamily="2" charset="-122"/>
                <a:cs typeface="Arial" pitchFamily="34" charset="0"/>
              </a:rPr>
              <a:t>2011.5.9		</a:t>
            </a:r>
            <a:r>
              <a:rPr lang="zh-CN" altLang="en-US" dirty="0" smtClean="0">
                <a:solidFill>
                  <a:schemeClr val="bg1"/>
                </a:solidFill>
                <a:latin typeface="Arial" pitchFamily="34" charset="0"/>
                <a:ea typeface="SimHei" pitchFamily="2" charset="-122"/>
                <a:cs typeface="Arial" pitchFamily="34" charset="0"/>
              </a:rPr>
              <a:t>第一版</a:t>
            </a:r>
            <a:endParaRPr lang="en-US" altLang="zh-CN" dirty="0" smtClean="0">
              <a:solidFill>
                <a:schemeClr val="bg1"/>
              </a:solidFill>
              <a:latin typeface="Arial" pitchFamily="34" charset="0"/>
              <a:ea typeface="SimHei" pitchFamily="2" charset="-122"/>
              <a:cs typeface="Arial" pitchFamily="34" charset="0"/>
            </a:endParaRPr>
          </a:p>
          <a:p>
            <a:pPr>
              <a:spcBef>
                <a:spcPts val="0"/>
              </a:spcBef>
            </a:pPr>
            <a:r>
              <a:rPr lang="en-US" altLang="zh-CN" dirty="0" smtClean="0">
                <a:solidFill>
                  <a:schemeClr val="bg1"/>
                </a:solidFill>
                <a:latin typeface="Arial" pitchFamily="34" charset="0"/>
                <a:ea typeface="SimHei" pitchFamily="2" charset="-122"/>
                <a:cs typeface="Arial" pitchFamily="34" charset="0"/>
              </a:rPr>
              <a:t>2012.12.31	</a:t>
            </a:r>
            <a:r>
              <a:rPr lang="zh-CN" altLang="en-US" dirty="0" smtClean="0">
                <a:solidFill>
                  <a:schemeClr val="bg1"/>
                </a:solidFill>
                <a:latin typeface="Arial" pitchFamily="34" charset="0"/>
                <a:ea typeface="SimHei" pitchFamily="2" charset="-122"/>
                <a:cs typeface="Arial" pitchFamily="34" charset="0"/>
              </a:rPr>
              <a:t>第二版</a:t>
            </a:r>
            <a:endParaRPr lang="en-US" altLang="zh-CN" dirty="0" smtClean="0">
              <a:solidFill>
                <a:schemeClr val="bg1"/>
              </a:solidFill>
              <a:latin typeface="Arial" pitchFamily="34" charset="0"/>
              <a:ea typeface="SimHei" pitchFamily="2" charset="-122"/>
              <a:cs typeface="Arial" pitchFamily="34" charset="0"/>
            </a:endParaRPr>
          </a:p>
          <a:p>
            <a:pPr>
              <a:spcBef>
                <a:spcPts val="0"/>
              </a:spcBef>
            </a:pPr>
            <a:endParaRPr lang="en-US" altLang="zh-CN" dirty="0" err="1" smtClean="0">
              <a:solidFill>
                <a:schemeClr val="bg1"/>
              </a:solidFill>
              <a:latin typeface="Arial" pitchFamily="34" charset="0"/>
              <a:ea typeface="SimHei" pitchFamily="2" charset="-122"/>
              <a:cs typeface="Arial" pitchFamily="34" charset="0"/>
            </a:endParaRPr>
          </a:p>
        </p:txBody>
      </p:sp>
    </p:spTree>
    <p:extLst>
      <p:ext uri="{BB962C8B-B14F-4D97-AF65-F5344CB8AC3E}">
        <p14:creationId xmlns:p14="http://schemas.microsoft.com/office/powerpoint/2010/main" xmlns="" val="119461751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2"/>
          <p:cNvSpPr>
            <a:spLocks noChangeArrowheads="1"/>
          </p:cNvSpPr>
          <p:nvPr/>
        </p:nvSpPr>
        <p:spPr bwMode="auto">
          <a:xfrm>
            <a:off x="4787900" y="4024313"/>
            <a:ext cx="4060825" cy="1216025"/>
          </a:xfrm>
          <a:prstGeom prst="roundRect">
            <a:avLst>
              <a:gd name="adj" fmla="val 14231"/>
            </a:avLst>
          </a:prstGeom>
          <a:solidFill>
            <a:schemeClr val="bg1">
              <a:alpha val="47058"/>
            </a:schemeClr>
          </a:solidFill>
          <a:ln w="9525" algn="ctr">
            <a:solidFill>
              <a:schemeClr val="bg2"/>
            </a:solidFill>
            <a:round/>
            <a:headEnd/>
            <a:tailEnd/>
          </a:ln>
        </p:spPr>
        <p:txBody>
          <a:bodyPr anchor="ctr"/>
          <a:lstStyle/>
          <a:p>
            <a:pPr marL="342900" indent="-342900">
              <a:spcAft>
                <a:spcPct val="40000"/>
              </a:spcAft>
              <a:buClr>
                <a:srgbClr val="FF9900"/>
              </a:buClr>
              <a:buSzPct val="75000"/>
              <a:buFont typeface="Wingdings 3" pitchFamily="18" charset="2"/>
              <a:buBlip>
                <a:blip r:embed="rId2"/>
              </a:buBlip>
            </a:pPr>
            <a:endParaRPr lang="zh-CN" altLang="en-US" sz="1600" b="1">
              <a:solidFill>
                <a:srgbClr val="000000"/>
              </a:solidFill>
              <a:ea typeface="黑体" pitchFamily="2" charset="-122"/>
            </a:endParaRPr>
          </a:p>
        </p:txBody>
      </p:sp>
      <p:sp>
        <p:nvSpPr>
          <p:cNvPr id="5" name="Rectangle 20"/>
          <p:cNvSpPr>
            <a:spLocks noChangeArrowheads="1"/>
          </p:cNvSpPr>
          <p:nvPr/>
        </p:nvSpPr>
        <p:spPr bwMode="auto">
          <a:xfrm>
            <a:off x="4810125" y="4273550"/>
            <a:ext cx="3960813" cy="679450"/>
          </a:xfrm>
          <a:prstGeom prst="rect">
            <a:avLst/>
          </a:prstGeom>
          <a:noFill/>
          <a:ln w="9525" algn="ctr">
            <a:noFill/>
            <a:miter lim="800000"/>
            <a:headEnd/>
            <a:tailEnd/>
          </a:ln>
        </p:spPr>
        <p:txBody>
          <a:bodyPr>
            <a:spAutoFit/>
          </a:bodyPr>
          <a:lstStyle/>
          <a:p>
            <a:pPr marL="338138" lvl="1" indent="-223838">
              <a:spcAft>
                <a:spcPct val="40000"/>
              </a:spcAft>
              <a:buClr>
                <a:srgbClr val="FF9900"/>
              </a:buClr>
              <a:buSzPct val="75000"/>
              <a:buFontTx/>
              <a:buBlip>
                <a:blip r:embed="rId2"/>
              </a:buBlip>
            </a:pPr>
            <a:r>
              <a:rPr lang="zh-CN" altLang="en-US" sz="1600" b="1">
                <a:solidFill>
                  <a:srgbClr val="000000"/>
                </a:solidFill>
                <a:ea typeface="黑体" pitchFamily="2" charset="-122"/>
                <a:cs typeface="Arial Unicode MS" pitchFamily="34" charset="-122"/>
              </a:rPr>
              <a:t>轻松管理和控制大型环境</a:t>
            </a:r>
          </a:p>
          <a:p>
            <a:pPr marL="338138" lvl="1" indent="-223838">
              <a:spcAft>
                <a:spcPct val="40000"/>
              </a:spcAft>
              <a:buClr>
                <a:srgbClr val="FF9900"/>
              </a:buClr>
              <a:buSzPct val="75000"/>
              <a:buFontTx/>
              <a:buBlip>
                <a:blip r:embed="rId2"/>
              </a:buBlip>
            </a:pPr>
            <a:r>
              <a:rPr lang="zh-CN" altLang="en-US" sz="1600" b="1">
                <a:solidFill>
                  <a:srgbClr val="000000"/>
                </a:solidFill>
                <a:ea typeface="黑体" pitchFamily="2" charset="-122"/>
                <a:cs typeface="Arial Unicode MS" pitchFamily="34" charset="-122"/>
              </a:rPr>
              <a:t>为复杂的环境提供自定义工作流 </a:t>
            </a:r>
          </a:p>
        </p:txBody>
      </p:sp>
      <p:sp>
        <p:nvSpPr>
          <p:cNvPr id="6" name="AutoShape 32"/>
          <p:cNvSpPr>
            <a:spLocks noChangeArrowheads="1"/>
          </p:cNvSpPr>
          <p:nvPr/>
        </p:nvSpPr>
        <p:spPr bwMode="auto">
          <a:xfrm>
            <a:off x="4787900" y="1581150"/>
            <a:ext cx="4060825" cy="2344738"/>
          </a:xfrm>
          <a:prstGeom prst="roundRect">
            <a:avLst>
              <a:gd name="adj" fmla="val 8088"/>
            </a:avLst>
          </a:prstGeom>
          <a:gradFill rotWithShape="1">
            <a:gsLst>
              <a:gs pos="0">
                <a:srgbClr val="DDDDDD"/>
              </a:gs>
              <a:gs pos="100000">
                <a:srgbClr val="FFFFFF"/>
              </a:gs>
            </a:gsLst>
            <a:lin ang="5400000" scaled="1"/>
          </a:gradFill>
          <a:ln w="9525" algn="ctr">
            <a:solidFill>
              <a:schemeClr val="bg2"/>
            </a:solidFill>
            <a:round/>
            <a:headEnd/>
            <a:tailEnd/>
          </a:ln>
        </p:spPr>
        <p:txBody>
          <a:bodyPr/>
          <a:lstStyle/>
          <a:p>
            <a:endParaRPr lang="zh-CN" altLang="en-US" sz="1600" b="1">
              <a:solidFill>
                <a:srgbClr val="000000"/>
              </a:solidFill>
              <a:ea typeface="黑体" pitchFamily="2" charset="-122"/>
              <a:cs typeface="Arial Unicode MS" pitchFamily="34" charset="-122"/>
            </a:endParaRPr>
          </a:p>
        </p:txBody>
      </p:sp>
      <p:sp>
        <p:nvSpPr>
          <p:cNvPr id="7" name="Rectangle 19"/>
          <p:cNvSpPr>
            <a:spLocks noChangeArrowheads="1"/>
          </p:cNvSpPr>
          <p:nvPr/>
        </p:nvSpPr>
        <p:spPr bwMode="auto">
          <a:xfrm>
            <a:off x="4833938" y="1927225"/>
            <a:ext cx="3967162" cy="1511300"/>
          </a:xfrm>
          <a:prstGeom prst="rect">
            <a:avLst/>
          </a:prstGeom>
          <a:noFill/>
          <a:ln w="9525" algn="ctr">
            <a:noFill/>
            <a:miter lim="800000"/>
            <a:headEnd/>
            <a:tailEnd/>
          </a:ln>
        </p:spPr>
        <p:txBody>
          <a:bodyPr>
            <a:spAutoFit/>
          </a:bodyPr>
          <a:lstStyle/>
          <a:p>
            <a:pPr marL="338138" lvl="1" indent="-223838">
              <a:spcAft>
                <a:spcPct val="40000"/>
              </a:spcAft>
              <a:buClr>
                <a:srgbClr val="FF9900"/>
              </a:buClr>
              <a:buSzPct val="75000"/>
              <a:buFontTx/>
              <a:buBlip>
                <a:blip r:embed="rId2"/>
              </a:buBlip>
            </a:pPr>
            <a:r>
              <a:rPr lang="zh-CN" altLang="en-US" sz="1600">
                <a:solidFill>
                  <a:srgbClr val="000000"/>
                </a:solidFill>
                <a:ea typeface="黑体" pitchFamily="2" charset="-122"/>
                <a:cs typeface="Arial Unicode MS" pitchFamily="34" charset="-122"/>
              </a:rPr>
              <a:t>用于协调虚拟化的工作流引擎</a:t>
            </a:r>
          </a:p>
          <a:p>
            <a:pPr marL="338138" lvl="1" indent="-223838">
              <a:spcAft>
                <a:spcPct val="40000"/>
              </a:spcAft>
              <a:buClr>
                <a:srgbClr val="FF9900"/>
              </a:buClr>
              <a:buSzPct val="75000"/>
              <a:buFontTx/>
              <a:buBlip>
                <a:blip r:embed="rId2"/>
              </a:buBlip>
            </a:pPr>
            <a:r>
              <a:rPr lang="zh-CN" altLang="en-US" sz="1600">
                <a:solidFill>
                  <a:srgbClr val="000000"/>
                </a:solidFill>
                <a:ea typeface="黑体" pitchFamily="2" charset="-122"/>
                <a:cs typeface="Arial Unicode MS" pitchFamily="34" charset="-122"/>
              </a:rPr>
              <a:t>无需编写脚本，只需通过拖放接口</a:t>
            </a:r>
            <a:br>
              <a:rPr lang="zh-CN" altLang="en-US" sz="1600">
                <a:solidFill>
                  <a:srgbClr val="000000"/>
                </a:solidFill>
                <a:ea typeface="黑体" pitchFamily="2" charset="-122"/>
                <a:cs typeface="Arial Unicode MS" pitchFamily="34" charset="-122"/>
              </a:rPr>
            </a:br>
            <a:r>
              <a:rPr lang="zh-CN" altLang="en-US" sz="1600">
                <a:solidFill>
                  <a:srgbClr val="000000"/>
                </a:solidFill>
                <a:ea typeface="黑体" pitchFamily="2" charset="-122"/>
                <a:cs typeface="Arial Unicode MS" pitchFamily="34" charset="-122"/>
              </a:rPr>
              <a:t>即可实现手动、重复步骤的自动化 </a:t>
            </a:r>
          </a:p>
          <a:p>
            <a:pPr marL="338138" lvl="1" indent="-223838">
              <a:spcAft>
                <a:spcPct val="40000"/>
              </a:spcAft>
              <a:buClr>
                <a:srgbClr val="FF9900"/>
              </a:buClr>
              <a:buSzPct val="75000"/>
              <a:buFontTx/>
              <a:buBlip>
                <a:blip r:embed="rId2"/>
              </a:buBlip>
            </a:pPr>
            <a:r>
              <a:rPr lang="zh-CN" altLang="en-US" sz="1600">
                <a:solidFill>
                  <a:srgbClr val="000000"/>
                </a:solidFill>
                <a:ea typeface="黑体" pitchFamily="2" charset="-122"/>
                <a:cs typeface="Arial Unicode MS" pitchFamily="34" charset="-122"/>
              </a:rPr>
              <a:t>为与该环境相关的所有流程实现</a:t>
            </a:r>
            <a:br>
              <a:rPr lang="zh-CN" altLang="en-US" sz="1600">
                <a:solidFill>
                  <a:srgbClr val="000000"/>
                </a:solidFill>
                <a:ea typeface="黑体" pitchFamily="2" charset="-122"/>
                <a:cs typeface="Arial Unicode MS" pitchFamily="34" charset="-122"/>
              </a:rPr>
            </a:br>
            <a:r>
              <a:rPr lang="zh-CN" altLang="en-US" sz="1600">
                <a:solidFill>
                  <a:srgbClr val="000000"/>
                </a:solidFill>
                <a:ea typeface="黑体" pitchFamily="2" charset="-122"/>
                <a:cs typeface="Arial Unicode MS" pitchFamily="34" charset="-122"/>
              </a:rPr>
              <a:t>工作流管理集中化</a:t>
            </a:r>
          </a:p>
        </p:txBody>
      </p:sp>
      <p:grpSp>
        <p:nvGrpSpPr>
          <p:cNvPr id="8" name="Group 100"/>
          <p:cNvGrpSpPr>
            <a:grpSpLocks/>
          </p:cNvGrpSpPr>
          <p:nvPr/>
        </p:nvGrpSpPr>
        <p:grpSpPr bwMode="auto">
          <a:xfrm>
            <a:off x="149225" y="2554288"/>
            <a:ext cx="3300413" cy="3300412"/>
            <a:chOff x="2148" y="1350"/>
            <a:chExt cx="1452" cy="1452"/>
          </a:xfrm>
        </p:grpSpPr>
        <p:grpSp>
          <p:nvGrpSpPr>
            <p:cNvPr id="9" name="Group 101"/>
            <p:cNvGrpSpPr>
              <a:grpSpLocks/>
            </p:cNvGrpSpPr>
            <p:nvPr/>
          </p:nvGrpSpPr>
          <p:grpSpPr bwMode="auto">
            <a:xfrm>
              <a:off x="2148" y="1350"/>
              <a:ext cx="1452" cy="1452"/>
              <a:chOff x="2202" y="1404"/>
              <a:chExt cx="1344" cy="1344"/>
            </a:xfrm>
          </p:grpSpPr>
          <p:sp>
            <p:nvSpPr>
              <p:cNvPr id="11" name="Oval 102"/>
              <p:cNvSpPr>
                <a:spLocks noChangeArrowheads="1"/>
              </p:cNvSpPr>
              <p:nvPr/>
            </p:nvSpPr>
            <p:spPr bwMode="ltGray">
              <a:xfrm>
                <a:off x="2202" y="1404"/>
                <a:ext cx="1344" cy="1344"/>
              </a:xfrm>
              <a:prstGeom prst="ellipse">
                <a:avLst/>
              </a:prstGeom>
              <a:gradFill rotWithShape="1">
                <a:gsLst>
                  <a:gs pos="0">
                    <a:schemeClr val="tx1"/>
                  </a:gs>
                  <a:gs pos="100000">
                    <a:srgbClr val="000000">
                      <a:alpha val="0"/>
                    </a:srgbClr>
                  </a:gs>
                </a:gsLst>
                <a:path path="shape">
                  <a:fillToRect l="50000" t="50000" r="50000" b="50000"/>
                </a:path>
              </a:gradFill>
              <a:ln w="9525" algn="ctr">
                <a:noFill/>
                <a:round/>
                <a:headEnd/>
                <a:tailEnd/>
              </a:ln>
            </p:spPr>
            <p:txBody>
              <a:bodyPr wrap="none" anchor="ctr"/>
              <a:lstStyle/>
              <a:p>
                <a:endParaRPr lang="zh-CN" altLang="en-US" sz="1900">
                  <a:solidFill>
                    <a:srgbClr val="000000"/>
                  </a:solidFill>
                  <a:ea typeface="黑体" pitchFamily="2" charset="-122"/>
                  <a:cs typeface="Arial Unicode MS" pitchFamily="34" charset="-122"/>
                </a:endParaRPr>
              </a:p>
            </p:txBody>
          </p:sp>
          <p:grpSp>
            <p:nvGrpSpPr>
              <p:cNvPr id="12" name="Group 103"/>
              <p:cNvGrpSpPr>
                <a:grpSpLocks/>
              </p:cNvGrpSpPr>
              <p:nvPr/>
            </p:nvGrpSpPr>
            <p:grpSpPr bwMode="auto">
              <a:xfrm>
                <a:off x="2394" y="1596"/>
                <a:ext cx="960" cy="960"/>
                <a:chOff x="2526" y="1710"/>
                <a:chExt cx="708" cy="708"/>
              </a:xfrm>
            </p:grpSpPr>
            <p:sp>
              <p:nvSpPr>
                <p:cNvPr id="13" name="Oval 104"/>
                <p:cNvSpPr>
                  <a:spLocks noChangeArrowheads="1"/>
                </p:cNvSpPr>
                <p:nvPr/>
              </p:nvSpPr>
              <p:spPr bwMode="ltGray">
                <a:xfrm>
                  <a:off x="2526" y="1710"/>
                  <a:ext cx="708" cy="708"/>
                </a:xfrm>
                <a:prstGeom prst="ellipse">
                  <a:avLst/>
                </a:prstGeom>
                <a:gradFill rotWithShape="1">
                  <a:gsLst>
                    <a:gs pos="0">
                      <a:srgbClr val="3B4D61"/>
                    </a:gs>
                    <a:gs pos="100000">
                      <a:srgbClr val="7498BF"/>
                    </a:gs>
                  </a:gsLst>
                  <a:lin ang="5400000" scaled="1"/>
                </a:gradFill>
                <a:ln w="76200" algn="ctr">
                  <a:solidFill>
                    <a:srgbClr val="EAEAEA"/>
                  </a:solidFill>
                  <a:round/>
                  <a:headEnd/>
                  <a:tailEnd/>
                </a:ln>
              </p:spPr>
              <p:txBody>
                <a:bodyPr wrap="none" anchor="ctr"/>
                <a:lstStyle/>
                <a:p>
                  <a:endParaRPr lang="zh-CN" altLang="en-US" sz="1900">
                    <a:solidFill>
                      <a:srgbClr val="000000"/>
                    </a:solidFill>
                    <a:ea typeface="黑体" pitchFamily="2" charset="-122"/>
                    <a:cs typeface="Arial Unicode MS" pitchFamily="34" charset="-122"/>
                  </a:endParaRPr>
                </a:p>
              </p:txBody>
            </p:sp>
            <p:sp>
              <p:nvSpPr>
                <p:cNvPr id="14" name="Oval 105"/>
                <p:cNvSpPr>
                  <a:spLocks noChangeArrowheads="1"/>
                </p:cNvSpPr>
                <p:nvPr/>
              </p:nvSpPr>
              <p:spPr bwMode="ltGray">
                <a:xfrm>
                  <a:off x="2634" y="1752"/>
                  <a:ext cx="480" cy="300"/>
                </a:xfrm>
                <a:prstGeom prst="ellipse">
                  <a:avLst/>
                </a:prstGeom>
                <a:gradFill rotWithShape="1">
                  <a:gsLst>
                    <a:gs pos="0">
                      <a:schemeClr val="bg1">
                        <a:alpha val="29999"/>
                      </a:schemeClr>
                    </a:gs>
                    <a:gs pos="100000">
                      <a:srgbClr val="FFFFFF">
                        <a:alpha val="0"/>
                      </a:srgbClr>
                    </a:gs>
                  </a:gsLst>
                  <a:lin ang="5400000" scaled="1"/>
                </a:gradFill>
                <a:ln w="9525" algn="ctr">
                  <a:noFill/>
                  <a:round/>
                  <a:headEnd/>
                  <a:tailEnd/>
                </a:ln>
              </p:spPr>
              <p:txBody>
                <a:bodyPr wrap="none" lIns="45729" tIns="22865" rIns="45729" bIns="22865" anchor="ctr"/>
                <a:lstStyle/>
                <a:p>
                  <a:endParaRPr lang="zh-CN" altLang="en-US" sz="1900">
                    <a:solidFill>
                      <a:srgbClr val="000000"/>
                    </a:solidFill>
                    <a:ea typeface="黑体" pitchFamily="2" charset="-122"/>
                    <a:cs typeface="Arial Unicode MS" pitchFamily="34" charset="-122"/>
                  </a:endParaRPr>
                </a:p>
              </p:txBody>
            </p:sp>
          </p:grpSp>
        </p:grpSp>
        <p:sp>
          <p:nvSpPr>
            <p:cNvPr id="10" name="Rectangle 106"/>
            <p:cNvSpPr>
              <a:spLocks noChangeArrowheads="1"/>
            </p:cNvSpPr>
            <p:nvPr/>
          </p:nvSpPr>
          <p:spPr bwMode="ltGray">
            <a:xfrm>
              <a:off x="2833" y="2019"/>
              <a:ext cx="154" cy="148"/>
            </a:xfrm>
            <a:prstGeom prst="rect">
              <a:avLst/>
            </a:prstGeom>
            <a:noFill/>
            <a:ln w="9525">
              <a:noFill/>
              <a:miter lim="800000"/>
              <a:headEnd/>
              <a:tailEnd/>
            </a:ln>
          </p:spPr>
          <p:txBody>
            <a:bodyPr anchor="ctr">
              <a:spAutoFit/>
            </a:bodyPr>
            <a:lstStyle/>
            <a:p>
              <a:pPr algn="ctr" defTabSz="1089025"/>
              <a:endParaRPr lang="zh-CN" altLang="en-US" sz="1600" b="1">
                <a:solidFill>
                  <a:srgbClr val="FFFFFF"/>
                </a:solidFill>
                <a:ea typeface="黑体" pitchFamily="2" charset="-122"/>
                <a:cs typeface="Arial Unicode MS" pitchFamily="34" charset="-122"/>
              </a:endParaRPr>
            </a:p>
          </p:txBody>
        </p:sp>
      </p:grpSp>
      <p:sp>
        <p:nvSpPr>
          <p:cNvPr id="15" name="Rectangle 2"/>
          <p:cNvSpPr>
            <a:spLocks noChangeArrowheads="1"/>
          </p:cNvSpPr>
          <p:nvPr/>
        </p:nvSpPr>
        <p:spPr bwMode="auto">
          <a:xfrm>
            <a:off x="430213" y="1238250"/>
            <a:ext cx="4143375" cy="4338638"/>
          </a:xfrm>
          <a:prstGeom prst="rect">
            <a:avLst/>
          </a:prstGeom>
          <a:noFill/>
          <a:ln w="38100">
            <a:solidFill>
              <a:schemeClr val="bg2"/>
            </a:solidFill>
            <a:miter lim="800000"/>
            <a:headEnd/>
            <a:tailEnd/>
          </a:ln>
        </p:spPr>
        <p:txBody>
          <a:bodyPr wrap="none" anchor="ctr"/>
          <a:lstStyle/>
          <a:p>
            <a:pPr algn="ctr"/>
            <a:endParaRPr lang="zh-CN" altLang="en-US" sz="1600">
              <a:solidFill>
                <a:srgbClr val="000000"/>
              </a:solidFill>
              <a:ea typeface="黑体" pitchFamily="2" charset="-122"/>
              <a:cs typeface="Arial Unicode MS" pitchFamily="34" charset="-122"/>
            </a:endParaRPr>
          </a:p>
        </p:txBody>
      </p:sp>
      <p:sp>
        <p:nvSpPr>
          <p:cNvPr id="16" name="AutoShape 10"/>
          <p:cNvSpPr>
            <a:spLocks noChangeArrowheads="1"/>
          </p:cNvSpPr>
          <p:nvPr/>
        </p:nvSpPr>
        <p:spPr bwMode="auto">
          <a:xfrm>
            <a:off x="625475" y="1516063"/>
            <a:ext cx="1008063" cy="342900"/>
          </a:xfrm>
          <a:prstGeom prst="flowChartPredefinedProcess">
            <a:avLst/>
          </a:prstGeom>
          <a:solidFill>
            <a:schemeClr val="bg2">
              <a:alpha val="25098"/>
            </a:schemeClr>
          </a:solidFill>
          <a:ln w="9525" algn="ctr">
            <a:solidFill>
              <a:schemeClr val="bg2"/>
            </a:solidFill>
            <a:miter lim="800000"/>
            <a:headEnd/>
            <a:tailEnd/>
          </a:ln>
        </p:spPr>
        <p:txBody>
          <a:bodyPr wrap="none" anchor="ctr"/>
          <a:lstStyle/>
          <a:p>
            <a:pPr algn="ctr"/>
            <a:endParaRPr lang="zh-CN" altLang="en-US" sz="1400" b="1">
              <a:solidFill>
                <a:srgbClr val="FFFFFF"/>
              </a:solidFill>
              <a:ea typeface="黑体" pitchFamily="2" charset="-122"/>
              <a:cs typeface="Arial Unicode MS" pitchFamily="34" charset="-122"/>
            </a:endParaRPr>
          </a:p>
        </p:txBody>
      </p:sp>
      <p:sp>
        <p:nvSpPr>
          <p:cNvPr id="17" name="AutoShape 11"/>
          <p:cNvSpPr>
            <a:spLocks noChangeArrowheads="1"/>
          </p:cNvSpPr>
          <p:nvPr/>
        </p:nvSpPr>
        <p:spPr bwMode="auto">
          <a:xfrm>
            <a:off x="1973263" y="1516063"/>
            <a:ext cx="1008062" cy="342900"/>
          </a:xfrm>
          <a:prstGeom prst="flowChartPredefinedProcess">
            <a:avLst/>
          </a:prstGeom>
          <a:solidFill>
            <a:schemeClr val="bg2">
              <a:alpha val="25098"/>
            </a:schemeClr>
          </a:solidFill>
          <a:ln w="9525" algn="ctr">
            <a:solidFill>
              <a:schemeClr val="bg2"/>
            </a:solidFill>
            <a:miter lim="800000"/>
            <a:headEnd/>
            <a:tailEnd/>
          </a:ln>
        </p:spPr>
        <p:txBody>
          <a:bodyPr wrap="none" anchor="ctr"/>
          <a:lstStyle/>
          <a:p>
            <a:pPr algn="ctr"/>
            <a:endParaRPr lang="zh-CN" altLang="en-US" sz="1400" b="1">
              <a:solidFill>
                <a:srgbClr val="FFFFFF"/>
              </a:solidFill>
              <a:ea typeface="黑体" pitchFamily="2" charset="-122"/>
              <a:cs typeface="Arial Unicode MS" pitchFamily="34" charset="-122"/>
            </a:endParaRPr>
          </a:p>
        </p:txBody>
      </p:sp>
      <p:sp>
        <p:nvSpPr>
          <p:cNvPr id="18" name="AutoShape 12"/>
          <p:cNvSpPr>
            <a:spLocks noChangeArrowheads="1"/>
          </p:cNvSpPr>
          <p:nvPr/>
        </p:nvSpPr>
        <p:spPr bwMode="auto">
          <a:xfrm>
            <a:off x="3367088" y="2198688"/>
            <a:ext cx="915987" cy="352425"/>
          </a:xfrm>
          <a:prstGeom prst="flowChartDecision">
            <a:avLst/>
          </a:prstGeom>
          <a:solidFill>
            <a:schemeClr val="bg2">
              <a:alpha val="25098"/>
            </a:schemeClr>
          </a:solidFill>
          <a:ln w="9525" algn="ctr">
            <a:solidFill>
              <a:schemeClr val="bg2"/>
            </a:solidFill>
            <a:miter lim="800000"/>
            <a:headEnd/>
            <a:tailEnd/>
          </a:ln>
        </p:spPr>
        <p:txBody>
          <a:bodyPr wrap="none" anchor="ctr"/>
          <a:lstStyle/>
          <a:p>
            <a:pPr algn="ctr"/>
            <a:endParaRPr lang="zh-CN" altLang="en-US" sz="1400" b="1">
              <a:solidFill>
                <a:srgbClr val="FFFFFF"/>
              </a:solidFill>
              <a:ea typeface="黑体" pitchFamily="2" charset="-122"/>
              <a:cs typeface="Arial Unicode MS" pitchFamily="34" charset="-122"/>
            </a:endParaRPr>
          </a:p>
        </p:txBody>
      </p:sp>
      <p:sp>
        <p:nvSpPr>
          <p:cNvPr id="19" name="AutoShape 13"/>
          <p:cNvSpPr>
            <a:spLocks noChangeArrowheads="1"/>
          </p:cNvSpPr>
          <p:nvPr/>
        </p:nvSpPr>
        <p:spPr bwMode="auto">
          <a:xfrm>
            <a:off x="1762125" y="2224088"/>
            <a:ext cx="1008063" cy="342900"/>
          </a:xfrm>
          <a:prstGeom prst="flowChartPredefinedProcess">
            <a:avLst/>
          </a:prstGeom>
          <a:solidFill>
            <a:schemeClr val="bg2">
              <a:alpha val="25098"/>
            </a:schemeClr>
          </a:solidFill>
          <a:ln w="9525" algn="ctr">
            <a:solidFill>
              <a:schemeClr val="bg2"/>
            </a:solidFill>
            <a:miter lim="800000"/>
            <a:headEnd/>
            <a:tailEnd/>
          </a:ln>
        </p:spPr>
        <p:txBody>
          <a:bodyPr wrap="none" anchor="ctr"/>
          <a:lstStyle/>
          <a:p>
            <a:pPr algn="ctr"/>
            <a:endParaRPr lang="zh-CN" altLang="en-US" sz="1400" b="1">
              <a:solidFill>
                <a:srgbClr val="FFFFFF"/>
              </a:solidFill>
              <a:ea typeface="黑体" pitchFamily="2" charset="-122"/>
              <a:cs typeface="Arial Unicode MS" pitchFamily="34" charset="-122"/>
            </a:endParaRPr>
          </a:p>
        </p:txBody>
      </p:sp>
      <p:sp>
        <p:nvSpPr>
          <p:cNvPr id="20" name="AutoShape 14"/>
          <p:cNvSpPr>
            <a:spLocks noChangeArrowheads="1"/>
          </p:cNvSpPr>
          <p:nvPr/>
        </p:nvSpPr>
        <p:spPr bwMode="auto">
          <a:xfrm>
            <a:off x="3322638" y="3173413"/>
            <a:ext cx="1008062" cy="342900"/>
          </a:xfrm>
          <a:prstGeom prst="flowChartPredefinedProcess">
            <a:avLst/>
          </a:prstGeom>
          <a:solidFill>
            <a:schemeClr val="bg2">
              <a:alpha val="25098"/>
            </a:schemeClr>
          </a:solidFill>
          <a:ln w="9525" algn="ctr">
            <a:solidFill>
              <a:schemeClr val="bg2"/>
            </a:solidFill>
            <a:miter lim="800000"/>
            <a:headEnd/>
            <a:tailEnd/>
          </a:ln>
        </p:spPr>
        <p:txBody>
          <a:bodyPr wrap="none" anchor="ctr"/>
          <a:lstStyle/>
          <a:p>
            <a:pPr algn="ctr"/>
            <a:endParaRPr lang="zh-CN" altLang="en-US" sz="1400" b="1">
              <a:solidFill>
                <a:srgbClr val="FFFFFF"/>
              </a:solidFill>
              <a:ea typeface="黑体" pitchFamily="2" charset="-122"/>
              <a:cs typeface="Arial Unicode MS" pitchFamily="34" charset="-122"/>
            </a:endParaRPr>
          </a:p>
        </p:txBody>
      </p:sp>
      <p:sp>
        <p:nvSpPr>
          <p:cNvPr id="21" name="AutoShape 15"/>
          <p:cNvSpPr>
            <a:spLocks noChangeArrowheads="1"/>
          </p:cNvSpPr>
          <p:nvPr/>
        </p:nvSpPr>
        <p:spPr bwMode="auto">
          <a:xfrm>
            <a:off x="720725" y="2655888"/>
            <a:ext cx="915988" cy="280987"/>
          </a:xfrm>
          <a:prstGeom prst="flowChartDocument">
            <a:avLst/>
          </a:prstGeom>
          <a:solidFill>
            <a:schemeClr val="bg2">
              <a:alpha val="25098"/>
            </a:schemeClr>
          </a:solidFill>
          <a:ln w="9525" algn="ctr">
            <a:solidFill>
              <a:schemeClr val="bg2"/>
            </a:solidFill>
            <a:miter lim="800000"/>
            <a:headEnd/>
            <a:tailEnd/>
          </a:ln>
        </p:spPr>
        <p:txBody>
          <a:bodyPr wrap="none" anchor="ctr"/>
          <a:lstStyle/>
          <a:p>
            <a:pPr algn="ctr"/>
            <a:endParaRPr lang="zh-CN" altLang="en-US" sz="1400" b="1">
              <a:solidFill>
                <a:srgbClr val="FFFFFF"/>
              </a:solidFill>
              <a:ea typeface="黑体" pitchFamily="2" charset="-122"/>
              <a:cs typeface="Arial Unicode MS" pitchFamily="34" charset="-122"/>
            </a:endParaRPr>
          </a:p>
        </p:txBody>
      </p:sp>
      <p:sp>
        <p:nvSpPr>
          <p:cNvPr id="22" name="AutoShape 16"/>
          <p:cNvSpPr>
            <a:spLocks noChangeArrowheads="1"/>
          </p:cNvSpPr>
          <p:nvPr/>
        </p:nvSpPr>
        <p:spPr bwMode="auto">
          <a:xfrm>
            <a:off x="3200400" y="3871913"/>
            <a:ext cx="1252538" cy="457200"/>
          </a:xfrm>
          <a:prstGeom prst="flowChartPreparation">
            <a:avLst/>
          </a:prstGeom>
          <a:solidFill>
            <a:schemeClr val="bg2">
              <a:alpha val="25098"/>
            </a:schemeClr>
          </a:solidFill>
          <a:ln w="9525" algn="ctr">
            <a:solidFill>
              <a:schemeClr val="bg2"/>
            </a:solidFill>
            <a:miter lim="800000"/>
            <a:headEnd/>
            <a:tailEnd/>
          </a:ln>
        </p:spPr>
        <p:txBody>
          <a:bodyPr wrap="none" anchor="ctr"/>
          <a:lstStyle/>
          <a:p>
            <a:pPr algn="ctr"/>
            <a:endParaRPr lang="zh-CN" altLang="en-US" sz="1400" b="1">
              <a:solidFill>
                <a:srgbClr val="FFFFFF"/>
              </a:solidFill>
              <a:ea typeface="黑体" pitchFamily="2" charset="-122"/>
              <a:cs typeface="Arial Unicode MS" pitchFamily="34" charset="-122"/>
            </a:endParaRPr>
          </a:p>
        </p:txBody>
      </p:sp>
      <p:sp>
        <p:nvSpPr>
          <p:cNvPr id="23" name="AutoShape 17"/>
          <p:cNvSpPr>
            <a:spLocks noChangeArrowheads="1"/>
          </p:cNvSpPr>
          <p:nvPr/>
        </p:nvSpPr>
        <p:spPr bwMode="auto">
          <a:xfrm>
            <a:off x="3203575" y="4735513"/>
            <a:ext cx="1244600" cy="457200"/>
          </a:xfrm>
          <a:prstGeom prst="flowChartMultidocument">
            <a:avLst/>
          </a:prstGeom>
          <a:solidFill>
            <a:schemeClr val="bg2">
              <a:alpha val="25098"/>
            </a:schemeClr>
          </a:solidFill>
          <a:ln w="9525">
            <a:solidFill>
              <a:schemeClr val="bg2"/>
            </a:solidFill>
            <a:miter lim="800000"/>
            <a:headEnd/>
            <a:tailEnd/>
          </a:ln>
        </p:spPr>
        <p:txBody>
          <a:bodyPr wrap="none" anchor="ctr"/>
          <a:lstStyle/>
          <a:p>
            <a:pPr algn="ctr"/>
            <a:endParaRPr lang="zh-CN" altLang="en-US" sz="1400" b="1">
              <a:solidFill>
                <a:srgbClr val="FFFFFF"/>
              </a:solidFill>
              <a:ea typeface="黑体" pitchFamily="2" charset="-122"/>
              <a:cs typeface="Arial Unicode MS" pitchFamily="34" charset="-122"/>
            </a:endParaRPr>
          </a:p>
        </p:txBody>
      </p:sp>
      <p:sp>
        <p:nvSpPr>
          <p:cNvPr id="24" name="AutoShape 18"/>
          <p:cNvSpPr>
            <a:spLocks noChangeArrowheads="1"/>
          </p:cNvSpPr>
          <p:nvPr/>
        </p:nvSpPr>
        <p:spPr bwMode="auto">
          <a:xfrm>
            <a:off x="3321050" y="1516063"/>
            <a:ext cx="1008063" cy="342900"/>
          </a:xfrm>
          <a:prstGeom prst="flowChartPredefinedProcess">
            <a:avLst/>
          </a:prstGeom>
          <a:solidFill>
            <a:schemeClr val="bg2">
              <a:alpha val="25098"/>
            </a:schemeClr>
          </a:solidFill>
          <a:ln w="9525" algn="ctr">
            <a:solidFill>
              <a:schemeClr val="bg2"/>
            </a:solidFill>
            <a:miter lim="800000"/>
            <a:headEnd/>
            <a:tailEnd/>
          </a:ln>
        </p:spPr>
        <p:txBody>
          <a:bodyPr wrap="none" anchor="ctr"/>
          <a:lstStyle/>
          <a:p>
            <a:pPr algn="ctr"/>
            <a:endParaRPr lang="zh-CN" altLang="en-US" sz="1400" b="1">
              <a:solidFill>
                <a:srgbClr val="FFFFFF"/>
              </a:solidFill>
              <a:ea typeface="黑体" pitchFamily="2" charset="-122"/>
              <a:cs typeface="Arial Unicode MS" pitchFamily="34" charset="-122"/>
            </a:endParaRPr>
          </a:p>
        </p:txBody>
      </p:sp>
      <p:cxnSp>
        <p:nvCxnSpPr>
          <p:cNvPr id="25" name="AutoShape 19"/>
          <p:cNvCxnSpPr>
            <a:cxnSpLocks noChangeShapeType="1"/>
            <a:stCxn id="16" idx="3"/>
            <a:endCxn id="17" idx="1"/>
          </p:cNvCxnSpPr>
          <p:nvPr/>
        </p:nvCxnSpPr>
        <p:spPr bwMode="auto">
          <a:xfrm>
            <a:off x="1633538" y="1687513"/>
            <a:ext cx="339725" cy="0"/>
          </a:xfrm>
          <a:prstGeom prst="straightConnector1">
            <a:avLst/>
          </a:prstGeom>
          <a:noFill/>
          <a:ln w="9525">
            <a:solidFill>
              <a:schemeClr val="bg2"/>
            </a:solidFill>
            <a:round/>
            <a:headEnd/>
            <a:tailEnd type="triangle" w="med" len="med"/>
          </a:ln>
        </p:spPr>
      </p:cxnSp>
      <p:cxnSp>
        <p:nvCxnSpPr>
          <p:cNvPr id="26" name="AutoShape 20"/>
          <p:cNvCxnSpPr>
            <a:cxnSpLocks noChangeShapeType="1"/>
            <a:stCxn id="17" idx="3"/>
            <a:endCxn id="24" idx="1"/>
          </p:cNvCxnSpPr>
          <p:nvPr/>
        </p:nvCxnSpPr>
        <p:spPr bwMode="auto">
          <a:xfrm>
            <a:off x="2981325" y="1687513"/>
            <a:ext cx="339725" cy="0"/>
          </a:xfrm>
          <a:prstGeom prst="straightConnector1">
            <a:avLst/>
          </a:prstGeom>
          <a:noFill/>
          <a:ln w="9525">
            <a:solidFill>
              <a:schemeClr val="bg2"/>
            </a:solidFill>
            <a:round/>
            <a:headEnd/>
            <a:tailEnd type="triangle" w="med" len="med"/>
          </a:ln>
        </p:spPr>
      </p:cxnSp>
      <p:cxnSp>
        <p:nvCxnSpPr>
          <p:cNvPr id="27" name="AutoShape 21"/>
          <p:cNvCxnSpPr>
            <a:cxnSpLocks noChangeShapeType="1"/>
            <a:stCxn id="24" idx="2"/>
            <a:endCxn id="18" idx="0"/>
          </p:cNvCxnSpPr>
          <p:nvPr/>
        </p:nvCxnSpPr>
        <p:spPr bwMode="auto">
          <a:xfrm>
            <a:off x="3825875" y="1858963"/>
            <a:ext cx="0" cy="339725"/>
          </a:xfrm>
          <a:prstGeom prst="straightConnector1">
            <a:avLst/>
          </a:prstGeom>
          <a:noFill/>
          <a:ln w="9525">
            <a:solidFill>
              <a:schemeClr val="bg2"/>
            </a:solidFill>
            <a:round/>
            <a:headEnd/>
            <a:tailEnd type="triangle" w="med" len="med"/>
          </a:ln>
        </p:spPr>
      </p:cxnSp>
      <p:cxnSp>
        <p:nvCxnSpPr>
          <p:cNvPr id="28" name="AutoShape 22"/>
          <p:cNvCxnSpPr>
            <a:cxnSpLocks noChangeShapeType="1"/>
            <a:stCxn id="18" idx="1"/>
            <a:endCxn id="19" idx="3"/>
          </p:cNvCxnSpPr>
          <p:nvPr/>
        </p:nvCxnSpPr>
        <p:spPr bwMode="auto">
          <a:xfrm flipH="1">
            <a:off x="2770188" y="2374900"/>
            <a:ext cx="596900" cy="20638"/>
          </a:xfrm>
          <a:prstGeom prst="straightConnector1">
            <a:avLst/>
          </a:prstGeom>
          <a:noFill/>
          <a:ln w="9525">
            <a:solidFill>
              <a:schemeClr val="bg2"/>
            </a:solidFill>
            <a:round/>
            <a:headEnd/>
            <a:tailEnd type="triangle" w="med" len="med"/>
          </a:ln>
        </p:spPr>
      </p:cxnSp>
      <p:cxnSp>
        <p:nvCxnSpPr>
          <p:cNvPr id="29" name="AutoShape 23"/>
          <p:cNvCxnSpPr>
            <a:cxnSpLocks noChangeShapeType="1"/>
            <a:stCxn id="18" idx="2"/>
            <a:endCxn id="20" idx="0"/>
          </p:cNvCxnSpPr>
          <p:nvPr/>
        </p:nvCxnSpPr>
        <p:spPr bwMode="auto">
          <a:xfrm>
            <a:off x="3825875" y="2551113"/>
            <a:ext cx="1588" cy="622300"/>
          </a:xfrm>
          <a:prstGeom prst="straightConnector1">
            <a:avLst/>
          </a:prstGeom>
          <a:noFill/>
          <a:ln w="9525">
            <a:solidFill>
              <a:schemeClr val="bg2"/>
            </a:solidFill>
            <a:round/>
            <a:headEnd/>
            <a:tailEnd type="triangle" w="med" len="med"/>
          </a:ln>
        </p:spPr>
      </p:cxnSp>
      <p:cxnSp>
        <p:nvCxnSpPr>
          <p:cNvPr id="30" name="AutoShape 24"/>
          <p:cNvCxnSpPr>
            <a:cxnSpLocks noChangeShapeType="1"/>
            <a:stCxn id="20" idx="2"/>
            <a:endCxn id="22" idx="0"/>
          </p:cNvCxnSpPr>
          <p:nvPr/>
        </p:nvCxnSpPr>
        <p:spPr bwMode="auto">
          <a:xfrm>
            <a:off x="3827463" y="3516313"/>
            <a:ext cx="0" cy="355600"/>
          </a:xfrm>
          <a:prstGeom prst="straightConnector1">
            <a:avLst/>
          </a:prstGeom>
          <a:noFill/>
          <a:ln w="9525">
            <a:solidFill>
              <a:schemeClr val="bg2"/>
            </a:solidFill>
            <a:round/>
            <a:headEnd/>
            <a:tailEnd type="triangle" w="med" len="med"/>
          </a:ln>
        </p:spPr>
      </p:cxnSp>
      <p:cxnSp>
        <p:nvCxnSpPr>
          <p:cNvPr id="31" name="AutoShape 25"/>
          <p:cNvCxnSpPr>
            <a:cxnSpLocks noChangeShapeType="1"/>
            <a:stCxn id="22" idx="2"/>
            <a:endCxn id="23" idx="0"/>
          </p:cNvCxnSpPr>
          <p:nvPr/>
        </p:nvCxnSpPr>
        <p:spPr bwMode="auto">
          <a:xfrm flipH="1">
            <a:off x="3825875" y="4329113"/>
            <a:ext cx="1588" cy="406400"/>
          </a:xfrm>
          <a:prstGeom prst="straightConnector1">
            <a:avLst/>
          </a:prstGeom>
          <a:noFill/>
          <a:ln w="9525">
            <a:solidFill>
              <a:schemeClr val="bg2"/>
            </a:solidFill>
            <a:round/>
            <a:headEnd/>
            <a:tailEnd type="triangle" w="med" len="med"/>
          </a:ln>
        </p:spPr>
      </p:cxnSp>
      <p:cxnSp>
        <p:nvCxnSpPr>
          <p:cNvPr id="32" name="AutoShape 26"/>
          <p:cNvCxnSpPr>
            <a:cxnSpLocks noChangeShapeType="1"/>
            <a:stCxn id="19" idx="1"/>
            <a:endCxn id="21" idx="0"/>
          </p:cNvCxnSpPr>
          <p:nvPr/>
        </p:nvCxnSpPr>
        <p:spPr bwMode="auto">
          <a:xfrm rot="10800000" flipV="1">
            <a:off x="1179513" y="2395538"/>
            <a:ext cx="582612" cy="260350"/>
          </a:xfrm>
          <a:prstGeom prst="bentConnector2">
            <a:avLst/>
          </a:prstGeom>
          <a:noFill/>
          <a:ln w="9525">
            <a:solidFill>
              <a:schemeClr val="bg2"/>
            </a:solidFill>
            <a:miter lim="800000"/>
            <a:headEnd/>
            <a:tailEnd type="triangle" w="med" len="med"/>
          </a:ln>
        </p:spPr>
      </p:cxnSp>
      <p:pic>
        <p:nvPicPr>
          <p:cNvPr id="33" name="Picture 27" descr="ICON_3VirtualzdServer_NoSha"/>
          <p:cNvPicPr>
            <a:picLocks noChangeAspect="1" noChangeArrowheads="1"/>
          </p:cNvPicPr>
          <p:nvPr/>
        </p:nvPicPr>
        <p:blipFill>
          <a:blip r:embed="rId3"/>
          <a:srcRect/>
          <a:stretch>
            <a:fillRect/>
          </a:stretch>
        </p:blipFill>
        <p:spPr bwMode="auto">
          <a:xfrm>
            <a:off x="1022350" y="3281363"/>
            <a:ext cx="1025525" cy="1358900"/>
          </a:xfrm>
          <a:prstGeom prst="rect">
            <a:avLst/>
          </a:prstGeom>
          <a:noFill/>
          <a:ln w="9525">
            <a:noFill/>
            <a:miter lim="800000"/>
            <a:headEnd/>
            <a:tailEnd/>
          </a:ln>
        </p:spPr>
      </p:pic>
      <p:pic>
        <p:nvPicPr>
          <p:cNvPr id="34" name="Picture 28" descr="ICON_3VirtualzdServer_NoSha"/>
          <p:cNvPicPr>
            <a:picLocks noChangeAspect="1" noChangeArrowheads="1"/>
          </p:cNvPicPr>
          <p:nvPr/>
        </p:nvPicPr>
        <p:blipFill>
          <a:blip r:embed="rId3"/>
          <a:srcRect/>
          <a:stretch>
            <a:fillRect/>
          </a:stretch>
        </p:blipFill>
        <p:spPr bwMode="auto">
          <a:xfrm>
            <a:off x="1820863" y="3730625"/>
            <a:ext cx="1025525" cy="1358900"/>
          </a:xfrm>
          <a:prstGeom prst="rect">
            <a:avLst/>
          </a:prstGeom>
          <a:noFill/>
          <a:ln w="9525">
            <a:noFill/>
            <a:miter lim="800000"/>
            <a:headEnd/>
            <a:tailEnd/>
          </a:ln>
        </p:spPr>
      </p:pic>
      <p:sp>
        <p:nvSpPr>
          <p:cNvPr id="35" name="TextBox 227"/>
          <p:cNvSpPr txBox="1">
            <a:spLocks noChangeArrowheads="1"/>
          </p:cNvSpPr>
          <p:nvPr/>
        </p:nvSpPr>
        <p:spPr bwMode="auto">
          <a:xfrm>
            <a:off x="385763" y="5240338"/>
            <a:ext cx="2662237" cy="304800"/>
          </a:xfrm>
          <a:prstGeom prst="rect">
            <a:avLst/>
          </a:prstGeom>
          <a:noFill/>
          <a:ln w="9525">
            <a:noFill/>
            <a:miter lim="800000"/>
            <a:headEnd/>
            <a:tailEnd/>
          </a:ln>
        </p:spPr>
        <p:txBody>
          <a:bodyPr>
            <a:spAutoFit/>
          </a:bodyPr>
          <a:lstStyle/>
          <a:p>
            <a:r>
              <a:rPr lang="en-US" altLang="zh-CN" sz="1400" b="1" dirty="0" err="1">
                <a:solidFill>
                  <a:srgbClr val="000000"/>
                </a:solidFill>
                <a:ea typeface="黑体" pitchFamily="2" charset="-122"/>
                <a:cs typeface="Arial Unicode MS" pitchFamily="34" charset="-122"/>
              </a:rPr>
              <a:t>vCenter</a:t>
            </a:r>
            <a:r>
              <a:rPr lang="en-US" altLang="zh-CN" sz="1400" b="1" dirty="0">
                <a:solidFill>
                  <a:srgbClr val="000000"/>
                </a:solidFill>
                <a:ea typeface="黑体" pitchFamily="2" charset="-122"/>
                <a:cs typeface="Arial Unicode MS" pitchFamily="34" charset="-122"/>
              </a:rPr>
              <a:t> Orchestrator</a:t>
            </a:r>
          </a:p>
        </p:txBody>
      </p:sp>
      <p:sp>
        <p:nvSpPr>
          <p:cNvPr id="36" name="标题 1"/>
          <p:cNvSpPr>
            <a:spLocks noGrp="1"/>
          </p:cNvSpPr>
          <p:nvPr>
            <p:ph type="title"/>
          </p:nvPr>
        </p:nvSpPr>
        <p:spPr>
          <a:xfrm>
            <a:off x="374650" y="171451"/>
            <a:ext cx="8474075" cy="333375"/>
          </a:xfrm>
        </p:spPr>
        <p:txBody>
          <a:bodyPr/>
          <a:lstStyle/>
          <a:p>
            <a:r>
              <a:rPr lang="zh-CN" altLang="en-US" dirty="0" smtClean="0"/>
              <a:t>第一部分：云计算基础架构和管理</a:t>
            </a:r>
            <a:r>
              <a:rPr lang="en-US" altLang="zh-CN" dirty="0" smtClean="0"/>
              <a:t>——</a:t>
            </a:r>
            <a:r>
              <a:rPr lang="en-US" altLang="zh-CN" dirty="0" smtClean="0">
                <a:latin typeface="+mj-lt"/>
              </a:rPr>
              <a:t>Orchestrator</a:t>
            </a:r>
            <a:endParaRPr lang="zh-CN" altLang="en-US" dirty="0">
              <a:latin typeface="+mj-lt"/>
            </a:endParaRPr>
          </a:p>
        </p:txBody>
      </p:sp>
      <p:pic>
        <p:nvPicPr>
          <p:cNvPr id="37" name="图片 36" descr="调整大小 Snap1.jpg"/>
          <p:cNvPicPr>
            <a:picLocks noChangeAspect="1"/>
          </p:cNvPicPr>
          <p:nvPr/>
        </p:nvPicPr>
        <p:blipFill>
          <a:blip r:embed="rId4"/>
          <a:stretch>
            <a:fillRect/>
          </a:stretch>
        </p:blipFill>
        <p:spPr>
          <a:xfrm>
            <a:off x="7591425" y="0"/>
            <a:ext cx="1552575" cy="942975"/>
          </a:xfrm>
          <a:prstGeom prst="rect">
            <a:avLst/>
          </a:prstGeom>
        </p:spPr>
      </p:pic>
    </p:spTree>
  </p:cSld>
  <p:clrMapOvr>
    <a:masterClrMapping/>
  </p:clrMapOvr>
  <p:transition>
    <p:strips dir="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6"/>
          <p:cNvSpPr>
            <a:spLocks noChangeArrowheads="1"/>
          </p:cNvSpPr>
          <p:nvPr/>
        </p:nvSpPr>
        <p:spPr bwMode="auto">
          <a:xfrm>
            <a:off x="5214942" y="5000636"/>
            <a:ext cx="3451655" cy="915987"/>
          </a:xfrm>
          <a:prstGeom prst="roundRect">
            <a:avLst>
              <a:gd name="adj" fmla="val 8278"/>
            </a:avLst>
          </a:prstGeom>
          <a:solidFill>
            <a:schemeClr val="bg2">
              <a:alpha val="47058"/>
            </a:schemeClr>
          </a:solidFill>
          <a:ln w="9525" algn="ctr">
            <a:solidFill>
              <a:schemeClr val="bg2"/>
            </a:solidFill>
            <a:round/>
            <a:headEnd/>
            <a:tailEnd/>
          </a:ln>
        </p:spPr>
        <p:txBody>
          <a:bodyPr anchor="ctr"/>
          <a:lstStyle/>
          <a:p>
            <a:pPr marL="0" lvl="3" algn="l">
              <a:lnSpc>
                <a:spcPct val="100000"/>
              </a:lnSpc>
              <a:spcAft>
                <a:spcPct val="40000"/>
              </a:spcAft>
              <a:buClr>
                <a:schemeClr val="folHlink"/>
              </a:buClr>
              <a:buSzPct val="75000"/>
              <a:buFont typeface="Wingdings 3" pitchFamily="18" charset="2"/>
              <a:buBlip>
                <a:blip r:embed="rId2"/>
              </a:buBlip>
            </a:pPr>
            <a:endParaRPr lang="zh-CN" altLang="en-US" sz="1800" b="1">
              <a:solidFill>
                <a:schemeClr val="tx1"/>
              </a:solidFill>
              <a:ea typeface="黑体" pitchFamily="2" charset="-122"/>
            </a:endParaRPr>
          </a:p>
          <a:p>
            <a:pPr marL="0" lvl="3" algn="l">
              <a:lnSpc>
                <a:spcPct val="100000"/>
              </a:lnSpc>
              <a:spcAft>
                <a:spcPct val="40000"/>
              </a:spcAft>
              <a:buClr>
                <a:schemeClr val="folHlink"/>
              </a:buClr>
              <a:buSzPct val="75000"/>
              <a:buFont typeface="Wingdings 3" pitchFamily="18" charset="2"/>
              <a:buBlip>
                <a:blip r:embed="rId2"/>
              </a:buBlip>
            </a:pPr>
            <a:endParaRPr lang="zh-CN" altLang="en-US" sz="1800" b="1">
              <a:solidFill>
                <a:schemeClr val="tx1"/>
              </a:solidFill>
              <a:ea typeface="黑体" pitchFamily="2" charset="-122"/>
            </a:endParaRPr>
          </a:p>
          <a:p>
            <a:pPr algn="l">
              <a:lnSpc>
                <a:spcPct val="100000"/>
              </a:lnSpc>
              <a:buClrTx/>
              <a:buSzTx/>
            </a:pPr>
            <a:endParaRPr lang="zh-CN" altLang="en-US" sz="1600" b="1">
              <a:solidFill>
                <a:schemeClr val="tx1"/>
              </a:solidFill>
              <a:ea typeface="黑体" pitchFamily="2" charset="-122"/>
            </a:endParaRPr>
          </a:p>
        </p:txBody>
      </p:sp>
      <p:sp>
        <p:nvSpPr>
          <p:cNvPr id="10" name="Rectangle 9"/>
          <p:cNvSpPr txBox="1">
            <a:spLocks noChangeArrowheads="1"/>
          </p:cNvSpPr>
          <p:nvPr/>
        </p:nvSpPr>
        <p:spPr bwMode="auto">
          <a:xfrm>
            <a:off x="500034" y="4643446"/>
            <a:ext cx="4214842" cy="191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400029" marR="0" lvl="1" indent="-171441" algn="l" defTabSz="914400" rtl="0" eaLnBrk="1" fontAlgn="base" latinLnBrk="0" hangingPunct="1">
              <a:lnSpc>
                <a:spcPct val="90000"/>
              </a:lnSpc>
              <a:spcBef>
                <a:spcPts val="800"/>
              </a:spcBef>
              <a:spcAft>
                <a:spcPct val="0"/>
              </a:spcAft>
              <a:buClr>
                <a:srgbClr val="00709E"/>
              </a:buClr>
              <a:buSzPct val="110000"/>
              <a:buFont typeface="Times" pitchFamily="18" charset="0"/>
              <a:buChar char="•"/>
              <a:tabLst/>
              <a:defRPr/>
            </a:pPr>
            <a:r>
              <a:rPr kumimoji="0" lang="zh-CN" altLang="en-US" sz="1500" b="1" i="0" u="none" strike="noStrike" kern="0" cap="none" spc="0" normalizeH="0" baseline="0" noProof="0" dirty="0" smtClean="0">
                <a:ln>
                  <a:noFill/>
                </a:ln>
                <a:solidFill>
                  <a:srgbClr val="000000"/>
                </a:solidFill>
                <a:effectLst/>
                <a:uLnTx/>
                <a:uFillTx/>
                <a:latin typeface="+mn-lt"/>
                <a:ea typeface="黑体" pitchFamily="2" charset="-122"/>
                <a:cs typeface="ＭＳ Ｐゴシック"/>
              </a:rPr>
              <a:t>简化并自动化灾难恢复工作流：</a:t>
            </a:r>
            <a:endParaRPr kumimoji="0" lang="zh-CN" altLang="en-US" sz="1500" b="1" i="0" u="none" strike="noStrike" kern="0" cap="none" spc="0" normalizeH="0" baseline="0" noProof="0" dirty="0" smtClean="0">
              <a:ln>
                <a:noFill/>
              </a:ln>
              <a:solidFill>
                <a:srgbClr val="333333"/>
              </a:solidFill>
              <a:effectLst/>
              <a:uLnTx/>
              <a:uFillTx/>
              <a:latin typeface="+mn-lt"/>
              <a:ea typeface="黑体" pitchFamily="2" charset="-122"/>
              <a:cs typeface="ＭＳ Ｐゴシック"/>
            </a:endParaRPr>
          </a:p>
          <a:p>
            <a:pPr marL="628618" marR="0" lvl="2" indent="-171441" algn="l" defTabSz="914400" rtl="0" eaLnBrk="1" fontAlgn="base" latinLnBrk="0" hangingPunct="1">
              <a:lnSpc>
                <a:spcPct val="90000"/>
              </a:lnSpc>
              <a:spcBef>
                <a:spcPts val="600"/>
              </a:spcBef>
              <a:spcAft>
                <a:spcPct val="0"/>
              </a:spcAft>
              <a:buClr>
                <a:srgbClr val="00709E"/>
              </a:buClr>
              <a:buSzPct val="110000"/>
              <a:buFont typeface="Arial" pitchFamily="34" charset="0"/>
              <a:buChar char="•"/>
              <a:tabLst/>
              <a:defRPr/>
            </a:pPr>
            <a:r>
              <a:rPr kumimoji="0" lang="zh-CN" altLang="en-US" sz="1500" b="0" i="0" u="none" strike="noStrike" kern="0" cap="none" spc="0" normalizeH="0" baseline="0" noProof="0" dirty="0" smtClean="0">
                <a:ln>
                  <a:noFill/>
                </a:ln>
                <a:solidFill>
                  <a:srgbClr val="000000"/>
                </a:solidFill>
                <a:effectLst/>
                <a:uLnTx/>
                <a:uFillTx/>
                <a:latin typeface="+mn-lt"/>
                <a:ea typeface="黑体" pitchFamily="2" charset="-122"/>
                <a:cs typeface="ＭＳ Ｐゴシック"/>
              </a:rPr>
              <a:t>设置、测试、故障切换和业务恢复</a:t>
            </a:r>
            <a:endParaRPr kumimoji="0" lang="zh-CN" altLang="en-US" sz="1500" b="0" i="0" u="none" strike="noStrike" kern="0" cap="none" spc="0" normalizeH="0" baseline="0" noProof="0" dirty="0" smtClean="0">
              <a:ln>
                <a:noFill/>
              </a:ln>
              <a:solidFill>
                <a:srgbClr val="333333"/>
              </a:solidFill>
              <a:effectLst/>
              <a:uLnTx/>
              <a:uFillTx/>
              <a:latin typeface="+mn-lt"/>
              <a:ea typeface="黑体" pitchFamily="2" charset="-122"/>
              <a:cs typeface="ＭＳ Ｐゴシック"/>
            </a:endParaRPr>
          </a:p>
          <a:p>
            <a:pPr marL="400029" marR="0" lvl="1" indent="-171441" algn="l" defTabSz="914400" rtl="0" eaLnBrk="1" fontAlgn="base" latinLnBrk="0" hangingPunct="1">
              <a:lnSpc>
                <a:spcPct val="90000"/>
              </a:lnSpc>
              <a:spcBef>
                <a:spcPts val="800"/>
              </a:spcBef>
              <a:spcAft>
                <a:spcPct val="0"/>
              </a:spcAft>
              <a:buClr>
                <a:srgbClr val="00709E"/>
              </a:buClr>
              <a:buSzPct val="110000"/>
              <a:buFont typeface="Times" pitchFamily="18" charset="0"/>
              <a:buChar char="•"/>
              <a:tabLst/>
              <a:defRPr/>
            </a:pPr>
            <a:r>
              <a:rPr kumimoji="0" lang="zh-CN" altLang="en-US" sz="1500" b="1" i="0" u="none" strike="noStrike" kern="0" cap="none" spc="0" normalizeH="0" baseline="0" noProof="0" dirty="0" smtClean="0">
                <a:ln>
                  <a:noFill/>
                </a:ln>
                <a:solidFill>
                  <a:srgbClr val="000000"/>
                </a:solidFill>
                <a:effectLst/>
                <a:uLnTx/>
                <a:uFillTx/>
                <a:latin typeface="+mn-lt"/>
                <a:ea typeface="黑体" pitchFamily="2" charset="-122"/>
                <a:cs typeface="ＭＳ Ｐゴシック"/>
              </a:rPr>
              <a:t>对来自 </a:t>
            </a:r>
            <a:r>
              <a:rPr kumimoji="0" lang="en-US" altLang="zh-CN" sz="1500" b="1" i="0" u="none" strike="noStrike" kern="0" cap="none" spc="0" normalizeH="0" baseline="0" noProof="0" dirty="0" err="1" smtClean="0">
                <a:ln>
                  <a:noFill/>
                </a:ln>
                <a:solidFill>
                  <a:srgbClr val="000000"/>
                </a:solidFill>
                <a:effectLst/>
                <a:uLnTx/>
                <a:uFillTx/>
                <a:latin typeface="+mn-lt"/>
                <a:ea typeface="黑体" pitchFamily="2" charset="-122"/>
                <a:cs typeface="ＭＳ Ｐゴシック"/>
              </a:rPr>
              <a:t>VirtualCenter</a:t>
            </a:r>
            <a:r>
              <a:rPr kumimoji="0" lang="en-US" altLang="zh-CN" sz="1500" b="1" i="0" u="none" strike="noStrike" kern="0" cap="none" spc="0" normalizeH="0" baseline="0" noProof="0" dirty="0" smtClean="0">
                <a:ln>
                  <a:noFill/>
                </a:ln>
                <a:solidFill>
                  <a:srgbClr val="000000"/>
                </a:solidFill>
                <a:effectLst/>
                <a:uLnTx/>
                <a:uFillTx/>
                <a:latin typeface="+mn-lt"/>
                <a:ea typeface="黑体" pitchFamily="2" charset="-122"/>
                <a:cs typeface="ＭＳ Ｐゴシック"/>
              </a:rPr>
              <a:t> </a:t>
            </a:r>
            <a:r>
              <a:rPr kumimoji="0" lang="zh-CN" altLang="en-US" sz="1500" b="1" i="0" u="none" strike="noStrike" kern="0" cap="none" spc="0" normalizeH="0" baseline="0" noProof="0" dirty="0" smtClean="0">
                <a:ln>
                  <a:noFill/>
                </a:ln>
                <a:solidFill>
                  <a:srgbClr val="000000"/>
                </a:solidFill>
                <a:effectLst/>
                <a:uLnTx/>
                <a:uFillTx/>
                <a:latin typeface="+mn-lt"/>
                <a:ea typeface="黑体" pitchFamily="2" charset="-122"/>
                <a:cs typeface="ＭＳ Ｐゴシック"/>
              </a:rPr>
              <a:t>的恢复计划提供集中管理</a:t>
            </a:r>
            <a:endParaRPr kumimoji="0" lang="zh-CN" altLang="en-US" sz="1500" b="1" i="0" u="none" strike="noStrike" kern="0" cap="none" spc="0" normalizeH="0" baseline="0" noProof="0" dirty="0" smtClean="0">
              <a:ln>
                <a:noFill/>
              </a:ln>
              <a:solidFill>
                <a:srgbClr val="333333"/>
              </a:solidFill>
              <a:effectLst/>
              <a:uLnTx/>
              <a:uFillTx/>
              <a:latin typeface="+mn-lt"/>
              <a:ea typeface="黑体" pitchFamily="2" charset="-122"/>
              <a:cs typeface="ＭＳ Ｐゴシック"/>
            </a:endParaRPr>
          </a:p>
          <a:p>
            <a:pPr marL="400029" marR="0" lvl="1" indent="-171441" algn="l" defTabSz="914400" rtl="0" eaLnBrk="1" fontAlgn="base" latinLnBrk="0" hangingPunct="1">
              <a:lnSpc>
                <a:spcPct val="90000"/>
              </a:lnSpc>
              <a:spcBef>
                <a:spcPts val="800"/>
              </a:spcBef>
              <a:spcAft>
                <a:spcPct val="0"/>
              </a:spcAft>
              <a:buClr>
                <a:srgbClr val="00709E"/>
              </a:buClr>
              <a:buSzPct val="110000"/>
              <a:buFont typeface="Times" pitchFamily="18" charset="0"/>
              <a:buChar char="•"/>
              <a:tabLst/>
              <a:defRPr/>
            </a:pPr>
            <a:r>
              <a:rPr kumimoji="0" lang="zh-CN" altLang="en-US" sz="1500" b="1" i="0" u="none" strike="noStrike" kern="0" cap="none" spc="0" normalizeH="0" baseline="0" noProof="0" dirty="0" smtClean="0">
                <a:ln>
                  <a:noFill/>
                </a:ln>
                <a:solidFill>
                  <a:srgbClr val="000000"/>
                </a:solidFill>
                <a:effectLst/>
                <a:uLnTx/>
                <a:uFillTx/>
                <a:latin typeface="+mn-lt"/>
                <a:ea typeface="黑体" pitchFamily="2" charset="-122"/>
                <a:cs typeface="ＭＳ Ｐゴシック"/>
              </a:rPr>
              <a:t>将手动恢复过程转换为自动恢复计划</a:t>
            </a:r>
            <a:endParaRPr kumimoji="0" lang="zh-CN" altLang="en-US" sz="1500" b="1" i="0" u="none" strike="noStrike" kern="0" cap="none" spc="0" normalizeH="0" baseline="0" noProof="0" dirty="0" smtClean="0">
              <a:ln>
                <a:noFill/>
              </a:ln>
              <a:solidFill>
                <a:srgbClr val="333333"/>
              </a:solidFill>
              <a:effectLst/>
              <a:uLnTx/>
              <a:uFillTx/>
              <a:latin typeface="+mn-lt"/>
              <a:ea typeface="黑体" pitchFamily="2" charset="-122"/>
              <a:cs typeface="ＭＳ Ｐゴシック"/>
            </a:endParaRPr>
          </a:p>
          <a:p>
            <a:pPr marL="400029" marR="0" lvl="1" indent="-171441" algn="l" defTabSz="914400" rtl="0" eaLnBrk="1" fontAlgn="base" latinLnBrk="0" hangingPunct="1">
              <a:lnSpc>
                <a:spcPct val="90000"/>
              </a:lnSpc>
              <a:spcBef>
                <a:spcPts val="800"/>
              </a:spcBef>
              <a:spcAft>
                <a:spcPct val="0"/>
              </a:spcAft>
              <a:buClr>
                <a:srgbClr val="00709E"/>
              </a:buClr>
              <a:buSzPct val="110000"/>
              <a:buFont typeface="Times" pitchFamily="18" charset="0"/>
              <a:buChar char="•"/>
              <a:tabLst/>
              <a:defRPr/>
            </a:pPr>
            <a:r>
              <a:rPr kumimoji="0" lang="zh-CN" altLang="en-US" sz="1500" b="1" i="0" u="none" strike="noStrike" kern="0" cap="none" spc="0" normalizeH="0" baseline="0" noProof="0" dirty="0" smtClean="0">
                <a:ln>
                  <a:noFill/>
                </a:ln>
                <a:solidFill>
                  <a:srgbClr val="000000"/>
                </a:solidFill>
                <a:effectLst/>
                <a:uLnTx/>
                <a:uFillTx/>
                <a:latin typeface="+mn-lt"/>
                <a:ea typeface="黑体" pitchFamily="2" charset="-122"/>
                <a:cs typeface="ＭＳ Ｐゴシック"/>
              </a:rPr>
              <a:t>简化与第三方存储复制的集成</a:t>
            </a:r>
          </a:p>
        </p:txBody>
      </p:sp>
      <p:sp>
        <p:nvSpPr>
          <p:cNvPr id="11" name="AutoShape 11"/>
          <p:cNvSpPr>
            <a:spLocks noChangeArrowheads="1"/>
          </p:cNvSpPr>
          <p:nvPr/>
        </p:nvSpPr>
        <p:spPr bwMode="auto">
          <a:xfrm>
            <a:off x="990600" y="1109663"/>
            <a:ext cx="7178675" cy="685800"/>
          </a:xfrm>
          <a:prstGeom prst="roundRect">
            <a:avLst>
              <a:gd name="adj" fmla="val 16667"/>
            </a:avLst>
          </a:prstGeom>
          <a:solidFill>
            <a:schemeClr val="accent1">
              <a:alpha val="20000"/>
            </a:schemeClr>
          </a:solidFill>
          <a:ln w="25400">
            <a:solidFill>
              <a:schemeClr val="accent1"/>
            </a:solidFill>
            <a:round/>
            <a:headEnd/>
            <a:tailEnd/>
          </a:ln>
        </p:spPr>
        <p:txBody>
          <a:bodyPr/>
          <a:lstStyle/>
          <a:p>
            <a:pPr>
              <a:lnSpc>
                <a:spcPct val="100000"/>
              </a:lnSpc>
              <a:buClrTx/>
              <a:buSzTx/>
            </a:pPr>
            <a:r>
              <a:rPr lang="en-US" altLang="zh-CN" sz="1800" b="1" i="1">
                <a:solidFill>
                  <a:srgbClr val="7D9BC6"/>
                </a:solidFill>
                <a:ea typeface="黑体" pitchFamily="2" charset="-122"/>
              </a:rPr>
              <a:t>Site Recovery Manager </a:t>
            </a:r>
            <a:r>
              <a:rPr lang="zh-CN" altLang="en-US" sz="1800" b="1" i="1">
                <a:solidFill>
                  <a:srgbClr val="7D9BC6"/>
                </a:solidFill>
                <a:ea typeface="黑体" pitchFamily="2" charset="-122"/>
              </a:rPr>
              <a:t>利用 </a:t>
            </a:r>
            <a:r>
              <a:rPr lang="en-US" altLang="zh-CN" sz="1800" b="1" i="1">
                <a:solidFill>
                  <a:srgbClr val="7D9BC6"/>
                </a:solidFill>
                <a:ea typeface="黑体" pitchFamily="2" charset="-122"/>
              </a:rPr>
              <a:t>VMware Infrastructure </a:t>
            </a:r>
            <a:br>
              <a:rPr lang="en-US" altLang="zh-CN" sz="1800" b="1" i="1">
                <a:solidFill>
                  <a:srgbClr val="7D9BC6"/>
                </a:solidFill>
                <a:ea typeface="黑体" pitchFamily="2" charset="-122"/>
              </a:rPr>
            </a:br>
            <a:r>
              <a:rPr lang="zh-CN" altLang="en-US" sz="1800" b="1" i="1">
                <a:solidFill>
                  <a:srgbClr val="7D9BC6"/>
                </a:solidFill>
                <a:ea typeface="黑体" pitchFamily="2" charset="-122"/>
              </a:rPr>
              <a:t>来转换灾难恢复</a:t>
            </a:r>
          </a:p>
        </p:txBody>
      </p:sp>
      <p:sp>
        <p:nvSpPr>
          <p:cNvPr id="12" name="AutoShape 12"/>
          <p:cNvSpPr>
            <a:spLocks noChangeArrowheads="1"/>
          </p:cNvSpPr>
          <p:nvPr/>
        </p:nvSpPr>
        <p:spPr bwMode="auto">
          <a:xfrm>
            <a:off x="500034" y="4572008"/>
            <a:ext cx="4438650" cy="1714512"/>
          </a:xfrm>
          <a:prstGeom prst="roundRect">
            <a:avLst>
              <a:gd name="adj" fmla="val 4278"/>
            </a:avLst>
          </a:prstGeom>
          <a:noFill/>
          <a:ln w="9525" algn="ctr">
            <a:solidFill>
              <a:schemeClr val="bg2"/>
            </a:solidFill>
            <a:round/>
            <a:headEnd/>
            <a:tailEnd/>
          </a:ln>
        </p:spPr>
        <p:txBody>
          <a:bodyPr/>
          <a:lstStyle/>
          <a:p>
            <a:pPr marL="0" lvl="3" algn="l">
              <a:lnSpc>
                <a:spcPct val="100000"/>
              </a:lnSpc>
              <a:spcAft>
                <a:spcPct val="40000"/>
              </a:spcAft>
              <a:buClr>
                <a:schemeClr val="folHlink"/>
              </a:buClr>
              <a:buSzPct val="75000"/>
              <a:buFont typeface="Wingdings 3" pitchFamily="18" charset="2"/>
              <a:buNone/>
            </a:pPr>
            <a:r>
              <a:rPr lang="zh-CN" altLang="en-US" sz="1800" b="1">
                <a:solidFill>
                  <a:schemeClr val="tx1"/>
                </a:solidFill>
                <a:ea typeface="黑体" pitchFamily="2" charset="-122"/>
              </a:rPr>
              <a:t> </a:t>
            </a:r>
          </a:p>
        </p:txBody>
      </p:sp>
      <p:sp>
        <p:nvSpPr>
          <p:cNvPr id="13" name="Rectangle 13"/>
          <p:cNvSpPr>
            <a:spLocks noChangeArrowheads="1"/>
          </p:cNvSpPr>
          <p:nvPr/>
        </p:nvSpPr>
        <p:spPr bwMode="auto">
          <a:xfrm>
            <a:off x="5357818" y="5000636"/>
            <a:ext cx="3225823" cy="873125"/>
          </a:xfrm>
          <a:prstGeom prst="rect">
            <a:avLst/>
          </a:prstGeom>
          <a:noFill/>
          <a:ln w="9525">
            <a:noFill/>
            <a:miter lim="800000"/>
            <a:headEnd/>
            <a:tailEnd/>
          </a:ln>
        </p:spPr>
        <p:txBody>
          <a:bodyPr anchor="ctr"/>
          <a:lstStyle/>
          <a:p>
            <a:pPr marL="300038" lvl="1" indent="-298450" algn="l">
              <a:lnSpc>
                <a:spcPct val="95000"/>
              </a:lnSpc>
              <a:spcAft>
                <a:spcPct val="30000"/>
              </a:spcAft>
              <a:buClr>
                <a:schemeClr val="accent1"/>
              </a:buClr>
              <a:buSzTx/>
              <a:buFont typeface="Wingdings" pitchFamily="2" charset="2"/>
              <a:buChar char=""/>
            </a:pPr>
            <a:r>
              <a:rPr lang="zh-CN" altLang="en-US" sz="1800" b="1" dirty="0">
                <a:solidFill>
                  <a:srgbClr val="000000"/>
                </a:solidFill>
                <a:ea typeface="黑体" pitchFamily="2" charset="-122"/>
              </a:rPr>
              <a:t>实现快速、可靠、易于管理且价格合理的灾难</a:t>
            </a:r>
            <a:r>
              <a:rPr lang="zh-CN" altLang="en-US" sz="1800" b="1" dirty="0" smtClean="0">
                <a:solidFill>
                  <a:srgbClr val="000000"/>
                </a:solidFill>
                <a:ea typeface="黑体" pitchFamily="2" charset="-122"/>
              </a:rPr>
              <a:t>恢复</a:t>
            </a:r>
            <a:endParaRPr lang="en-US" altLang="zh-CN" sz="1800" b="1" dirty="0" smtClean="0">
              <a:solidFill>
                <a:srgbClr val="000000"/>
              </a:solidFill>
              <a:ea typeface="黑体" pitchFamily="2" charset="-122"/>
            </a:endParaRPr>
          </a:p>
          <a:p>
            <a:pPr marL="300038" lvl="1" indent="-298450" algn="l">
              <a:lnSpc>
                <a:spcPct val="95000"/>
              </a:lnSpc>
              <a:spcAft>
                <a:spcPct val="30000"/>
              </a:spcAft>
              <a:buClr>
                <a:schemeClr val="accent1"/>
              </a:buClr>
              <a:buSzTx/>
              <a:buFont typeface="Wingdings" pitchFamily="2" charset="2"/>
              <a:buChar char=""/>
            </a:pPr>
            <a:r>
              <a:rPr lang="zh-CN" altLang="en-US" sz="1800" b="1" dirty="0" smtClean="0">
                <a:solidFill>
                  <a:srgbClr val="0000FF"/>
                </a:solidFill>
                <a:ea typeface="黑体" pitchFamily="2" charset="-122"/>
              </a:rPr>
              <a:t>最新版本：</a:t>
            </a:r>
            <a:r>
              <a:rPr lang="en-US" altLang="zh-CN" sz="1800" b="1" dirty="0" smtClean="0">
                <a:solidFill>
                  <a:srgbClr val="0000FF"/>
                </a:solidFill>
                <a:ea typeface="黑体" pitchFamily="2" charset="-122"/>
              </a:rPr>
              <a:t>SRM  5.0</a:t>
            </a:r>
            <a:endParaRPr lang="zh-CN" altLang="en-US" sz="1800" b="1" dirty="0">
              <a:solidFill>
                <a:srgbClr val="0000FF"/>
              </a:solidFill>
              <a:ea typeface="黑体" pitchFamily="2" charset="-122"/>
            </a:endParaRPr>
          </a:p>
        </p:txBody>
      </p:sp>
      <p:sp>
        <p:nvSpPr>
          <p:cNvPr id="16" name="标题 1"/>
          <p:cNvSpPr>
            <a:spLocks noGrp="1"/>
          </p:cNvSpPr>
          <p:nvPr>
            <p:ph type="title"/>
          </p:nvPr>
        </p:nvSpPr>
        <p:spPr>
          <a:xfrm>
            <a:off x="374650" y="171451"/>
            <a:ext cx="8474075" cy="333375"/>
          </a:xfrm>
        </p:spPr>
        <p:txBody>
          <a:bodyPr/>
          <a:lstStyle/>
          <a:p>
            <a:r>
              <a:rPr lang="zh-CN" altLang="en-US" dirty="0" smtClean="0"/>
              <a:t>第一部分：云计算基础架构和管理</a:t>
            </a:r>
            <a:r>
              <a:rPr lang="en-US" altLang="zh-CN" dirty="0" smtClean="0"/>
              <a:t>——</a:t>
            </a:r>
            <a:r>
              <a:rPr lang="en-US" altLang="zh-CN" dirty="0" smtClean="0">
                <a:latin typeface="+mj-lt"/>
              </a:rPr>
              <a:t>Site Recovery Manager</a:t>
            </a:r>
            <a:endParaRPr lang="zh-CN" altLang="en-US" dirty="0">
              <a:latin typeface="+mj-lt"/>
            </a:endParaRPr>
          </a:p>
        </p:txBody>
      </p:sp>
      <p:pic>
        <p:nvPicPr>
          <p:cNvPr id="17" name="图片 16" descr="调整大小 Snap1.jpg"/>
          <p:cNvPicPr>
            <a:picLocks noChangeAspect="1"/>
          </p:cNvPicPr>
          <p:nvPr/>
        </p:nvPicPr>
        <p:blipFill>
          <a:blip r:embed="rId3"/>
          <a:stretch>
            <a:fillRect/>
          </a:stretch>
        </p:blipFill>
        <p:spPr>
          <a:xfrm>
            <a:off x="7591425" y="0"/>
            <a:ext cx="1552575" cy="942975"/>
          </a:xfrm>
          <a:prstGeom prst="rect">
            <a:avLst/>
          </a:prstGeom>
        </p:spPr>
      </p:pic>
      <p:grpSp>
        <p:nvGrpSpPr>
          <p:cNvPr id="15" name="组合 14"/>
          <p:cNvGrpSpPr/>
          <p:nvPr/>
        </p:nvGrpSpPr>
        <p:grpSpPr>
          <a:xfrm>
            <a:off x="1428728" y="2071678"/>
            <a:ext cx="5862102" cy="2448516"/>
            <a:chOff x="523708" y="830571"/>
            <a:chExt cx="7967830" cy="3654426"/>
          </a:xfrm>
        </p:grpSpPr>
        <p:sp>
          <p:nvSpPr>
            <p:cNvPr id="18" name="Rounded Rectangle 33838"/>
            <p:cNvSpPr>
              <a:spLocks noChangeArrowheads="1"/>
            </p:cNvSpPr>
            <p:nvPr/>
          </p:nvSpPr>
          <p:spPr bwMode="auto">
            <a:xfrm>
              <a:off x="523708" y="830571"/>
              <a:ext cx="2813217" cy="3544887"/>
            </a:xfrm>
            <a:prstGeom prst="roundRect">
              <a:avLst>
                <a:gd name="adj" fmla="val 3606"/>
              </a:avLst>
            </a:prstGeom>
            <a:noFill/>
            <a:ln w="9525" algn="ctr">
              <a:solidFill>
                <a:srgbClr val="9B9B9B"/>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a:solidFill>
                  <a:srgbClr val="000000"/>
                </a:solidFill>
                <a:ea typeface="SimHei" pitchFamily="2" charset="-122"/>
              </a:endParaRPr>
            </a:p>
          </p:txBody>
        </p:sp>
        <p:sp>
          <p:nvSpPr>
            <p:cNvPr id="19" name="AutoShape 15"/>
            <p:cNvSpPr>
              <a:spLocks noChangeArrowheads="1"/>
            </p:cNvSpPr>
            <p:nvPr/>
          </p:nvSpPr>
          <p:spPr bwMode="auto">
            <a:xfrm flipV="1">
              <a:off x="596900" y="1135371"/>
              <a:ext cx="1544638" cy="547687"/>
            </a:xfrm>
            <a:prstGeom prst="roundRect">
              <a:avLst>
                <a:gd name="adj" fmla="val 16667"/>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w="9525" algn="ctr">
              <a:noFill/>
              <a:round/>
              <a:headEnd/>
              <a:tailEnd/>
            </a:ln>
            <a:effectLst/>
          </p:spPr>
          <p:txBody>
            <a:bodyPr rot="10800000" wrap="none" anchor="ctr"/>
            <a:lstStyle/>
            <a:p>
              <a:pPr algn="ctr">
                <a:lnSpc>
                  <a:spcPct val="87000"/>
                </a:lnSpc>
                <a:buClr>
                  <a:srgbClr val="4D4D4D"/>
                </a:buClr>
                <a:buSzPct val="80000"/>
                <a:defRPr/>
              </a:pPr>
              <a:r>
                <a:rPr lang="en-US" sz="1200" b="1" smtClean="0">
                  <a:solidFill>
                    <a:srgbClr val="FFFFFF"/>
                  </a:solidFill>
                  <a:latin typeface="Arial"/>
                  <a:ea typeface="SimHei" pitchFamily="2" charset="-122"/>
                  <a:cs typeface="Arial" charset="0"/>
                </a:rPr>
                <a:t>vCenter</a:t>
              </a:r>
              <a:r>
                <a:rPr lang="en-US" sz="1200" b="1" smtClean="0">
                  <a:solidFill>
                    <a:srgbClr val="FFFFFF"/>
                  </a:solidFill>
                  <a:latin typeface="Arial" charset="0"/>
                  <a:ea typeface="SimHei" pitchFamily="2" charset="-122"/>
                  <a:cs typeface="Arial" charset="0"/>
                </a:rPr>
                <a:t> </a:t>
              </a:r>
              <a:r>
                <a:rPr lang="en-US" sz="1200" b="1" smtClean="0">
                  <a:solidFill>
                    <a:srgbClr val="FFFFFF"/>
                  </a:solidFill>
                  <a:latin typeface="Arial"/>
                  <a:ea typeface="SimHei" pitchFamily="2" charset="-122"/>
                  <a:cs typeface="Arial" charset="0"/>
                </a:rPr>
                <a:t>Server</a:t>
              </a:r>
              <a:endParaRPr lang="en-US" sz="1200" b="1" dirty="0">
                <a:solidFill>
                  <a:srgbClr val="FFFFFF"/>
                </a:solidFill>
                <a:latin typeface="Arial"/>
                <a:ea typeface="SimHei" pitchFamily="2" charset="-122"/>
                <a:cs typeface="Arial" charset="0"/>
              </a:endParaRPr>
            </a:p>
          </p:txBody>
        </p:sp>
        <p:sp>
          <p:nvSpPr>
            <p:cNvPr id="20" name="AutoShape 16"/>
            <p:cNvSpPr>
              <a:spLocks noChangeArrowheads="1"/>
            </p:cNvSpPr>
            <p:nvPr/>
          </p:nvSpPr>
          <p:spPr bwMode="auto">
            <a:xfrm flipV="1">
              <a:off x="2141538" y="1135371"/>
              <a:ext cx="1135062" cy="547687"/>
            </a:xfrm>
            <a:prstGeom prst="roundRect">
              <a:avLst>
                <a:gd name="adj" fmla="val 16667"/>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a:ln w="9525" algn="ctr">
              <a:noFill/>
              <a:round/>
              <a:headEnd/>
              <a:tailEnd/>
            </a:ln>
            <a:effectLst/>
          </p:spPr>
          <p:txBody>
            <a:bodyPr rot="10800000" anchor="ctr"/>
            <a:lstStyle/>
            <a:p>
              <a:pPr algn="ctr">
                <a:lnSpc>
                  <a:spcPct val="80000"/>
                </a:lnSpc>
                <a:buClr>
                  <a:srgbClr val="4D4D4D"/>
                </a:buClr>
                <a:buSzPct val="80000"/>
                <a:defRPr/>
              </a:pPr>
              <a:r>
                <a:rPr lang="en-US" sz="1050" b="1" smtClean="0">
                  <a:solidFill>
                    <a:srgbClr val="FFFFFF"/>
                  </a:solidFill>
                  <a:latin typeface="Arial"/>
                  <a:ea typeface="SimHei" pitchFamily="2" charset="-122"/>
                </a:rPr>
                <a:t>Site</a:t>
              </a:r>
              <a:r>
                <a:rPr lang="en-US" sz="1050" b="1" smtClean="0">
                  <a:solidFill>
                    <a:srgbClr val="FFFFFF"/>
                  </a:solidFill>
                  <a:latin typeface="Arial" charset="0"/>
                  <a:ea typeface="SimHei" pitchFamily="2" charset="-122"/>
                </a:rPr>
                <a:t> </a:t>
              </a:r>
              <a:r>
                <a:rPr lang="en-US" sz="1050" b="1" smtClean="0">
                  <a:solidFill>
                    <a:srgbClr val="FFFFFF"/>
                  </a:solidFill>
                  <a:latin typeface="Arial"/>
                  <a:ea typeface="SimHei" pitchFamily="2" charset="-122"/>
                </a:rPr>
                <a:t>Recovery</a:t>
              </a:r>
              <a:r>
                <a:rPr lang="en-US" sz="1050" b="1" smtClean="0">
                  <a:solidFill>
                    <a:srgbClr val="FFFFFF"/>
                  </a:solidFill>
                  <a:latin typeface="Arial" charset="0"/>
                  <a:ea typeface="SimHei" pitchFamily="2" charset="-122"/>
                </a:rPr>
                <a:t> </a:t>
              </a:r>
              <a:r>
                <a:rPr lang="en-US" sz="1050" b="1" smtClean="0">
                  <a:solidFill>
                    <a:srgbClr val="FFFFFF"/>
                  </a:solidFill>
                  <a:latin typeface="Arial"/>
                  <a:ea typeface="SimHei" pitchFamily="2" charset="-122"/>
                </a:rPr>
                <a:t>Manager</a:t>
              </a:r>
              <a:endParaRPr lang="en-US" sz="1050" b="1" dirty="0">
                <a:solidFill>
                  <a:srgbClr val="FFFFFF"/>
                </a:solidFill>
                <a:latin typeface="Arial"/>
                <a:ea typeface="SimHei" pitchFamily="2" charset="-122"/>
              </a:endParaRPr>
            </a:p>
          </p:txBody>
        </p:sp>
        <p:pic>
          <p:nvPicPr>
            <p:cNvPr id="21" name="Picture 13" descr="ICON_Storage_1up_Q308.pn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39788" y="3867458"/>
              <a:ext cx="290512"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13" descr="ICON_Storage_1up_Q308.pn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211263" y="3867458"/>
              <a:ext cx="292100"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13" descr="ICON_Storage_1up_Q308.pn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584325" y="3867458"/>
              <a:ext cx="290513"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13" descr="ICON_Storage_1up_Q308.pn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957388" y="3867458"/>
              <a:ext cx="290512"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13" descr="ICON_Storage_1up_Q308.pn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328863" y="3867458"/>
              <a:ext cx="292100"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13" descr="ICON_Storage_1up_Q308.pn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701925" y="3867458"/>
              <a:ext cx="290513"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120" descr="ICON_VirtTriangle_flat_Q408.png"/>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11188" y="2886383"/>
              <a:ext cx="137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122" descr="ICON_VirtTriangle_flat_Q408.png"/>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903413" y="2886383"/>
              <a:ext cx="1390650"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8" descr="ICON_Server_flat_Q408.png"/>
            <p:cNvPicPr>
              <a:picLocks noChangeAspect="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68363" y="3181658"/>
              <a:ext cx="804862" cy="19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8" descr="ICON_Server_flat_Q408.png"/>
            <p:cNvPicPr>
              <a:picLocks noChangeAspect="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71538" y="3378508"/>
              <a:ext cx="804862" cy="19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8" descr="ICON_Server_flat_Q408.png"/>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105025" y="3188008"/>
              <a:ext cx="806450" cy="19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8" descr="ICON_Server_flat_Q408.png"/>
            <p:cNvPicPr>
              <a:picLocks noChangeAspect="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101850" y="3384858"/>
              <a:ext cx="804863" cy="19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 name="Rounded Rectangle 130"/>
            <p:cNvSpPr/>
            <p:nvPr/>
          </p:nvSpPr>
          <p:spPr bwMode="auto">
            <a:xfrm>
              <a:off x="625356" y="2537147"/>
              <a:ext cx="2645665" cy="395967"/>
            </a:xfrm>
            <a:prstGeom prst="roundRect">
              <a:avLst/>
            </a:prstGeom>
            <a:gradFill>
              <a:gsLst>
                <a:gs pos="0">
                  <a:srgbClr val="2F97D9"/>
                </a:gs>
                <a:gs pos="100000">
                  <a:srgbClr val="8FD1F0"/>
                </a:gs>
              </a:gsLst>
            </a:gradFill>
            <a:ln w="25400">
              <a:noFill/>
              <a:headEnd type="none" w="med" len="med"/>
              <a:tailEnd type="none" w="med" len="med"/>
            </a:ln>
            <a:effectLst/>
            <a:scene3d>
              <a:camera prst="orthographicFront"/>
              <a:lightRig rig="threePt" dir="t"/>
            </a:scene3d>
            <a:sp3d>
              <a:bevelT w="25400" h="6350"/>
            </a:sp3d>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400" b="1" smtClean="0">
                  <a:solidFill>
                    <a:srgbClr val="FFFFFF"/>
                  </a:solidFill>
                  <a:latin typeface="Arial"/>
                  <a:ea typeface="SimHei" pitchFamily="2" charset="-122"/>
                </a:rPr>
                <a:t>vSphere</a:t>
              </a:r>
              <a:endParaRPr lang="en-US" sz="1400" b="1" dirty="0">
                <a:solidFill>
                  <a:srgbClr val="FFFFFF"/>
                </a:solidFill>
                <a:latin typeface="Arial"/>
                <a:ea typeface="SimHei" pitchFamily="2" charset="-122"/>
              </a:endParaRPr>
            </a:p>
          </p:txBody>
        </p:sp>
        <p:sp>
          <p:nvSpPr>
            <p:cNvPr id="34" name="Rounded Rectangle 33838"/>
            <p:cNvSpPr>
              <a:spLocks noChangeArrowheads="1"/>
            </p:cNvSpPr>
            <p:nvPr/>
          </p:nvSpPr>
          <p:spPr bwMode="auto">
            <a:xfrm>
              <a:off x="5678321" y="830571"/>
              <a:ext cx="2813217" cy="3548062"/>
            </a:xfrm>
            <a:prstGeom prst="roundRect">
              <a:avLst>
                <a:gd name="adj" fmla="val 3606"/>
              </a:avLst>
            </a:prstGeom>
            <a:noFill/>
            <a:ln w="9525" algn="ctr">
              <a:solidFill>
                <a:srgbClr val="9B9B9B"/>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a:solidFill>
                  <a:srgbClr val="000000"/>
                </a:solidFill>
                <a:ea typeface="SimHei" pitchFamily="2" charset="-122"/>
              </a:endParaRPr>
            </a:p>
          </p:txBody>
        </p:sp>
        <p:sp>
          <p:nvSpPr>
            <p:cNvPr id="35" name="AutoShape 15"/>
            <p:cNvSpPr>
              <a:spLocks noChangeArrowheads="1"/>
            </p:cNvSpPr>
            <p:nvPr/>
          </p:nvSpPr>
          <p:spPr bwMode="auto">
            <a:xfrm flipV="1">
              <a:off x="5751513" y="1138546"/>
              <a:ext cx="1544637" cy="547687"/>
            </a:xfrm>
            <a:prstGeom prst="roundRect">
              <a:avLst>
                <a:gd name="adj" fmla="val 16667"/>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w="9525" algn="ctr">
              <a:noFill/>
              <a:round/>
              <a:headEnd/>
              <a:tailEnd/>
            </a:ln>
            <a:effectLst/>
          </p:spPr>
          <p:txBody>
            <a:bodyPr rot="10800000" wrap="none" anchor="ctr"/>
            <a:lstStyle/>
            <a:p>
              <a:pPr algn="ctr">
                <a:lnSpc>
                  <a:spcPct val="87000"/>
                </a:lnSpc>
                <a:buClr>
                  <a:srgbClr val="4D4D4D"/>
                </a:buClr>
                <a:buSzPct val="80000"/>
                <a:defRPr/>
              </a:pPr>
              <a:r>
                <a:rPr lang="en-US" sz="1200" b="1" smtClean="0">
                  <a:solidFill>
                    <a:srgbClr val="FFFFFF"/>
                  </a:solidFill>
                  <a:latin typeface="Arial"/>
                  <a:ea typeface="SimHei" pitchFamily="2" charset="-122"/>
                  <a:cs typeface="Arial" charset="0"/>
                </a:rPr>
                <a:t>vCenter</a:t>
              </a:r>
              <a:r>
                <a:rPr lang="en-US" sz="1200" b="1" smtClean="0">
                  <a:solidFill>
                    <a:srgbClr val="FFFFFF"/>
                  </a:solidFill>
                  <a:latin typeface="Arial" charset="0"/>
                  <a:ea typeface="SimHei" pitchFamily="2" charset="-122"/>
                  <a:cs typeface="Arial" charset="0"/>
                </a:rPr>
                <a:t> </a:t>
              </a:r>
              <a:r>
                <a:rPr lang="en-US" sz="1200" b="1" smtClean="0">
                  <a:solidFill>
                    <a:srgbClr val="FFFFFF"/>
                  </a:solidFill>
                  <a:latin typeface="Arial"/>
                  <a:ea typeface="SimHei" pitchFamily="2" charset="-122"/>
                  <a:cs typeface="Arial" charset="0"/>
                </a:rPr>
                <a:t>Server</a:t>
              </a:r>
              <a:endParaRPr lang="en-US" sz="1200" b="1" dirty="0">
                <a:solidFill>
                  <a:srgbClr val="FFFFFF"/>
                </a:solidFill>
                <a:latin typeface="Arial"/>
                <a:ea typeface="SimHei" pitchFamily="2" charset="-122"/>
                <a:cs typeface="Arial" charset="0"/>
              </a:endParaRPr>
            </a:p>
          </p:txBody>
        </p:sp>
        <p:sp>
          <p:nvSpPr>
            <p:cNvPr id="36" name="AutoShape 16"/>
            <p:cNvSpPr>
              <a:spLocks noChangeArrowheads="1"/>
            </p:cNvSpPr>
            <p:nvPr/>
          </p:nvSpPr>
          <p:spPr bwMode="auto">
            <a:xfrm flipV="1">
              <a:off x="7296150" y="1138546"/>
              <a:ext cx="1135063" cy="547687"/>
            </a:xfrm>
            <a:prstGeom prst="roundRect">
              <a:avLst>
                <a:gd name="adj" fmla="val 16667"/>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a:ln w="9525" algn="ctr">
              <a:noFill/>
              <a:round/>
              <a:headEnd/>
              <a:tailEnd/>
            </a:ln>
            <a:effectLst/>
          </p:spPr>
          <p:txBody>
            <a:bodyPr rot="10800000" anchor="ctr"/>
            <a:lstStyle/>
            <a:p>
              <a:pPr algn="ctr">
                <a:lnSpc>
                  <a:spcPct val="80000"/>
                </a:lnSpc>
                <a:buClr>
                  <a:srgbClr val="4D4D4D"/>
                </a:buClr>
                <a:buSzPct val="80000"/>
                <a:defRPr/>
              </a:pPr>
              <a:r>
                <a:rPr lang="en-US" sz="1050" b="1" dirty="0" smtClean="0">
                  <a:solidFill>
                    <a:srgbClr val="FFFFFF"/>
                  </a:solidFill>
                  <a:latin typeface="Arial"/>
                  <a:ea typeface="SimHei" pitchFamily="2" charset="-122"/>
                </a:rPr>
                <a:t>Site</a:t>
              </a:r>
              <a:r>
                <a:rPr lang="en-US" sz="1050" b="1" dirty="0" smtClean="0">
                  <a:solidFill>
                    <a:srgbClr val="FFFFFF"/>
                  </a:solidFill>
                  <a:latin typeface="Arial" charset="0"/>
                  <a:ea typeface="SimHei" pitchFamily="2" charset="-122"/>
                </a:rPr>
                <a:t> </a:t>
              </a:r>
              <a:r>
                <a:rPr lang="en-US" sz="1050" b="1" dirty="0" smtClean="0">
                  <a:solidFill>
                    <a:srgbClr val="FFFFFF"/>
                  </a:solidFill>
                  <a:latin typeface="Arial"/>
                  <a:ea typeface="SimHei" pitchFamily="2" charset="-122"/>
                </a:rPr>
                <a:t>Recovery</a:t>
              </a:r>
              <a:r>
                <a:rPr lang="en-US" sz="1050" b="1" dirty="0" smtClean="0">
                  <a:solidFill>
                    <a:srgbClr val="FFFFFF"/>
                  </a:solidFill>
                  <a:latin typeface="Arial" charset="0"/>
                  <a:ea typeface="SimHei" pitchFamily="2" charset="-122"/>
                </a:rPr>
                <a:t> </a:t>
              </a:r>
              <a:r>
                <a:rPr lang="en-US" sz="1050" b="1" dirty="0" smtClean="0">
                  <a:solidFill>
                    <a:srgbClr val="FFFFFF"/>
                  </a:solidFill>
                  <a:latin typeface="Arial"/>
                  <a:ea typeface="SimHei" pitchFamily="2" charset="-122"/>
                </a:rPr>
                <a:t>Manager</a:t>
              </a:r>
              <a:endParaRPr lang="en-US" sz="1050" b="1" dirty="0">
                <a:solidFill>
                  <a:srgbClr val="FFFFFF"/>
                </a:solidFill>
                <a:latin typeface="Arial"/>
                <a:ea typeface="SimHei" pitchFamily="2" charset="-122"/>
              </a:endParaRPr>
            </a:p>
          </p:txBody>
        </p:sp>
        <p:pic>
          <p:nvPicPr>
            <p:cNvPr id="37" name="Picture 13" descr="ICON_Storage_1up_Q308.pn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94400" y="3870633"/>
              <a:ext cx="290513"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 name="Picture 13" descr="ICON_Storage_1up_Q308.pn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365875" y="3870633"/>
              <a:ext cx="292100"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13" descr="ICON_Storage_1up_Q308.pn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738938" y="3870633"/>
              <a:ext cx="290512"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Picture 13" descr="ICON_Storage_1up_Q308.pn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112000" y="3870633"/>
              <a:ext cx="290513"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 name="Picture 13" descr="ICON_Storage_1up_Q308.pn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483475" y="3870633"/>
              <a:ext cx="292100"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 name="Picture 13" descr="ICON_Storage_1up_Q308.pn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856538" y="3870633"/>
              <a:ext cx="290512"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 name="Picture 173" descr="ICON_VirtTriangle_flat_Q408.png"/>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765800" y="2889558"/>
              <a:ext cx="1374775"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 name="Picture 174" descr="ICON_VirtTriangle_flat_Q408.png"/>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058025" y="2889558"/>
              <a:ext cx="139223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 name="Picture 8" descr="ICON_Server_flat_Q408.png"/>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6022975" y="3184833"/>
              <a:ext cx="806450" cy="19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 name="Picture 8" descr="ICON_Server_flat_Q408.png"/>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6026150" y="3381683"/>
              <a:ext cx="806450" cy="19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 name="Picture 8" descr="ICON_Server_flat_Q408.png"/>
            <p:cNvPicPr>
              <a:picLocks noChangeAspect="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7261225" y="3192771"/>
              <a:ext cx="804863" cy="193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 name="Picture 8" descr="ICON_Server_flat_Q408.png"/>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7256463" y="3389621"/>
              <a:ext cx="806450" cy="195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Rounded Rectangle 179"/>
            <p:cNvSpPr/>
            <p:nvPr/>
          </p:nvSpPr>
          <p:spPr bwMode="auto">
            <a:xfrm>
              <a:off x="5780838" y="2540867"/>
              <a:ext cx="2645665" cy="395967"/>
            </a:xfrm>
            <a:prstGeom prst="roundRect">
              <a:avLst/>
            </a:prstGeom>
            <a:gradFill>
              <a:gsLst>
                <a:gs pos="0">
                  <a:srgbClr val="2F97D9"/>
                </a:gs>
                <a:gs pos="100000">
                  <a:srgbClr val="8FD1F0"/>
                </a:gs>
              </a:gsLst>
            </a:gradFill>
            <a:ln w="25400">
              <a:noFill/>
              <a:headEnd type="none" w="med" len="med"/>
              <a:tailEnd type="none" w="med" len="med"/>
            </a:ln>
            <a:effectLst/>
            <a:scene3d>
              <a:camera prst="orthographicFront"/>
              <a:lightRig rig="threePt" dir="t"/>
            </a:scene3d>
            <a:sp3d>
              <a:bevelT w="25400" h="6350"/>
            </a:sp3d>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400" b="1" dirty="0" err="1" smtClean="0">
                  <a:solidFill>
                    <a:srgbClr val="FFFFFF"/>
                  </a:solidFill>
                  <a:latin typeface="Arial"/>
                  <a:ea typeface="SimHei" pitchFamily="2" charset="-122"/>
                </a:rPr>
                <a:t>vSphere</a:t>
              </a:r>
              <a:endParaRPr lang="en-US" sz="1400" b="1" dirty="0">
                <a:solidFill>
                  <a:srgbClr val="FFFFFF"/>
                </a:solidFill>
                <a:latin typeface="Arial"/>
                <a:ea typeface="SimHei" pitchFamily="2" charset="-122"/>
              </a:endParaRPr>
            </a:p>
          </p:txBody>
        </p:sp>
        <p:pic>
          <p:nvPicPr>
            <p:cNvPr id="50" name="Picture 17" descr="ICON_VM_basic_flat_R2_Q408.png"/>
            <p:cNvPicPr>
              <a:picLocks noChangeAspect="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689639" y="2031983"/>
              <a:ext cx="365760" cy="338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 name="Picture 17" descr="ICON_VM_basic_flat_R2_Q408.png"/>
            <p:cNvPicPr>
              <a:picLocks noChangeAspect="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109379" y="2031983"/>
              <a:ext cx="365760" cy="338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 name="Picture 17" descr="ICON_VM_basic_flat_R2_Q408.png"/>
            <p:cNvPicPr>
              <a:picLocks noChangeAspect="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529119" y="2031983"/>
              <a:ext cx="365760" cy="338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 name="Picture 17" descr="ICON_VM_basic_flat_R2_Q408.png"/>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xmlns="" val="0"/>
                </a:ext>
              </a:extLst>
            </a:blip>
            <a:srcRect/>
            <a:stretch>
              <a:fillRect/>
            </a:stretch>
          </p:blipFill>
          <p:spPr bwMode="auto">
            <a:xfrm>
              <a:off x="1948859" y="2031983"/>
              <a:ext cx="365760" cy="338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 name="Picture 17" descr="ICON_VM_basic_flat_R2_Q408.png"/>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xmlns="" val="0"/>
                </a:ext>
              </a:extLst>
            </a:blip>
            <a:srcRect/>
            <a:stretch>
              <a:fillRect/>
            </a:stretch>
          </p:blipFill>
          <p:spPr bwMode="auto">
            <a:xfrm>
              <a:off x="2368599" y="2031983"/>
              <a:ext cx="365760" cy="338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 name="Picture 17" descr="ICON_VM_basic_flat_R2_Q408.png"/>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xmlns="" val="0"/>
                </a:ext>
              </a:extLst>
            </a:blip>
            <a:srcRect/>
            <a:stretch>
              <a:fillRect/>
            </a:stretch>
          </p:blipFill>
          <p:spPr bwMode="auto">
            <a:xfrm>
              <a:off x="2788337" y="2031983"/>
              <a:ext cx="365760" cy="338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6" name="Group 4"/>
            <p:cNvGrpSpPr/>
            <p:nvPr/>
          </p:nvGrpSpPr>
          <p:grpSpPr>
            <a:xfrm>
              <a:off x="5895670" y="2093641"/>
              <a:ext cx="1205240" cy="338073"/>
              <a:chOff x="5895670" y="2004433"/>
              <a:chExt cx="1205240" cy="338073"/>
            </a:xfrm>
          </p:grpSpPr>
          <p:pic>
            <p:nvPicPr>
              <p:cNvPr id="75" name="Picture 17" descr="ICON_VM_basic_flat_R2_Q408.png"/>
              <p:cNvPicPr>
                <a:picLocks noChangeAspect="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5895670" y="2004433"/>
                <a:ext cx="365760" cy="338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 name="Picture 17" descr="ICON_VM_basic_flat_R2_Q408.png"/>
              <p:cNvPicPr>
                <a:picLocks noChangeAspect="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6315410" y="2004433"/>
                <a:ext cx="365760" cy="338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7" name="Picture 17" descr="ICON_VM_basic_flat_R2_Q408.png"/>
              <p:cNvPicPr>
                <a:picLocks noChangeAspect="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6735150" y="2004433"/>
                <a:ext cx="365760" cy="338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7" name="Group 6"/>
            <p:cNvGrpSpPr/>
            <p:nvPr/>
          </p:nvGrpSpPr>
          <p:grpSpPr>
            <a:xfrm>
              <a:off x="7154890" y="2093641"/>
              <a:ext cx="1205238" cy="338073"/>
              <a:chOff x="7154890" y="2004433"/>
              <a:chExt cx="1205238" cy="338073"/>
            </a:xfrm>
          </p:grpSpPr>
          <p:pic>
            <p:nvPicPr>
              <p:cNvPr id="72" name="Picture 17" descr="ICON_VM_basic_flat_R2_Q408.png"/>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xmlns="" val="0"/>
                  </a:ext>
                </a:extLst>
              </a:blip>
              <a:srcRect/>
              <a:stretch>
                <a:fillRect/>
              </a:stretch>
            </p:blipFill>
            <p:spPr bwMode="auto">
              <a:xfrm>
                <a:off x="7154890" y="2004433"/>
                <a:ext cx="365760" cy="338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 name="Picture 17" descr="ICON_VM_basic_flat_R2_Q408.png"/>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xmlns="" val="0"/>
                  </a:ext>
                </a:extLst>
              </a:blip>
              <a:srcRect/>
              <a:stretch>
                <a:fillRect/>
              </a:stretch>
            </p:blipFill>
            <p:spPr bwMode="auto">
              <a:xfrm>
                <a:off x="7574630" y="2004433"/>
                <a:ext cx="365760" cy="338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 name="Picture 17" descr="ICON_VM_basic_flat_R2_Q408.png"/>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xmlns="" val="0"/>
                  </a:ext>
                </a:extLst>
              </a:blip>
              <a:srcRect/>
              <a:stretch>
                <a:fillRect/>
              </a:stretch>
            </p:blipFill>
            <p:spPr bwMode="auto">
              <a:xfrm>
                <a:off x="7994368" y="2004433"/>
                <a:ext cx="365760" cy="338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8" name="Group 3"/>
            <p:cNvGrpSpPr/>
            <p:nvPr/>
          </p:nvGrpSpPr>
          <p:grpSpPr>
            <a:xfrm>
              <a:off x="3446596" y="2135522"/>
              <a:ext cx="2212708" cy="1408187"/>
              <a:chOff x="3446596" y="2046314"/>
              <a:chExt cx="2212708" cy="1408187"/>
            </a:xfrm>
          </p:grpSpPr>
          <p:sp>
            <p:nvSpPr>
              <p:cNvPr id="67" name="Rectangle 10"/>
              <p:cNvSpPr>
                <a:spLocks noChangeArrowheads="1"/>
              </p:cNvSpPr>
              <p:nvPr/>
            </p:nvSpPr>
            <p:spPr bwMode="auto">
              <a:xfrm>
                <a:off x="3694907" y="2717231"/>
                <a:ext cx="1677986" cy="737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ct val="87000"/>
                  </a:lnSpc>
                  <a:buClr>
                    <a:srgbClr val="4D4D4D"/>
                  </a:buClr>
                  <a:buSzPct val="80000"/>
                </a:pPr>
                <a:r>
                  <a:rPr lang="en-US" sz="1500" b="1" dirty="0" err="1" smtClean="0">
                    <a:solidFill>
                      <a:srgbClr val="333333"/>
                    </a:solidFill>
                    <a:latin typeface="Arial"/>
                    <a:ea typeface="SimHei" pitchFamily="2" charset="-122"/>
                  </a:rPr>
                  <a:t>vSphere</a:t>
                </a:r>
                <a:r>
                  <a:rPr lang="en-US" sz="1500" b="1" dirty="0" smtClean="0">
                    <a:solidFill>
                      <a:srgbClr val="333333"/>
                    </a:solidFill>
                    <a:ea typeface="SimHei" pitchFamily="2" charset="-122"/>
                  </a:rPr>
                  <a:t> </a:t>
                </a:r>
                <a:r>
                  <a:rPr lang="en-US" sz="1500" b="1" dirty="0" smtClean="0">
                    <a:solidFill>
                      <a:srgbClr val="333333"/>
                    </a:solidFill>
                    <a:latin typeface="Arial"/>
                    <a:ea typeface="SimHei" pitchFamily="2" charset="-122"/>
                  </a:rPr>
                  <a:t>Replication</a:t>
                </a:r>
                <a:endParaRPr lang="en-US" sz="1500" b="1" dirty="0">
                  <a:solidFill>
                    <a:srgbClr val="333333"/>
                  </a:solidFill>
                  <a:latin typeface="Arial"/>
                  <a:ea typeface="SimHei" pitchFamily="2" charset="-122"/>
                </a:endParaRPr>
              </a:p>
            </p:txBody>
          </p:sp>
          <p:sp>
            <p:nvSpPr>
              <p:cNvPr id="68" name="Right Arrow 2"/>
              <p:cNvSpPr/>
              <p:nvPr/>
            </p:nvSpPr>
            <p:spPr bwMode="auto">
              <a:xfrm>
                <a:off x="3446596" y="2463993"/>
                <a:ext cx="2212708" cy="258266"/>
              </a:xfrm>
              <a:prstGeom prst="rightArrow">
                <a:avLst/>
              </a:prstGeom>
              <a:solidFill>
                <a:schemeClr val="accent1"/>
              </a:solidFill>
              <a:ln w="12700">
                <a:noFill/>
                <a:round/>
                <a:headEnd/>
                <a:tailEnd/>
              </a:ln>
            </p:spPr>
            <p:txBody>
              <a:bodyPr wrap="none" lIns="0" tIns="0" rIns="0" bIns="0" rtlCol="0" anchor="ctr"/>
              <a:lstStyle/>
              <a:p>
                <a:pPr algn="ctr"/>
                <a:endParaRPr lang="en-US" sz="1800" dirty="0" err="1" smtClean="0">
                  <a:solidFill>
                    <a:srgbClr val="FFFFFF"/>
                  </a:solidFill>
                  <a:ea typeface="SimHei" pitchFamily="2" charset="-122"/>
                </a:endParaRPr>
              </a:p>
            </p:txBody>
          </p:sp>
          <p:pic>
            <p:nvPicPr>
              <p:cNvPr id="69" name="Picture 17" descr="ICON_VM_basic_flat_R2_Q408.png"/>
              <p:cNvPicPr>
                <a:picLocks noChangeAspect="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4031969" y="2046314"/>
                <a:ext cx="365760" cy="338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 name="Picture 17" descr="ICON_VM_basic_flat_R2_Q408.png"/>
              <p:cNvPicPr>
                <a:picLocks noChangeAspect="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4451709" y="2046314"/>
                <a:ext cx="365760" cy="338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 name="Picture 17" descr="ICON_VM_basic_flat_R2_Q408.png"/>
              <p:cNvPicPr>
                <a:picLocks noChangeAspect="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4871449" y="2046314"/>
                <a:ext cx="365760" cy="338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9" name="Group 5"/>
            <p:cNvGrpSpPr/>
            <p:nvPr/>
          </p:nvGrpSpPr>
          <p:grpSpPr>
            <a:xfrm>
              <a:off x="3446596" y="3496652"/>
              <a:ext cx="2212708" cy="988345"/>
              <a:chOff x="3446596" y="3407444"/>
              <a:chExt cx="2212708" cy="988345"/>
            </a:xfrm>
          </p:grpSpPr>
          <p:sp>
            <p:nvSpPr>
              <p:cNvPr id="62" name="Rectangle 10"/>
              <p:cNvSpPr>
                <a:spLocks noChangeArrowheads="1"/>
              </p:cNvSpPr>
              <p:nvPr/>
            </p:nvSpPr>
            <p:spPr bwMode="auto">
              <a:xfrm>
                <a:off x="3614361" y="3978250"/>
                <a:ext cx="2006600" cy="4175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ct val="87000"/>
                  </a:lnSpc>
                  <a:buClr>
                    <a:srgbClr val="4D4D4D"/>
                  </a:buClr>
                  <a:buSzPct val="80000"/>
                </a:pPr>
                <a:r>
                  <a:rPr lang="zh-CN" altLang="en-US" sz="1400" b="1" dirty="0" smtClean="0">
                    <a:solidFill>
                      <a:srgbClr val="333333"/>
                    </a:solidFill>
                    <a:latin typeface="Arial"/>
                    <a:ea typeface="SimHei" pitchFamily="2" charset="-122"/>
                  </a:rPr>
                  <a:t>基于存储的复制</a:t>
                </a:r>
                <a:endParaRPr lang="en-US" sz="1400" b="1" dirty="0">
                  <a:solidFill>
                    <a:srgbClr val="333333"/>
                  </a:solidFill>
                  <a:latin typeface="Arial"/>
                  <a:ea typeface="SimHei" pitchFamily="2" charset="-122"/>
                </a:endParaRPr>
              </a:p>
            </p:txBody>
          </p:sp>
          <p:sp>
            <p:nvSpPr>
              <p:cNvPr id="63" name="Right Arrow 115"/>
              <p:cNvSpPr/>
              <p:nvPr/>
            </p:nvSpPr>
            <p:spPr bwMode="auto">
              <a:xfrm>
                <a:off x="3446596" y="3742780"/>
                <a:ext cx="2212708" cy="258266"/>
              </a:xfrm>
              <a:prstGeom prst="rightArrow">
                <a:avLst/>
              </a:prstGeom>
              <a:solidFill>
                <a:schemeClr val="accent5"/>
              </a:solidFill>
              <a:ln w="12700">
                <a:noFill/>
                <a:round/>
                <a:headEnd/>
                <a:tailEnd/>
              </a:ln>
            </p:spPr>
            <p:txBody>
              <a:bodyPr wrap="none" lIns="0" tIns="0" rIns="0" bIns="0" rtlCol="0" anchor="ctr"/>
              <a:lstStyle/>
              <a:p>
                <a:pPr algn="ctr"/>
                <a:endParaRPr lang="en-US" sz="1800" dirty="0" err="1" smtClean="0">
                  <a:solidFill>
                    <a:srgbClr val="FFFFFF"/>
                  </a:solidFill>
                  <a:ea typeface="SimHei" pitchFamily="2" charset="-122"/>
                </a:endParaRPr>
              </a:p>
            </p:txBody>
          </p:sp>
          <p:pic>
            <p:nvPicPr>
              <p:cNvPr id="64" name="Picture 17" descr="ICON_VM_basic_flat_R2_Q408.png"/>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xmlns="" val="0"/>
                  </a:ext>
                </a:extLst>
              </a:blip>
              <a:srcRect/>
              <a:stretch>
                <a:fillRect/>
              </a:stretch>
            </p:blipFill>
            <p:spPr bwMode="auto">
              <a:xfrm>
                <a:off x="4034761" y="3407444"/>
                <a:ext cx="365760" cy="338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5" name="Picture 17" descr="ICON_VM_basic_flat_R2_Q408.png"/>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xmlns="" val="0"/>
                  </a:ext>
                </a:extLst>
              </a:blip>
              <a:srcRect/>
              <a:stretch>
                <a:fillRect/>
              </a:stretch>
            </p:blipFill>
            <p:spPr bwMode="auto">
              <a:xfrm>
                <a:off x="4454501" y="3407444"/>
                <a:ext cx="365760" cy="338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6" name="Picture 17" descr="ICON_VM_basic_flat_R2_Q408.png"/>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xmlns="" val="0"/>
                  </a:ext>
                </a:extLst>
              </a:blip>
              <a:srcRect/>
              <a:stretch>
                <a:fillRect/>
              </a:stretch>
            </p:blipFill>
            <p:spPr bwMode="auto">
              <a:xfrm>
                <a:off x="4874239" y="3407444"/>
                <a:ext cx="365760" cy="338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0" name="TextBox 59"/>
            <p:cNvSpPr txBox="1"/>
            <p:nvPr/>
          </p:nvSpPr>
          <p:spPr>
            <a:xfrm>
              <a:off x="1409115" y="830571"/>
              <a:ext cx="1102289" cy="276999"/>
            </a:xfrm>
            <a:prstGeom prst="rect">
              <a:avLst/>
            </a:prstGeom>
            <a:noFill/>
          </p:spPr>
          <p:txBody>
            <a:bodyPr wrap="none" rtlCol="0">
              <a:spAutoFit/>
            </a:bodyPr>
            <a:lstStyle/>
            <a:p>
              <a:r>
                <a:rPr lang="ja-JP" altLang="en-US" sz="1200" b="1" smtClean="0">
                  <a:solidFill>
                    <a:srgbClr val="333333"/>
                  </a:solidFill>
                  <a:latin typeface="Arial"/>
                  <a:ea typeface="SimHei" pitchFamily="2" charset="-122"/>
                </a:rPr>
                <a:t>站点 </a:t>
              </a:r>
              <a:r>
                <a:rPr lang="en-US" sz="1200" b="1" smtClean="0">
                  <a:solidFill>
                    <a:srgbClr val="333333"/>
                  </a:solidFill>
                  <a:latin typeface="Arial"/>
                  <a:ea typeface="SimHei" pitchFamily="2" charset="-122"/>
                </a:rPr>
                <a:t>A（</a:t>
              </a:r>
              <a:r>
                <a:rPr lang="ja-JP" altLang="en-US" sz="1200" b="1" smtClean="0">
                  <a:solidFill>
                    <a:srgbClr val="333333"/>
                  </a:solidFill>
                  <a:latin typeface="Arial"/>
                  <a:ea typeface="SimHei" pitchFamily="2" charset="-122"/>
                </a:rPr>
                <a:t>主）</a:t>
              </a:r>
              <a:endParaRPr lang="en-US" sz="1200" b="1" dirty="0" smtClean="0">
                <a:solidFill>
                  <a:srgbClr val="333333"/>
                </a:solidFill>
                <a:latin typeface="Arial"/>
                <a:ea typeface="SimHei" pitchFamily="2" charset="-122"/>
              </a:endParaRPr>
            </a:p>
          </p:txBody>
        </p:sp>
        <p:sp>
          <p:nvSpPr>
            <p:cNvPr id="61" name="TextBox 60"/>
            <p:cNvSpPr txBox="1"/>
            <p:nvPr/>
          </p:nvSpPr>
          <p:spPr>
            <a:xfrm>
              <a:off x="6461680" y="830571"/>
              <a:ext cx="1261884" cy="276999"/>
            </a:xfrm>
            <a:prstGeom prst="rect">
              <a:avLst/>
            </a:prstGeom>
            <a:noFill/>
          </p:spPr>
          <p:txBody>
            <a:bodyPr wrap="none" rtlCol="0">
              <a:spAutoFit/>
            </a:bodyPr>
            <a:lstStyle/>
            <a:p>
              <a:r>
                <a:rPr lang="zh-CN" altLang="en-US" sz="1200" b="1" smtClean="0">
                  <a:solidFill>
                    <a:srgbClr val="333333"/>
                  </a:solidFill>
                  <a:latin typeface="Arial"/>
                  <a:ea typeface="SimHei" pitchFamily="2" charset="-122"/>
                </a:rPr>
                <a:t>站点 </a:t>
              </a:r>
              <a:r>
                <a:rPr lang="en-US" altLang="zh-CN" sz="1200" b="1" smtClean="0">
                  <a:solidFill>
                    <a:srgbClr val="333333"/>
                  </a:solidFill>
                  <a:latin typeface="Arial"/>
                  <a:ea typeface="SimHei" pitchFamily="2" charset="-122"/>
                </a:rPr>
                <a:t>B</a:t>
              </a:r>
              <a:r>
                <a:rPr lang="zh-CN" altLang="en-US" sz="1200" b="1" smtClean="0">
                  <a:solidFill>
                    <a:srgbClr val="333333"/>
                  </a:solidFill>
                  <a:latin typeface="Arial"/>
                  <a:ea typeface="SimHei" pitchFamily="2" charset="-122"/>
                </a:rPr>
                <a:t>（恢复）</a:t>
              </a:r>
              <a:endParaRPr lang="en-US" sz="1200" b="1" dirty="0" smtClean="0">
                <a:solidFill>
                  <a:srgbClr val="333333"/>
                </a:solidFill>
                <a:latin typeface="Arial"/>
                <a:ea typeface="SimHei" pitchFamily="2" charset="-122"/>
              </a:endParaRPr>
            </a:p>
          </p:txBody>
        </p:sp>
      </p:grpSp>
    </p:spTree>
  </p:cSld>
  <p:clrMapOvr>
    <a:masterClrMapping/>
  </p:clrMapOvr>
  <p:transition>
    <p:strips dir="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
          <p:cNvGrpSpPr/>
          <p:nvPr/>
        </p:nvGrpSpPr>
        <p:grpSpPr>
          <a:xfrm>
            <a:off x="6292851" y="973131"/>
            <a:ext cx="2438401" cy="5126172"/>
            <a:chOff x="6292851" y="973131"/>
            <a:chExt cx="2438401" cy="5126172"/>
          </a:xfrm>
        </p:grpSpPr>
        <p:sp>
          <p:nvSpPr>
            <p:cNvPr id="47" name="Rounded Rectangle 32"/>
            <p:cNvSpPr/>
            <p:nvPr/>
          </p:nvSpPr>
          <p:spPr bwMode="auto">
            <a:xfrm>
              <a:off x="6292851" y="973131"/>
              <a:ext cx="2438401" cy="5126172"/>
            </a:xfrm>
            <a:prstGeom prst="roundRect">
              <a:avLst>
                <a:gd name="adj" fmla="val 4665"/>
              </a:avLst>
            </a:prstGeom>
            <a:gradFill>
              <a:gsLst>
                <a:gs pos="0">
                  <a:srgbClr val="767676"/>
                </a:gs>
                <a:gs pos="100000">
                  <a:srgbClr val="ADADAD"/>
                </a:gs>
              </a:gsLst>
            </a:gradFill>
            <a:ln w="12700">
              <a:solidFill>
                <a:srgbClr val="A6A6A6"/>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pPr>
              <a:endParaRPr lang="zh-CN" altLang="en-US" sz="1600">
                <a:solidFill>
                  <a:srgbClr val="FFFFFF"/>
                </a:solidFill>
                <a:latin typeface="Arial" pitchFamily="34" charset="0"/>
                <a:ea typeface="SimHei" pitchFamily="2" charset="-122"/>
                <a:cs typeface="Arial" pitchFamily="34" charset="0"/>
              </a:endParaRPr>
            </a:p>
          </p:txBody>
        </p:sp>
        <p:sp>
          <p:nvSpPr>
            <p:cNvPr id="52" name="TextBox 25"/>
            <p:cNvSpPr txBox="1">
              <a:spLocks noChangeArrowheads="1"/>
            </p:cNvSpPr>
            <p:nvPr/>
          </p:nvSpPr>
          <p:spPr bwMode="auto">
            <a:xfrm>
              <a:off x="6746088" y="1212629"/>
              <a:ext cx="174370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0095D3"/>
                  </a:solidFill>
                  <a:latin typeface="Arial" charset="0"/>
                  <a:ea typeface="ＭＳ Ｐゴシック" charset="-128"/>
                </a:defRPr>
              </a:lvl1pPr>
              <a:lvl2pPr marL="742950" indent="-285750" eaLnBrk="0" hangingPunct="0">
                <a:defRPr sz="2400">
                  <a:solidFill>
                    <a:srgbClr val="0095D3"/>
                  </a:solidFill>
                  <a:latin typeface="Arial" charset="0"/>
                  <a:ea typeface="ＭＳ Ｐゴシック" charset="-128"/>
                </a:defRPr>
              </a:lvl2pPr>
              <a:lvl3pPr marL="1143000" indent="-228600" eaLnBrk="0" hangingPunct="0">
                <a:defRPr sz="2400">
                  <a:solidFill>
                    <a:srgbClr val="0095D3"/>
                  </a:solidFill>
                  <a:latin typeface="Arial" charset="0"/>
                  <a:ea typeface="ＭＳ Ｐゴシック" charset="-128"/>
                </a:defRPr>
              </a:lvl3pPr>
              <a:lvl4pPr marL="1600200" indent="-228600" eaLnBrk="0" hangingPunct="0">
                <a:defRPr sz="2400">
                  <a:solidFill>
                    <a:srgbClr val="0095D3"/>
                  </a:solidFill>
                  <a:latin typeface="Arial" charset="0"/>
                  <a:ea typeface="ＭＳ Ｐゴシック" charset="-128"/>
                </a:defRPr>
              </a:lvl4pPr>
              <a:lvl5pPr marL="2057400" indent="-228600" eaLnBrk="0" hangingPunct="0">
                <a:defRPr sz="2400">
                  <a:solidFill>
                    <a:srgbClr val="0095D3"/>
                  </a:solidFill>
                  <a:latin typeface="Arial" charset="0"/>
                  <a:ea typeface="ＭＳ Ｐゴシック" charset="-128"/>
                </a:defRPr>
              </a:lvl5pPr>
              <a:lvl6pPr marL="2514600" indent="-228600" eaLnBrk="0" fontAlgn="base" hangingPunct="0">
                <a:spcBef>
                  <a:spcPct val="0"/>
                </a:spcBef>
                <a:spcAft>
                  <a:spcPct val="0"/>
                </a:spcAft>
                <a:defRPr sz="2400">
                  <a:solidFill>
                    <a:srgbClr val="0095D3"/>
                  </a:solidFill>
                  <a:latin typeface="Arial" charset="0"/>
                  <a:ea typeface="ＭＳ Ｐゴシック" charset="-128"/>
                </a:defRPr>
              </a:lvl6pPr>
              <a:lvl7pPr marL="2971800" indent="-228600" eaLnBrk="0" fontAlgn="base" hangingPunct="0">
                <a:spcBef>
                  <a:spcPct val="0"/>
                </a:spcBef>
                <a:spcAft>
                  <a:spcPct val="0"/>
                </a:spcAft>
                <a:defRPr sz="2400">
                  <a:solidFill>
                    <a:srgbClr val="0095D3"/>
                  </a:solidFill>
                  <a:latin typeface="Arial" charset="0"/>
                  <a:ea typeface="ＭＳ Ｐゴシック" charset="-128"/>
                </a:defRPr>
              </a:lvl7pPr>
              <a:lvl8pPr marL="3429000" indent="-228600" eaLnBrk="0" fontAlgn="base" hangingPunct="0">
                <a:spcBef>
                  <a:spcPct val="0"/>
                </a:spcBef>
                <a:spcAft>
                  <a:spcPct val="0"/>
                </a:spcAft>
                <a:defRPr sz="2400">
                  <a:solidFill>
                    <a:srgbClr val="0095D3"/>
                  </a:solidFill>
                  <a:latin typeface="Arial" charset="0"/>
                  <a:ea typeface="ＭＳ Ｐゴシック" charset="-128"/>
                </a:defRPr>
              </a:lvl8pPr>
              <a:lvl9pPr marL="3886200" indent="-228600" eaLnBrk="0" fontAlgn="base" hangingPunct="0">
                <a:spcBef>
                  <a:spcPct val="0"/>
                </a:spcBef>
                <a:spcAft>
                  <a:spcPct val="0"/>
                </a:spcAft>
                <a:defRPr sz="2400">
                  <a:solidFill>
                    <a:srgbClr val="0095D3"/>
                  </a:solidFill>
                  <a:latin typeface="Arial" charset="0"/>
                  <a:ea typeface="ＭＳ Ｐゴシック" charset="-128"/>
                </a:defRPr>
              </a:lvl9pPr>
            </a:lstStyle>
            <a:p>
              <a:pPr algn="ctr" eaLnBrk="1" hangingPunct="1">
                <a:spcBef>
                  <a:spcPts val="2400"/>
                </a:spcBef>
              </a:pPr>
              <a:r>
                <a:rPr lang="en-GB" altLang="zh-CN" sz="1600" b="1" dirty="0">
                  <a:solidFill>
                    <a:srgbClr val="FFFFFF"/>
                  </a:solidFill>
                  <a:latin typeface="Arial" pitchFamily="34" charset="0"/>
                  <a:ea typeface="SimHei" pitchFamily="2" charset="-122"/>
                  <a:cs typeface="Arial" pitchFamily="34" charset="0"/>
                </a:rPr>
                <a:t>IT </a:t>
              </a:r>
              <a:r>
                <a:rPr lang="zh-CN" altLang="en-US" sz="1600" b="1" dirty="0">
                  <a:solidFill>
                    <a:srgbClr val="FFFFFF"/>
                  </a:solidFill>
                  <a:latin typeface="Arial" pitchFamily="34" charset="0"/>
                  <a:ea typeface="SimHei" pitchFamily="2" charset="-122"/>
                  <a:cs typeface="Arial" pitchFamily="34" charset="0"/>
                </a:rPr>
                <a:t>业务管理</a:t>
              </a:r>
              <a:endParaRPr lang="zh-CN" altLang="en-GB" sz="1200" dirty="0">
                <a:solidFill>
                  <a:srgbClr val="FFFFFF"/>
                </a:solidFill>
                <a:latin typeface="Arial" pitchFamily="34" charset="0"/>
                <a:ea typeface="SimHei" pitchFamily="2" charset="-122"/>
                <a:cs typeface="Arial" pitchFamily="34" charset="0"/>
              </a:endParaRPr>
            </a:p>
          </p:txBody>
        </p:sp>
        <p:sp>
          <p:nvSpPr>
            <p:cNvPr id="54" name="Rounded Rectangle 81"/>
            <p:cNvSpPr/>
            <p:nvPr/>
          </p:nvSpPr>
          <p:spPr bwMode="auto">
            <a:xfrm>
              <a:off x="7070255" y="2563865"/>
              <a:ext cx="1095375" cy="421349"/>
            </a:xfrm>
            <a:prstGeom prst="roundRect">
              <a:avLst/>
            </a:prstGeom>
            <a:gradFill>
              <a:gsLst>
                <a:gs pos="0">
                  <a:schemeClr val="tx1">
                    <a:lumMod val="40000"/>
                    <a:lumOff val="60000"/>
                  </a:schemeClr>
                </a:gs>
                <a:gs pos="83000">
                  <a:schemeClr val="bg1">
                    <a:lumMod val="85000"/>
                  </a:schemeClr>
                </a:gs>
              </a:gsLst>
            </a:gradFill>
            <a:ln w="12700">
              <a:solidFill>
                <a:schemeClr val="tx1">
                  <a:lumMod val="40000"/>
                  <a:lumOff val="60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4D4D4D"/>
                  </a:solidFill>
                  <a:latin typeface="Arial" pitchFamily="34" charset="0"/>
                  <a:ea typeface="SimHei" pitchFamily="2" charset="-122"/>
                  <a:cs typeface="Arial" pitchFamily="34" charset="0"/>
                </a:rPr>
                <a:t>Config</a:t>
              </a:r>
              <a:r>
                <a:rPr lang="en-US" altLang="zh-CN" sz="1000" b="1" dirty="0" smtClean="0">
                  <a:solidFill>
                    <a:srgbClr val="4D4D4D"/>
                  </a:solidFill>
                  <a:latin typeface="Arial" pitchFamily="34" charset="0"/>
                  <a:ea typeface="SimHei" pitchFamily="2" charset="-122"/>
                  <a:cs typeface="Arial" pitchFamily="34" charset="0"/>
                </a:rPr>
                <a:t> </a:t>
              </a:r>
            </a:p>
            <a:p>
              <a:pPr algn="ctr" fontAlgn="base">
                <a:lnSpc>
                  <a:spcPct val="95000"/>
                </a:lnSpc>
                <a:spcBef>
                  <a:spcPct val="0"/>
                </a:spcBef>
                <a:spcAft>
                  <a:spcPct val="0"/>
                </a:spcAft>
                <a:defRPr/>
              </a:pPr>
              <a:r>
                <a:rPr lang="en-US" altLang="zh-CN" sz="1000" b="1" dirty="0" smtClean="0">
                  <a:solidFill>
                    <a:srgbClr val="4D4D4D"/>
                  </a:solidFill>
                  <a:latin typeface="Arial" pitchFamily="34" charset="0"/>
                  <a:ea typeface="SimHei" pitchFamily="2" charset="-122"/>
                  <a:cs typeface="Arial" pitchFamily="34" charset="0"/>
                </a:rPr>
                <a:t>Manager</a:t>
              </a:r>
              <a:endParaRPr lang="zh-CN" altLang="en-US" sz="1000" b="1" dirty="0">
                <a:solidFill>
                  <a:srgbClr val="4D4D4D"/>
                </a:solidFill>
                <a:latin typeface="Arial" pitchFamily="34" charset="0"/>
                <a:ea typeface="SimHei" pitchFamily="2" charset="-122"/>
                <a:cs typeface="Arial" pitchFamily="34" charset="0"/>
              </a:endParaRPr>
            </a:p>
          </p:txBody>
        </p:sp>
        <p:sp>
          <p:nvSpPr>
            <p:cNvPr id="61" name="Rounded Rectangle 82"/>
            <p:cNvSpPr/>
            <p:nvPr/>
          </p:nvSpPr>
          <p:spPr bwMode="auto">
            <a:xfrm>
              <a:off x="7055265" y="3475211"/>
              <a:ext cx="1095375" cy="421349"/>
            </a:xfrm>
            <a:prstGeom prst="roundRect">
              <a:avLst/>
            </a:prstGeom>
            <a:gradFill>
              <a:gsLst>
                <a:gs pos="0">
                  <a:schemeClr val="tx1">
                    <a:lumMod val="40000"/>
                    <a:lumOff val="60000"/>
                  </a:schemeClr>
                </a:gs>
                <a:gs pos="83000">
                  <a:schemeClr val="bg1">
                    <a:lumMod val="85000"/>
                  </a:schemeClr>
                </a:gs>
              </a:gsLst>
            </a:gradFill>
            <a:ln w="12700">
              <a:solidFill>
                <a:schemeClr val="tx1">
                  <a:lumMod val="40000"/>
                  <a:lumOff val="60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4D4D4D"/>
                  </a:solidFill>
                  <a:latin typeface="Arial" pitchFamily="34" charset="0"/>
                  <a:ea typeface="SimHei" pitchFamily="2" charset="-122"/>
                  <a:cs typeface="Arial" pitchFamily="34" charset="0"/>
                </a:rPr>
                <a:t>Sevice</a:t>
              </a:r>
              <a:endParaRPr lang="en-US" altLang="zh-CN" sz="1000" b="1" dirty="0" smtClean="0">
                <a:solidFill>
                  <a:srgbClr val="4D4D4D"/>
                </a:solidFill>
                <a:latin typeface="Arial" pitchFamily="34" charset="0"/>
                <a:ea typeface="SimHei" pitchFamily="2" charset="-122"/>
                <a:cs typeface="Arial" pitchFamily="34" charset="0"/>
              </a:endParaRPr>
            </a:p>
            <a:p>
              <a:pPr algn="ctr" fontAlgn="base">
                <a:lnSpc>
                  <a:spcPct val="95000"/>
                </a:lnSpc>
                <a:spcBef>
                  <a:spcPct val="0"/>
                </a:spcBef>
                <a:spcAft>
                  <a:spcPct val="0"/>
                </a:spcAft>
                <a:defRPr/>
              </a:pPr>
              <a:r>
                <a:rPr lang="en-US" altLang="zh-CN" sz="1000" b="1" dirty="0" smtClean="0">
                  <a:solidFill>
                    <a:srgbClr val="4D4D4D"/>
                  </a:solidFill>
                  <a:latin typeface="Arial" pitchFamily="34" charset="0"/>
                  <a:ea typeface="SimHei" pitchFamily="2" charset="-122"/>
                  <a:cs typeface="Arial" pitchFamily="34" charset="0"/>
                </a:rPr>
                <a:t>Manager</a:t>
              </a:r>
              <a:endParaRPr lang="zh-CN" altLang="en-US" sz="1000" b="1" dirty="0">
                <a:solidFill>
                  <a:srgbClr val="4D4D4D"/>
                </a:solidFill>
                <a:latin typeface="Arial" pitchFamily="34" charset="0"/>
                <a:ea typeface="SimHei" pitchFamily="2" charset="-122"/>
                <a:cs typeface="Arial" pitchFamily="34" charset="0"/>
              </a:endParaRPr>
            </a:p>
          </p:txBody>
        </p:sp>
        <p:sp>
          <p:nvSpPr>
            <p:cNvPr id="62" name="Rounded Rectangle 83"/>
            <p:cNvSpPr/>
            <p:nvPr/>
          </p:nvSpPr>
          <p:spPr bwMode="auto">
            <a:xfrm>
              <a:off x="7070255" y="4401705"/>
              <a:ext cx="1095375" cy="421349"/>
            </a:xfrm>
            <a:prstGeom prst="roundRect">
              <a:avLst/>
            </a:prstGeom>
            <a:gradFill>
              <a:gsLst>
                <a:gs pos="0">
                  <a:schemeClr val="tx1">
                    <a:lumMod val="40000"/>
                    <a:lumOff val="60000"/>
                  </a:schemeClr>
                </a:gs>
                <a:gs pos="83000">
                  <a:schemeClr val="bg1">
                    <a:lumMod val="85000"/>
                  </a:schemeClr>
                </a:gs>
              </a:gsLst>
            </a:gradFill>
            <a:ln w="12700">
              <a:solidFill>
                <a:schemeClr val="tx1">
                  <a:lumMod val="40000"/>
                  <a:lumOff val="60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smtClean="0">
                  <a:solidFill>
                    <a:srgbClr val="4D4D4D"/>
                  </a:solidFill>
                  <a:latin typeface="Arial" pitchFamily="34" charset="0"/>
                  <a:ea typeface="SimHei" pitchFamily="2" charset="-122"/>
                  <a:cs typeface="Arial" pitchFamily="34" charset="0"/>
                </a:rPr>
                <a:t>VMware Operation</a:t>
              </a:r>
              <a:endParaRPr lang="zh-CN" altLang="en-US" sz="1000" b="1" dirty="0">
                <a:solidFill>
                  <a:srgbClr val="4D4D4D"/>
                </a:solidFill>
                <a:latin typeface="Arial" pitchFamily="34" charset="0"/>
                <a:ea typeface="SimHei" pitchFamily="2" charset="-122"/>
                <a:cs typeface="Arial" pitchFamily="34" charset="0"/>
              </a:endParaRPr>
            </a:p>
          </p:txBody>
        </p:sp>
        <p:sp>
          <p:nvSpPr>
            <p:cNvPr id="63" name="Rounded Rectangle 84"/>
            <p:cNvSpPr/>
            <p:nvPr/>
          </p:nvSpPr>
          <p:spPr bwMode="auto">
            <a:xfrm>
              <a:off x="7070255" y="5365105"/>
              <a:ext cx="1095375" cy="421349"/>
            </a:xfrm>
            <a:prstGeom prst="roundRect">
              <a:avLst/>
            </a:prstGeom>
            <a:gradFill>
              <a:gsLst>
                <a:gs pos="0">
                  <a:schemeClr val="tx1">
                    <a:lumMod val="40000"/>
                    <a:lumOff val="60000"/>
                  </a:schemeClr>
                </a:gs>
                <a:gs pos="83000">
                  <a:schemeClr val="bg1">
                    <a:lumMod val="85000"/>
                  </a:schemeClr>
                </a:gs>
              </a:gsLst>
            </a:gradFill>
            <a:ln w="12700">
              <a:solidFill>
                <a:schemeClr val="tx1">
                  <a:lumMod val="40000"/>
                  <a:lumOff val="60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4D4D4D"/>
                  </a:solidFill>
                  <a:latin typeface="Arial" pitchFamily="34" charset="0"/>
                  <a:ea typeface="SimHei" pitchFamily="2" charset="-122"/>
                  <a:cs typeface="Arial" pitchFamily="34" charset="0"/>
                </a:rPr>
                <a:t>vCenter</a:t>
              </a:r>
              <a:endParaRPr lang="zh-CN" altLang="en-US" sz="1000" b="1" dirty="0">
                <a:solidFill>
                  <a:srgbClr val="4D4D4D"/>
                </a:solidFill>
                <a:latin typeface="Arial" pitchFamily="34" charset="0"/>
                <a:ea typeface="SimHei" pitchFamily="2" charset="-122"/>
                <a:cs typeface="Arial" pitchFamily="34" charset="0"/>
              </a:endParaRPr>
            </a:p>
          </p:txBody>
        </p:sp>
      </p:grpSp>
      <p:sp>
        <p:nvSpPr>
          <p:cNvPr id="64" name="Rounded Rectangle 84"/>
          <p:cNvSpPr/>
          <p:nvPr/>
        </p:nvSpPr>
        <p:spPr bwMode="auto">
          <a:xfrm>
            <a:off x="7048525" y="1714488"/>
            <a:ext cx="1095375" cy="421349"/>
          </a:xfrm>
          <a:prstGeom prst="roundRect">
            <a:avLst/>
          </a:prstGeom>
          <a:gradFill>
            <a:gsLst>
              <a:gs pos="0">
                <a:schemeClr val="tx1">
                  <a:lumMod val="40000"/>
                  <a:lumOff val="60000"/>
                </a:schemeClr>
              </a:gs>
              <a:gs pos="83000">
                <a:schemeClr val="bg1">
                  <a:lumMod val="85000"/>
                </a:schemeClr>
              </a:gs>
            </a:gsLst>
          </a:gradFill>
          <a:ln w="12700">
            <a:solidFill>
              <a:schemeClr val="tx1">
                <a:lumMod val="40000"/>
                <a:lumOff val="60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a:lnSpc>
                <a:spcPct val="95000"/>
              </a:lnSpc>
              <a:defRPr/>
            </a:pPr>
            <a:r>
              <a:rPr lang="en-US" altLang="zh-CN" sz="1000" b="1" dirty="0" smtClean="0">
                <a:solidFill>
                  <a:srgbClr val="4D4D4D"/>
                </a:solidFill>
                <a:latin typeface="Arial" pitchFamily="34" charset="0"/>
                <a:ea typeface="SimHei" pitchFamily="2" charset="-122"/>
                <a:cs typeface="Arial" pitchFamily="34" charset="0"/>
              </a:rPr>
              <a:t>Application Discovery Manager</a:t>
            </a:r>
            <a:endParaRPr lang="zh-CN" altLang="en-US" sz="1000" b="1" dirty="0">
              <a:solidFill>
                <a:srgbClr val="4D4D4D"/>
              </a:solidFill>
              <a:latin typeface="Arial" pitchFamily="34" charset="0"/>
              <a:ea typeface="SimHei" pitchFamily="2" charset="-122"/>
              <a:cs typeface="Arial" pitchFamily="34" charset="0"/>
            </a:endParaRPr>
          </a:p>
        </p:txBody>
      </p:sp>
      <p:grpSp>
        <p:nvGrpSpPr>
          <p:cNvPr id="3" name="Group 6"/>
          <p:cNvGrpSpPr/>
          <p:nvPr/>
        </p:nvGrpSpPr>
        <p:grpSpPr>
          <a:xfrm>
            <a:off x="412750" y="2828350"/>
            <a:ext cx="1720851" cy="1363219"/>
            <a:chOff x="412749" y="2828349"/>
            <a:chExt cx="1720851" cy="1363219"/>
          </a:xfrm>
        </p:grpSpPr>
        <p:sp>
          <p:nvSpPr>
            <p:cNvPr id="42" name="Rounded Rectangle 41"/>
            <p:cNvSpPr/>
            <p:nvPr/>
          </p:nvSpPr>
          <p:spPr bwMode="auto">
            <a:xfrm>
              <a:off x="412749" y="2828349"/>
              <a:ext cx="1720851" cy="1363219"/>
            </a:xfrm>
            <a:prstGeom prst="roundRect">
              <a:avLst>
                <a:gd name="adj" fmla="val 9109"/>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pPr>
              <a:endParaRPr lang="zh-CN" altLang="en-US" sz="1600">
                <a:solidFill>
                  <a:srgbClr val="FFFFFF"/>
                </a:solidFill>
                <a:latin typeface="Arial" pitchFamily="34" charset="0"/>
                <a:ea typeface="SimHei" pitchFamily="2" charset="-122"/>
                <a:cs typeface="Arial" pitchFamily="34" charset="0"/>
              </a:endParaRPr>
            </a:p>
          </p:txBody>
        </p:sp>
        <p:sp>
          <p:nvSpPr>
            <p:cNvPr id="45" name="TextBox 44"/>
            <p:cNvSpPr txBox="1"/>
            <p:nvPr/>
          </p:nvSpPr>
          <p:spPr>
            <a:xfrm>
              <a:off x="412749" y="3353482"/>
              <a:ext cx="1720851" cy="307777"/>
            </a:xfrm>
            <a:prstGeom prst="rect">
              <a:avLst/>
            </a:prstGeom>
            <a:noFill/>
          </p:spPr>
          <p:txBody>
            <a:bodyPr wrap="square" anchor="ctr">
              <a:spAutoFit/>
            </a:bodyPr>
            <a:lstStyle/>
            <a:p>
              <a:pPr algn="ctr" fontAlgn="base">
                <a:spcBef>
                  <a:spcPct val="0"/>
                </a:spcBef>
                <a:spcAft>
                  <a:spcPct val="40000"/>
                </a:spcAft>
                <a:defRPr/>
              </a:pPr>
              <a:r>
                <a:rPr lang="zh-CN" altLang="en-US" sz="1400" b="1" dirty="0">
                  <a:solidFill>
                    <a:srgbClr val="FFFFFF"/>
                  </a:solidFill>
                  <a:ea typeface="SimHei" pitchFamily="2" charset="-122"/>
                  <a:cs typeface="Arial" pitchFamily="34" charset="0"/>
                </a:rPr>
                <a:t>云计算应用平台</a:t>
              </a:r>
              <a:endParaRPr lang="zh-CN" altLang="en-US" sz="1100" dirty="0">
                <a:solidFill>
                  <a:srgbClr val="FFFFFF"/>
                </a:solidFill>
                <a:ea typeface="SimHei" pitchFamily="2" charset="-122"/>
                <a:cs typeface="Arial" pitchFamily="34" charset="0"/>
              </a:endParaRPr>
            </a:p>
          </p:txBody>
        </p:sp>
      </p:grpSp>
      <p:sp>
        <p:nvSpPr>
          <p:cNvPr id="48" name="Isosceles Triangle 47"/>
          <p:cNvSpPr/>
          <p:nvPr/>
        </p:nvSpPr>
        <p:spPr bwMode="auto">
          <a:xfrm rot="16200000">
            <a:off x="1843466" y="4934378"/>
            <a:ext cx="1129787" cy="414464"/>
          </a:xfrm>
          <a:prstGeom prst="triangle">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91435" tIns="45718" rIns="91435" bIns="45718" anchor="ctr"/>
          <a:lstStyle/>
          <a:p>
            <a:pPr fontAlgn="base">
              <a:spcBef>
                <a:spcPct val="0"/>
              </a:spcBef>
              <a:spcAft>
                <a:spcPct val="0"/>
              </a:spcAft>
              <a:buClr>
                <a:srgbClr val="000000"/>
              </a:buClr>
            </a:pPr>
            <a:endParaRPr lang="zh-CN" altLang="en-US" sz="1600">
              <a:solidFill>
                <a:srgbClr val="FFFFFF"/>
              </a:solidFill>
              <a:latin typeface="Arial" pitchFamily="34" charset="0"/>
              <a:ea typeface="SimHei" pitchFamily="2" charset="-122"/>
              <a:cs typeface="Arial" pitchFamily="34" charset="0"/>
            </a:endParaRPr>
          </a:p>
        </p:txBody>
      </p:sp>
      <p:grpSp>
        <p:nvGrpSpPr>
          <p:cNvPr id="4" name="Group 7"/>
          <p:cNvGrpSpPr/>
          <p:nvPr/>
        </p:nvGrpSpPr>
        <p:grpSpPr>
          <a:xfrm>
            <a:off x="412750" y="4481224"/>
            <a:ext cx="1720851" cy="1363219"/>
            <a:chOff x="412749" y="4481224"/>
            <a:chExt cx="1720851" cy="1363219"/>
          </a:xfrm>
        </p:grpSpPr>
        <p:sp>
          <p:nvSpPr>
            <p:cNvPr id="50" name="Rounded Rectangle 49"/>
            <p:cNvSpPr/>
            <p:nvPr/>
          </p:nvSpPr>
          <p:spPr bwMode="auto">
            <a:xfrm>
              <a:off x="412749" y="4481224"/>
              <a:ext cx="1720851" cy="1363219"/>
            </a:xfrm>
            <a:prstGeom prst="roundRect">
              <a:avLst>
                <a:gd name="adj" fmla="val 9109"/>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buClr>
                  <a:srgbClr val="000000"/>
                </a:buClr>
              </a:pPr>
              <a:endParaRPr lang="zh-CN" altLang="en-US" sz="1600">
                <a:solidFill>
                  <a:srgbClr val="FFFFFF"/>
                </a:solidFill>
                <a:latin typeface="Arial" pitchFamily="34" charset="0"/>
                <a:ea typeface="SimHei" pitchFamily="2" charset="-122"/>
                <a:cs typeface="Arial" pitchFamily="34" charset="0"/>
              </a:endParaRPr>
            </a:p>
          </p:txBody>
        </p:sp>
        <p:sp>
          <p:nvSpPr>
            <p:cNvPr id="51" name="TextBox 50"/>
            <p:cNvSpPr txBox="1"/>
            <p:nvPr/>
          </p:nvSpPr>
          <p:spPr>
            <a:xfrm>
              <a:off x="412749" y="4858648"/>
              <a:ext cx="1720851" cy="523220"/>
            </a:xfrm>
            <a:prstGeom prst="rect">
              <a:avLst/>
            </a:prstGeom>
            <a:noFill/>
          </p:spPr>
          <p:txBody>
            <a:bodyPr wrap="square" anchor="ctr">
              <a:spAutoFit/>
            </a:bodyPr>
            <a:lstStyle/>
            <a:p>
              <a:pPr algn="ctr" fontAlgn="base">
                <a:spcBef>
                  <a:spcPct val="0"/>
                </a:spcBef>
                <a:spcAft>
                  <a:spcPct val="40000"/>
                </a:spcAft>
                <a:defRPr/>
              </a:pPr>
              <a:r>
                <a:rPr lang="zh-CN" altLang="en-US" sz="1400" b="1" dirty="0">
                  <a:solidFill>
                    <a:srgbClr val="FFFFFF"/>
                  </a:solidFill>
                  <a:ea typeface="SimHei" pitchFamily="2" charset="-122"/>
                  <a:cs typeface="Arial" pitchFamily="34" charset="0"/>
                </a:rPr>
                <a:t>云计算</a:t>
              </a:r>
              <a:br>
                <a:rPr lang="zh-CN" altLang="en-US" sz="1400" b="1" dirty="0">
                  <a:solidFill>
                    <a:srgbClr val="FFFFFF"/>
                  </a:solidFill>
                  <a:ea typeface="SimHei" pitchFamily="2" charset="-122"/>
                  <a:cs typeface="Arial" pitchFamily="34" charset="0"/>
                </a:rPr>
              </a:br>
              <a:r>
                <a:rPr lang="zh-CN" altLang="en-US" sz="1400" b="1" dirty="0">
                  <a:solidFill>
                    <a:srgbClr val="FFFFFF"/>
                  </a:solidFill>
                  <a:ea typeface="SimHei" pitchFamily="2" charset="-122"/>
                  <a:cs typeface="Arial" pitchFamily="34" charset="0"/>
                </a:rPr>
                <a:t>基础架构和管理</a:t>
              </a:r>
              <a:endParaRPr lang="zh-CN" altLang="en-US" sz="1100" dirty="0">
                <a:solidFill>
                  <a:srgbClr val="FFFFFF"/>
                </a:solidFill>
                <a:ea typeface="SimHei" pitchFamily="2" charset="-122"/>
                <a:cs typeface="Arial" pitchFamily="34" charset="0"/>
              </a:endParaRPr>
            </a:p>
          </p:txBody>
        </p:sp>
      </p:grpSp>
      <p:sp>
        <p:nvSpPr>
          <p:cNvPr id="34" name="Isosceles Triangle 33"/>
          <p:cNvSpPr/>
          <p:nvPr/>
        </p:nvSpPr>
        <p:spPr bwMode="auto">
          <a:xfrm rot="16200000">
            <a:off x="1843466" y="1628629"/>
            <a:ext cx="1129787" cy="414464"/>
          </a:xfrm>
          <a:prstGeom prst="triangle">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91435" tIns="45718" rIns="91435" bIns="45718" anchor="ctr"/>
          <a:lstStyle/>
          <a:p>
            <a:pPr fontAlgn="base">
              <a:spcBef>
                <a:spcPct val="0"/>
              </a:spcBef>
              <a:spcAft>
                <a:spcPct val="0"/>
              </a:spcAft>
            </a:pPr>
            <a:endParaRPr lang="zh-CN" altLang="en-US" sz="1200">
              <a:solidFill>
                <a:srgbClr val="FFFFFF"/>
              </a:solidFill>
              <a:latin typeface="Arial" pitchFamily="34" charset="0"/>
              <a:ea typeface="SimHei" pitchFamily="2" charset="-122"/>
              <a:cs typeface="Arial" pitchFamily="34" charset="0"/>
            </a:endParaRPr>
          </a:p>
        </p:txBody>
      </p:sp>
      <p:grpSp>
        <p:nvGrpSpPr>
          <p:cNvPr id="5" name="Group 5"/>
          <p:cNvGrpSpPr/>
          <p:nvPr/>
        </p:nvGrpSpPr>
        <p:grpSpPr>
          <a:xfrm>
            <a:off x="412750" y="1175474"/>
            <a:ext cx="1720851" cy="1363219"/>
            <a:chOff x="412749" y="1175474"/>
            <a:chExt cx="1720851" cy="1363219"/>
          </a:xfrm>
        </p:grpSpPr>
        <p:sp>
          <p:nvSpPr>
            <p:cNvPr id="37" name="Rounded Rectangle 36"/>
            <p:cNvSpPr/>
            <p:nvPr/>
          </p:nvSpPr>
          <p:spPr bwMode="auto">
            <a:xfrm>
              <a:off x="412749" y="1175474"/>
              <a:ext cx="1720851" cy="1363219"/>
            </a:xfrm>
            <a:prstGeom prst="roundRect">
              <a:avLst>
                <a:gd name="adj" fmla="val 9109"/>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pPr>
              <a:endParaRPr lang="zh-CN" altLang="en-US" sz="1200">
                <a:solidFill>
                  <a:srgbClr val="FFFFFF"/>
                </a:solidFill>
                <a:latin typeface="Arial" pitchFamily="34" charset="0"/>
                <a:ea typeface="SimHei" pitchFamily="2" charset="-122"/>
                <a:cs typeface="Arial" pitchFamily="34" charset="0"/>
              </a:endParaRPr>
            </a:p>
          </p:txBody>
        </p:sp>
        <p:sp>
          <p:nvSpPr>
            <p:cNvPr id="38" name="TextBox 37"/>
            <p:cNvSpPr txBox="1"/>
            <p:nvPr/>
          </p:nvSpPr>
          <p:spPr>
            <a:xfrm>
              <a:off x="518729" y="1705775"/>
              <a:ext cx="1479459" cy="307777"/>
            </a:xfrm>
            <a:prstGeom prst="rect">
              <a:avLst/>
            </a:prstGeom>
            <a:noFill/>
          </p:spPr>
          <p:txBody>
            <a:bodyPr wrap="square" anchor="ctr">
              <a:spAutoFit/>
            </a:bodyPr>
            <a:lstStyle/>
            <a:p>
              <a:pPr algn="ctr" fontAlgn="base">
                <a:spcBef>
                  <a:spcPct val="0"/>
                </a:spcBef>
                <a:spcAft>
                  <a:spcPct val="40000"/>
                </a:spcAft>
                <a:defRPr/>
              </a:pPr>
              <a:r>
                <a:rPr lang="zh-CN" altLang="en-US" sz="1400" b="1" dirty="0">
                  <a:solidFill>
                    <a:srgbClr val="FFFFFF"/>
                  </a:solidFill>
                  <a:ea typeface="SimHei" pitchFamily="2" charset="-122"/>
                  <a:cs typeface="Arial" pitchFamily="34" charset="0"/>
                </a:rPr>
                <a:t>终端用户计算</a:t>
              </a:r>
              <a:endParaRPr lang="zh-CN" altLang="en-US" sz="1100" dirty="0">
                <a:solidFill>
                  <a:srgbClr val="FFFFFF"/>
                </a:solidFill>
                <a:ea typeface="SimHei" pitchFamily="2" charset="-122"/>
                <a:cs typeface="Arial" pitchFamily="34" charset="0"/>
              </a:endParaRPr>
            </a:p>
          </p:txBody>
        </p:sp>
      </p:grpSp>
      <p:grpSp>
        <p:nvGrpSpPr>
          <p:cNvPr id="6" name="Group 1"/>
          <p:cNvGrpSpPr/>
          <p:nvPr/>
        </p:nvGrpSpPr>
        <p:grpSpPr>
          <a:xfrm>
            <a:off x="2599278" y="1175474"/>
            <a:ext cx="3996720" cy="1363219"/>
            <a:chOff x="2599278" y="1175474"/>
            <a:chExt cx="3996720" cy="1363219"/>
          </a:xfrm>
        </p:grpSpPr>
        <p:sp>
          <p:nvSpPr>
            <p:cNvPr id="35" name="Rounded Rectangle 34"/>
            <p:cNvSpPr/>
            <p:nvPr/>
          </p:nvSpPr>
          <p:spPr bwMode="auto">
            <a:xfrm>
              <a:off x="2599278" y="1175474"/>
              <a:ext cx="3996720" cy="1363219"/>
            </a:xfrm>
            <a:prstGeom prst="roundRect">
              <a:avLst>
                <a:gd name="adj" fmla="val 9109"/>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pPr>
              <a:endParaRPr lang="zh-CN" altLang="en-US" sz="1200">
                <a:solidFill>
                  <a:srgbClr val="FFFFFF"/>
                </a:solidFill>
                <a:latin typeface="Arial" pitchFamily="34" charset="0"/>
                <a:ea typeface="SimHei" pitchFamily="2" charset="-122"/>
                <a:cs typeface="Arial" pitchFamily="34" charset="0"/>
              </a:endParaRPr>
            </a:p>
          </p:txBody>
        </p:sp>
        <p:sp>
          <p:nvSpPr>
            <p:cNvPr id="55" name="Rounded Rectangle 54"/>
            <p:cNvSpPr/>
            <p:nvPr/>
          </p:nvSpPr>
          <p:spPr bwMode="auto">
            <a:xfrm>
              <a:off x="2825988" y="1820369"/>
              <a:ext cx="1095375" cy="345149"/>
            </a:xfrm>
            <a:prstGeom prst="roundRect">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smtClean="0">
                  <a:solidFill>
                    <a:srgbClr val="FFFFFF"/>
                  </a:solidFill>
                  <a:latin typeface="Arial" pitchFamily="34" charset="0"/>
                  <a:ea typeface="SimHei" pitchFamily="2" charset="-122"/>
                  <a:cs typeface="Arial" pitchFamily="34" charset="0"/>
                </a:rPr>
                <a:t>VMware View</a:t>
              </a:r>
              <a:endParaRPr lang="zh-CN" altLang="en-US" sz="1000" b="1" dirty="0">
                <a:solidFill>
                  <a:srgbClr val="FFFFFF"/>
                </a:solidFill>
                <a:latin typeface="Arial" pitchFamily="34" charset="0"/>
                <a:ea typeface="SimHei" pitchFamily="2" charset="-122"/>
                <a:cs typeface="Arial" pitchFamily="34" charset="0"/>
              </a:endParaRPr>
            </a:p>
          </p:txBody>
        </p:sp>
        <p:sp>
          <p:nvSpPr>
            <p:cNvPr id="56" name="Rounded Rectangle 55"/>
            <p:cNvSpPr/>
            <p:nvPr/>
          </p:nvSpPr>
          <p:spPr bwMode="auto">
            <a:xfrm>
              <a:off x="4045188" y="1830834"/>
              <a:ext cx="1095375" cy="345149"/>
            </a:xfrm>
            <a:prstGeom prst="roundRect">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FFFFFF"/>
                  </a:solidFill>
                  <a:latin typeface="Arial" pitchFamily="34" charset="0"/>
                  <a:ea typeface="SimHei" pitchFamily="2" charset="-122"/>
                  <a:cs typeface="Arial" pitchFamily="34" charset="0"/>
                </a:rPr>
                <a:t>Zimbra</a:t>
              </a:r>
              <a:endParaRPr lang="zh-CN" altLang="en-US" sz="1000" b="1" dirty="0">
                <a:solidFill>
                  <a:srgbClr val="FFFFFF"/>
                </a:solidFill>
                <a:latin typeface="Arial" pitchFamily="34" charset="0"/>
                <a:ea typeface="SimHei" pitchFamily="2" charset="-122"/>
                <a:cs typeface="Arial" pitchFamily="34" charset="0"/>
              </a:endParaRPr>
            </a:p>
          </p:txBody>
        </p:sp>
        <p:sp>
          <p:nvSpPr>
            <p:cNvPr id="57" name="Rounded Rectangle 56"/>
            <p:cNvSpPr/>
            <p:nvPr/>
          </p:nvSpPr>
          <p:spPr bwMode="auto">
            <a:xfrm>
              <a:off x="5273913" y="1825602"/>
              <a:ext cx="1095375" cy="345149"/>
            </a:xfrm>
            <a:prstGeom prst="roundRect">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smtClean="0">
                  <a:solidFill>
                    <a:srgbClr val="FFFFFF"/>
                  </a:solidFill>
                  <a:latin typeface="Arial" pitchFamily="34" charset="0"/>
                  <a:ea typeface="SimHei" pitchFamily="2" charset="-122"/>
                  <a:cs typeface="Arial" pitchFamily="34" charset="0"/>
                </a:rPr>
                <a:t>VMware WorkStation</a:t>
              </a:r>
              <a:endParaRPr lang="zh-CN" altLang="en-US" sz="1000" b="1" dirty="0">
                <a:solidFill>
                  <a:srgbClr val="FFFFFF"/>
                </a:solidFill>
                <a:latin typeface="Arial" pitchFamily="34" charset="0"/>
                <a:ea typeface="SimHei" pitchFamily="2" charset="-122"/>
                <a:cs typeface="Arial" pitchFamily="34" charset="0"/>
              </a:endParaRPr>
            </a:p>
          </p:txBody>
        </p:sp>
      </p:grpSp>
      <p:grpSp>
        <p:nvGrpSpPr>
          <p:cNvPr id="8" name="Group 3"/>
          <p:cNvGrpSpPr/>
          <p:nvPr/>
        </p:nvGrpSpPr>
        <p:grpSpPr>
          <a:xfrm>
            <a:off x="2599278" y="4481224"/>
            <a:ext cx="3996720" cy="1363219"/>
            <a:chOff x="2599278" y="4481224"/>
            <a:chExt cx="3996720" cy="1363219"/>
          </a:xfrm>
        </p:grpSpPr>
        <p:sp>
          <p:nvSpPr>
            <p:cNvPr id="49" name="Rounded Rectangle 48"/>
            <p:cNvSpPr/>
            <p:nvPr/>
          </p:nvSpPr>
          <p:spPr bwMode="auto">
            <a:xfrm>
              <a:off x="2599278" y="4481224"/>
              <a:ext cx="3996720" cy="1363219"/>
            </a:xfrm>
            <a:prstGeom prst="roundRect">
              <a:avLst>
                <a:gd name="adj" fmla="val 9109"/>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buClr>
                  <a:srgbClr val="000000"/>
                </a:buClr>
              </a:pPr>
              <a:endParaRPr lang="zh-CN" altLang="en-US" sz="1600">
                <a:solidFill>
                  <a:srgbClr val="FFFFFF"/>
                </a:solidFill>
                <a:latin typeface="Arial" pitchFamily="34" charset="0"/>
                <a:ea typeface="SimHei" pitchFamily="2" charset="-122"/>
                <a:cs typeface="Arial" pitchFamily="34" charset="0"/>
              </a:endParaRPr>
            </a:p>
          </p:txBody>
        </p:sp>
        <p:sp>
          <p:nvSpPr>
            <p:cNvPr id="76" name="Rounded Rectangle 75"/>
            <p:cNvSpPr/>
            <p:nvPr/>
          </p:nvSpPr>
          <p:spPr bwMode="auto">
            <a:xfrm>
              <a:off x="2825988" y="4575466"/>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err="1" smtClean="0">
                  <a:solidFill>
                    <a:srgbClr val="FFFFFF"/>
                  </a:solidFill>
                  <a:latin typeface="Arial" pitchFamily="34" charset="0"/>
                  <a:ea typeface="SimHei" pitchFamily="2" charset="-122"/>
                  <a:cs typeface="Arial" pitchFamily="34" charset="0"/>
                </a:rPr>
                <a:t>CapcityIQ</a:t>
              </a:r>
              <a:endParaRPr lang="zh-CN" altLang="en-US" sz="1000" b="1" dirty="0">
                <a:solidFill>
                  <a:srgbClr val="FFFFFF"/>
                </a:solidFill>
                <a:latin typeface="Arial" pitchFamily="34" charset="0"/>
                <a:ea typeface="SimHei" pitchFamily="2" charset="-122"/>
                <a:cs typeface="Arial" pitchFamily="34" charset="0"/>
              </a:endParaRPr>
            </a:p>
          </p:txBody>
        </p:sp>
        <p:sp>
          <p:nvSpPr>
            <p:cNvPr id="77" name="Rounded Rectangle 76"/>
            <p:cNvSpPr/>
            <p:nvPr/>
          </p:nvSpPr>
          <p:spPr bwMode="auto">
            <a:xfrm>
              <a:off x="4045188" y="4585931"/>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smtClean="0">
                  <a:solidFill>
                    <a:srgbClr val="FFFFFF"/>
                  </a:solidFill>
                  <a:latin typeface="Arial" pitchFamily="34" charset="0"/>
                  <a:ea typeface="SimHei" pitchFamily="2" charset="-122"/>
                  <a:cs typeface="Arial" pitchFamily="34" charset="0"/>
                </a:rPr>
                <a:t>Site Recovery Manager</a:t>
              </a:r>
              <a:endParaRPr lang="zh-CN" altLang="en-US" sz="1000" b="1" dirty="0">
                <a:solidFill>
                  <a:srgbClr val="FFFFFF"/>
                </a:solidFill>
                <a:latin typeface="Arial" pitchFamily="34" charset="0"/>
                <a:ea typeface="SimHei" pitchFamily="2" charset="-122"/>
                <a:cs typeface="Arial" pitchFamily="34" charset="0"/>
              </a:endParaRPr>
            </a:p>
          </p:txBody>
        </p:sp>
        <p:sp>
          <p:nvSpPr>
            <p:cNvPr id="78" name="Rounded Rectangle 77"/>
            <p:cNvSpPr/>
            <p:nvPr/>
          </p:nvSpPr>
          <p:spPr bwMode="auto">
            <a:xfrm>
              <a:off x="5273913" y="4580699"/>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spcBef>
                  <a:spcPct val="0"/>
                </a:spcBef>
                <a:spcAft>
                  <a:spcPct val="0"/>
                </a:spcAft>
                <a:buClr>
                  <a:srgbClr val="000000"/>
                </a:buClr>
              </a:pPr>
              <a:r>
                <a:rPr lang="en-US" altLang="zh-CN" sz="1000" b="1" dirty="0" err="1" smtClean="0">
                  <a:solidFill>
                    <a:srgbClr val="FFFFFF"/>
                  </a:solidFill>
                  <a:latin typeface="Arial" pitchFamily="34" charset="0"/>
                  <a:ea typeface="SimHei" pitchFamily="2" charset="-122"/>
                  <a:cs typeface="Arial" pitchFamily="34" charset="0"/>
                </a:rPr>
                <a:t>Ochestrator</a:t>
              </a:r>
              <a:endParaRPr lang="zh-CN" altLang="en-US" sz="1000" b="1" dirty="0">
                <a:solidFill>
                  <a:srgbClr val="FFFFFF"/>
                </a:solidFill>
                <a:latin typeface="Arial" pitchFamily="34" charset="0"/>
                <a:ea typeface="SimHei" pitchFamily="2" charset="-122"/>
                <a:cs typeface="Arial" pitchFamily="34" charset="0"/>
              </a:endParaRPr>
            </a:p>
          </p:txBody>
        </p:sp>
        <p:sp>
          <p:nvSpPr>
            <p:cNvPr id="79" name="Rounded Rectangle 78"/>
            <p:cNvSpPr/>
            <p:nvPr/>
          </p:nvSpPr>
          <p:spPr bwMode="auto">
            <a:xfrm>
              <a:off x="2825988" y="5002212"/>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err="1" smtClean="0">
                  <a:solidFill>
                    <a:srgbClr val="FFFFFF"/>
                  </a:solidFill>
                  <a:latin typeface="Arial" pitchFamily="34" charset="0"/>
                  <a:ea typeface="SimHei" pitchFamily="2" charset="-122"/>
                  <a:cs typeface="Arial" pitchFamily="34" charset="0"/>
                </a:rPr>
                <a:t>vCD</a:t>
              </a:r>
              <a:r>
                <a:rPr lang="en-US" altLang="zh-CN" sz="1000" b="1" dirty="0" smtClean="0">
                  <a:solidFill>
                    <a:srgbClr val="FFFFFF"/>
                  </a:solidFill>
                  <a:latin typeface="Arial" pitchFamily="34" charset="0"/>
                  <a:ea typeface="SimHei" pitchFamily="2" charset="-122"/>
                  <a:cs typeface="Arial" pitchFamily="34" charset="0"/>
                </a:rPr>
                <a:t> (</a:t>
              </a:r>
              <a:r>
                <a:rPr lang="en-US" altLang="zh-CN" sz="1000" b="1" dirty="0" err="1" smtClean="0">
                  <a:solidFill>
                    <a:srgbClr val="FFFFFF"/>
                  </a:solidFill>
                  <a:latin typeface="Arial" pitchFamily="34" charset="0"/>
                  <a:ea typeface="SimHei" pitchFamily="2" charset="-122"/>
                  <a:cs typeface="Arial" pitchFamily="34" charset="0"/>
                </a:rPr>
                <a:t>vCloud</a:t>
              </a:r>
              <a:r>
                <a:rPr lang="en-US" altLang="zh-CN" sz="1000" b="1" dirty="0" smtClean="0">
                  <a:solidFill>
                    <a:srgbClr val="FFFFFF"/>
                  </a:solidFill>
                  <a:latin typeface="Arial" pitchFamily="34" charset="0"/>
                  <a:ea typeface="SimHei" pitchFamily="2" charset="-122"/>
                  <a:cs typeface="Arial" pitchFamily="34" charset="0"/>
                </a:rPr>
                <a:t> Director)</a:t>
              </a:r>
              <a:endParaRPr lang="zh-CN" altLang="en-US" sz="1000" b="1" dirty="0">
                <a:solidFill>
                  <a:srgbClr val="FFFFFF"/>
                </a:solidFill>
                <a:latin typeface="Arial" pitchFamily="34" charset="0"/>
                <a:ea typeface="SimHei" pitchFamily="2" charset="-122"/>
                <a:cs typeface="Arial" pitchFamily="34" charset="0"/>
              </a:endParaRPr>
            </a:p>
          </p:txBody>
        </p:sp>
        <p:sp>
          <p:nvSpPr>
            <p:cNvPr id="80" name="Rounded Rectangle 79"/>
            <p:cNvSpPr/>
            <p:nvPr/>
          </p:nvSpPr>
          <p:spPr bwMode="auto">
            <a:xfrm>
              <a:off x="4045188" y="5012677"/>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err="1" smtClean="0">
                  <a:solidFill>
                    <a:srgbClr val="FFFFFF"/>
                  </a:solidFill>
                  <a:latin typeface="Arial" pitchFamily="34" charset="0"/>
                  <a:ea typeface="SimHei" pitchFamily="2" charset="-122"/>
                  <a:cs typeface="Arial" pitchFamily="34" charset="0"/>
                </a:rPr>
                <a:t>vShield</a:t>
              </a:r>
              <a:r>
                <a:rPr lang="en-US" altLang="zh-CN" sz="1000" b="1" dirty="0" smtClean="0">
                  <a:solidFill>
                    <a:srgbClr val="FFFFFF"/>
                  </a:solidFill>
                  <a:latin typeface="Arial" pitchFamily="34" charset="0"/>
                  <a:ea typeface="SimHei" pitchFamily="2" charset="-122"/>
                  <a:cs typeface="Arial" pitchFamily="34" charset="0"/>
                </a:rPr>
                <a:t> </a:t>
              </a:r>
              <a:r>
                <a:rPr lang="zh-CN" altLang="en-US" sz="1000" b="1" dirty="0" smtClean="0">
                  <a:solidFill>
                    <a:srgbClr val="FFFFFF"/>
                  </a:solidFill>
                  <a:latin typeface="Arial" pitchFamily="34" charset="0"/>
                  <a:ea typeface="SimHei" pitchFamily="2" charset="-122"/>
                  <a:cs typeface="Arial" pitchFamily="34" charset="0"/>
                </a:rPr>
                <a:t>家族</a:t>
              </a:r>
              <a:endParaRPr lang="zh-CN" altLang="en-US" sz="1000" b="1" dirty="0">
                <a:solidFill>
                  <a:srgbClr val="FFFFFF"/>
                </a:solidFill>
                <a:latin typeface="Arial" pitchFamily="34" charset="0"/>
                <a:ea typeface="SimHei" pitchFamily="2" charset="-122"/>
                <a:cs typeface="Arial" pitchFamily="34" charset="0"/>
              </a:endParaRPr>
            </a:p>
          </p:txBody>
        </p:sp>
        <p:sp>
          <p:nvSpPr>
            <p:cNvPr id="81" name="Rounded Rectangle 80"/>
            <p:cNvSpPr/>
            <p:nvPr/>
          </p:nvSpPr>
          <p:spPr bwMode="auto">
            <a:xfrm>
              <a:off x="5273913" y="5007445"/>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err="1" smtClean="0">
                  <a:solidFill>
                    <a:srgbClr val="FFFFFF"/>
                  </a:solidFill>
                  <a:latin typeface="Arial" pitchFamily="34" charset="0"/>
                  <a:ea typeface="SimHei" pitchFamily="2" charset="-122"/>
                  <a:cs typeface="Arial" pitchFamily="34" charset="0"/>
                </a:rPr>
                <a:t>ChargeBack</a:t>
              </a:r>
              <a:endParaRPr lang="zh-CN" altLang="en-US" sz="1000" b="1" dirty="0">
                <a:solidFill>
                  <a:srgbClr val="FFFFFF"/>
                </a:solidFill>
                <a:latin typeface="Arial" pitchFamily="34" charset="0"/>
                <a:ea typeface="SimHei" pitchFamily="2" charset="-122"/>
                <a:cs typeface="Arial" pitchFamily="34" charset="0"/>
              </a:endParaRPr>
            </a:p>
          </p:txBody>
        </p:sp>
      </p:grpSp>
      <p:sp>
        <p:nvSpPr>
          <p:cNvPr id="53" name="Rounded Rectangle 78"/>
          <p:cNvSpPr/>
          <p:nvPr/>
        </p:nvSpPr>
        <p:spPr bwMode="auto">
          <a:xfrm>
            <a:off x="2833683" y="5429264"/>
            <a:ext cx="3524267"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err="1" smtClean="0">
                <a:solidFill>
                  <a:srgbClr val="FFFFFF"/>
                </a:solidFill>
                <a:latin typeface="Arial" pitchFamily="34" charset="0"/>
                <a:ea typeface="SimHei" pitchFamily="2" charset="-122"/>
                <a:cs typeface="Arial" pitchFamily="34" charset="0"/>
              </a:rPr>
              <a:t>vSphere</a:t>
            </a:r>
            <a:r>
              <a:rPr lang="zh-CN" altLang="en-US" sz="1000" b="1" dirty="0" smtClean="0">
                <a:solidFill>
                  <a:srgbClr val="FFFFFF"/>
                </a:solidFill>
                <a:latin typeface="Arial" pitchFamily="34" charset="0"/>
                <a:ea typeface="SimHei" pitchFamily="2" charset="-122"/>
                <a:cs typeface="Arial" pitchFamily="34" charset="0"/>
              </a:rPr>
              <a:t>虚拟化基础平台</a:t>
            </a:r>
            <a:endParaRPr lang="zh-CN" altLang="en-US" sz="1000" b="1" dirty="0">
              <a:solidFill>
                <a:srgbClr val="FFFFFF"/>
              </a:solidFill>
              <a:latin typeface="Arial" pitchFamily="34" charset="0"/>
              <a:ea typeface="SimHei" pitchFamily="2" charset="-122"/>
              <a:cs typeface="Arial" pitchFamily="34" charset="0"/>
            </a:endParaRPr>
          </a:p>
        </p:txBody>
      </p:sp>
      <p:sp>
        <p:nvSpPr>
          <p:cNvPr id="58" name="Isosceles Triangle 39"/>
          <p:cNvSpPr/>
          <p:nvPr/>
        </p:nvSpPr>
        <p:spPr bwMode="auto">
          <a:xfrm rot="16200000">
            <a:off x="1843466" y="3281504"/>
            <a:ext cx="1129787" cy="414464"/>
          </a:xfrm>
          <a:prstGeom prst="triangle">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91435" tIns="45718" rIns="91435" bIns="45718" anchor="ctr"/>
          <a:lstStyle/>
          <a:p>
            <a:pPr fontAlgn="base">
              <a:spcBef>
                <a:spcPct val="0"/>
              </a:spcBef>
              <a:spcAft>
                <a:spcPct val="0"/>
              </a:spcAft>
            </a:pPr>
            <a:endParaRPr lang="zh-CN" altLang="en-US" sz="1600">
              <a:solidFill>
                <a:srgbClr val="FFFFFF"/>
              </a:solidFill>
              <a:latin typeface="Arial" pitchFamily="34" charset="0"/>
              <a:ea typeface="SimHei" pitchFamily="2" charset="-122"/>
              <a:cs typeface="Arial" pitchFamily="34" charset="0"/>
            </a:endParaRPr>
          </a:p>
        </p:txBody>
      </p:sp>
      <p:grpSp>
        <p:nvGrpSpPr>
          <p:cNvPr id="59" name="Group 2"/>
          <p:cNvGrpSpPr/>
          <p:nvPr/>
        </p:nvGrpSpPr>
        <p:grpSpPr>
          <a:xfrm>
            <a:off x="2599278" y="2828350"/>
            <a:ext cx="3996720" cy="1363219"/>
            <a:chOff x="2599278" y="2828349"/>
            <a:chExt cx="3996720" cy="1363219"/>
          </a:xfrm>
        </p:grpSpPr>
        <p:sp>
          <p:nvSpPr>
            <p:cNvPr id="65" name="Rounded Rectangle 40"/>
            <p:cNvSpPr/>
            <p:nvPr/>
          </p:nvSpPr>
          <p:spPr bwMode="auto">
            <a:xfrm>
              <a:off x="2599278" y="2828349"/>
              <a:ext cx="3996720" cy="1363219"/>
            </a:xfrm>
            <a:prstGeom prst="roundRect">
              <a:avLst>
                <a:gd name="adj" fmla="val 9109"/>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pPr>
              <a:endParaRPr lang="zh-CN" altLang="en-US" sz="1600">
                <a:solidFill>
                  <a:srgbClr val="FFFFFF"/>
                </a:solidFill>
                <a:latin typeface="Arial" pitchFamily="34" charset="0"/>
                <a:ea typeface="SimHei" pitchFamily="2" charset="-122"/>
                <a:cs typeface="Arial" pitchFamily="34" charset="0"/>
              </a:endParaRPr>
            </a:p>
          </p:txBody>
        </p:sp>
        <p:sp>
          <p:nvSpPr>
            <p:cNvPr id="66" name="Rounded Rectangle 71"/>
            <p:cNvSpPr/>
            <p:nvPr/>
          </p:nvSpPr>
          <p:spPr bwMode="auto">
            <a:xfrm>
              <a:off x="3119435" y="3071809"/>
              <a:ext cx="1095375" cy="345149"/>
            </a:xfrm>
            <a:prstGeom prst="roundRect">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FFFFFF"/>
                  </a:solidFill>
                  <a:latin typeface="Arial" pitchFamily="34" charset="0"/>
                  <a:ea typeface="SimHei" pitchFamily="2" charset="-122"/>
                  <a:cs typeface="Arial" pitchFamily="34" charset="0"/>
                </a:rPr>
                <a:t>vFabric</a:t>
              </a:r>
              <a:r>
                <a:rPr lang="en-US" altLang="zh-CN" sz="1000" b="1" dirty="0" smtClean="0">
                  <a:solidFill>
                    <a:srgbClr val="FFFFFF"/>
                  </a:solidFill>
                  <a:latin typeface="Arial" pitchFamily="34" charset="0"/>
                  <a:ea typeface="SimHei" pitchFamily="2" charset="-122"/>
                  <a:cs typeface="Arial" pitchFamily="34" charset="0"/>
                </a:rPr>
                <a:t> </a:t>
              </a:r>
              <a:r>
                <a:rPr lang="zh-CN" altLang="en-US" sz="1000" b="1" dirty="0" smtClean="0">
                  <a:solidFill>
                    <a:srgbClr val="FFFFFF"/>
                  </a:solidFill>
                  <a:latin typeface="Arial" pitchFamily="34" charset="0"/>
                  <a:ea typeface="SimHei" pitchFamily="2" charset="-122"/>
                  <a:cs typeface="Arial" pitchFamily="34" charset="0"/>
                </a:rPr>
                <a:t>家族</a:t>
              </a:r>
              <a:endParaRPr lang="zh-CN" altLang="en-US" sz="1000" b="1" dirty="0">
                <a:solidFill>
                  <a:srgbClr val="FFFFFF"/>
                </a:solidFill>
                <a:latin typeface="Arial" pitchFamily="34" charset="0"/>
                <a:ea typeface="SimHei" pitchFamily="2" charset="-122"/>
                <a:cs typeface="Arial" pitchFamily="34" charset="0"/>
              </a:endParaRPr>
            </a:p>
          </p:txBody>
        </p:sp>
        <p:sp>
          <p:nvSpPr>
            <p:cNvPr id="67" name="Rounded Rectangle 73"/>
            <p:cNvSpPr/>
            <p:nvPr/>
          </p:nvSpPr>
          <p:spPr bwMode="auto">
            <a:xfrm>
              <a:off x="4714876" y="3071809"/>
              <a:ext cx="1095375" cy="345149"/>
            </a:xfrm>
            <a:prstGeom prst="roundRect">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FFFFFF"/>
                  </a:solidFill>
                  <a:latin typeface="Arial" pitchFamily="34" charset="0"/>
                  <a:ea typeface="SimHei" pitchFamily="2" charset="-122"/>
                  <a:cs typeface="Arial" pitchFamily="34" charset="0"/>
                </a:rPr>
                <a:t>Hyperic</a:t>
              </a:r>
              <a:endParaRPr lang="zh-CN" altLang="en-US" sz="1000" b="1" dirty="0">
                <a:solidFill>
                  <a:srgbClr val="FFFFFF"/>
                </a:solidFill>
                <a:latin typeface="Arial" pitchFamily="34" charset="0"/>
                <a:ea typeface="SimHei" pitchFamily="2" charset="-122"/>
                <a:cs typeface="Arial" pitchFamily="34" charset="0"/>
              </a:endParaRPr>
            </a:p>
          </p:txBody>
        </p:sp>
        <p:sp>
          <p:nvSpPr>
            <p:cNvPr id="68" name="Rounded Rectangle 74"/>
            <p:cNvSpPr/>
            <p:nvPr/>
          </p:nvSpPr>
          <p:spPr bwMode="auto">
            <a:xfrm>
              <a:off x="4714876" y="3643313"/>
              <a:ext cx="1095375" cy="345149"/>
            </a:xfrm>
            <a:prstGeom prst="roundRect">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a:lnSpc>
                  <a:spcPct val="95000"/>
                </a:lnSpc>
                <a:defRPr/>
              </a:pPr>
              <a:r>
                <a:rPr lang="en-US" sz="1000" b="1" dirty="0" smtClean="0"/>
                <a:t>Cloud Foundry</a:t>
              </a:r>
              <a:endParaRPr lang="zh-CN" altLang="en-US" sz="1000" b="1" dirty="0">
                <a:solidFill>
                  <a:srgbClr val="FFFFFF"/>
                </a:solidFill>
                <a:latin typeface="Arial" pitchFamily="34" charset="0"/>
                <a:ea typeface="SimHei" pitchFamily="2" charset="-122"/>
                <a:cs typeface="Arial" pitchFamily="34" charset="0"/>
              </a:endParaRPr>
            </a:p>
          </p:txBody>
        </p:sp>
      </p:grpSp>
      <p:sp>
        <p:nvSpPr>
          <p:cNvPr id="69" name="Rounded Rectangle 74"/>
          <p:cNvSpPr/>
          <p:nvPr/>
        </p:nvSpPr>
        <p:spPr bwMode="auto">
          <a:xfrm>
            <a:off x="3119435" y="3643314"/>
            <a:ext cx="1095375" cy="345149"/>
          </a:xfrm>
          <a:prstGeom prst="roundRect">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FFFFFF"/>
                </a:solidFill>
                <a:latin typeface="Arial" pitchFamily="34" charset="0"/>
                <a:ea typeface="SimHei" pitchFamily="2" charset="-122"/>
                <a:cs typeface="Arial" pitchFamily="34" charset="0"/>
              </a:rPr>
              <a:t>SpringSource</a:t>
            </a:r>
            <a:endParaRPr lang="zh-CN" altLang="en-US" sz="1000" b="1" dirty="0">
              <a:solidFill>
                <a:srgbClr val="FFFFFF"/>
              </a:solidFill>
              <a:latin typeface="Arial" pitchFamily="34" charset="0"/>
              <a:ea typeface="SimHei" pitchFamily="2" charset="-122"/>
              <a:cs typeface="Arial" pitchFamily="34" charset="0"/>
            </a:endParaRPr>
          </a:p>
        </p:txBody>
      </p:sp>
      <p:sp>
        <p:nvSpPr>
          <p:cNvPr id="60" name="AutoShape 163"/>
          <p:cNvSpPr>
            <a:spLocks noChangeArrowheads="1"/>
          </p:cNvSpPr>
          <p:nvPr/>
        </p:nvSpPr>
        <p:spPr bwMode="auto">
          <a:xfrm>
            <a:off x="214283" y="2643194"/>
            <a:ext cx="6572296" cy="1714500"/>
          </a:xfrm>
          <a:prstGeom prst="roundRect">
            <a:avLst>
              <a:gd name="adj" fmla="val 16667"/>
            </a:avLst>
          </a:prstGeom>
          <a:solidFill>
            <a:srgbClr val="FFFF00">
              <a:alpha val="20000"/>
            </a:srgbClr>
          </a:solidFill>
          <a:ln w="76200">
            <a:solidFill>
              <a:srgbClr val="FF6600"/>
            </a:solidFill>
            <a:round/>
            <a:headEnd/>
            <a:tailEnd/>
          </a:ln>
        </p:spPr>
        <p:txBody>
          <a:bodyPr wrap="none" anchor="ctr"/>
          <a:lstStyle/>
          <a:p>
            <a:endParaRPr lang="zh-CN" altLang="en-US">
              <a:latin typeface="Calibri" pitchFamily="34" charset="0"/>
            </a:endParaRPr>
          </a:p>
        </p:txBody>
      </p:sp>
      <p:sp>
        <p:nvSpPr>
          <p:cNvPr id="44" name="矩形 43"/>
          <p:cNvSpPr/>
          <p:nvPr/>
        </p:nvSpPr>
        <p:spPr>
          <a:xfrm>
            <a:off x="2143108" y="3071810"/>
            <a:ext cx="2967479" cy="923330"/>
          </a:xfrm>
          <a:prstGeom prst="rect">
            <a:avLst/>
          </a:prstGeom>
          <a:noFill/>
        </p:spPr>
        <p:txBody>
          <a:bodyPr wrap="none" lIns="91440" tIns="45720" rIns="91440" bIns="45720">
            <a:spAutoFit/>
          </a:bodyPr>
          <a:lstStyle/>
          <a:p>
            <a:pPr algn="ctr"/>
            <a:r>
              <a:rPr lang="zh-CN" altLang="en-US" sz="54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第二部分</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70" name="标题 69"/>
          <p:cNvSpPr>
            <a:spLocks noGrp="1"/>
          </p:cNvSpPr>
          <p:nvPr>
            <p:ph type="title"/>
          </p:nvPr>
        </p:nvSpPr>
        <p:spPr/>
        <p:txBody>
          <a:bodyPr/>
          <a:lstStyle/>
          <a:p>
            <a:r>
              <a:rPr lang="en-US" altLang="zh-CN" dirty="0" smtClean="0">
                <a:solidFill>
                  <a:schemeClr val="accent3"/>
                </a:solidFill>
                <a:latin typeface="Arial" pitchFamily="34" charset="0"/>
                <a:ea typeface="SimHei" pitchFamily="2" charset="-122"/>
                <a:cs typeface="Arial" pitchFamily="34" charset="0"/>
              </a:rPr>
              <a:t>VMware </a:t>
            </a:r>
            <a:r>
              <a:rPr lang="zh-CN" altLang="en-US" dirty="0" smtClean="0">
                <a:solidFill>
                  <a:schemeClr val="accent3"/>
                </a:solidFill>
                <a:latin typeface="Arial" pitchFamily="34" charset="0"/>
                <a:ea typeface="SimHei" pitchFamily="2" charset="-122"/>
                <a:cs typeface="Arial" pitchFamily="34" charset="0"/>
              </a:rPr>
              <a:t>虚拟化和云计算管理解决方案</a:t>
            </a:r>
            <a:endParaRPr lang="zh-CN" altLang="en-US" dirty="0"/>
          </a:p>
        </p:txBody>
      </p:sp>
    </p:spTree>
    <p:extLst>
      <p:ext uri="{BB962C8B-B14F-4D97-AF65-F5344CB8AC3E}">
        <p14:creationId xmlns:p14="http://schemas.microsoft.com/office/powerpoint/2010/main" xmlns="" val="855583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linds(horizontal)">
                                      <p:cBhvr>
                                        <p:cTn id="7" dur="500"/>
                                        <p:tgtEl>
                                          <p:spTgt spid="4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blinds(horizontal)">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第二部分：云计算应用平台</a:t>
            </a:r>
            <a:endParaRPr lang="zh-CN" altLang="en-US" dirty="0"/>
          </a:p>
        </p:txBody>
      </p:sp>
      <p:sp>
        <p:nvSpPr>
          <p:cNvPr id="3" name="内容占位符 2"/>
          <p:cNvSpPr>
            <a:spLocks noGrp="1"/>
          </p:cNvSpPr>
          <p:nvPr>
            <p:ph idx="1"/>
          </p:nvPr>
        </p:nvSpPr>
        <p:spPr/>
        <p:txBody>
          <a:bodyPr/>
          <a:lstStyle/>
          <a:p>
            <a:r>
              <a:rPr lang="en-US" altLang="zh-CN" dirty="0" smtClean="0">
                <a:latin typeface="+mj-lt"/>
                <a:ea typeface="黑体" pitchFamily="2" charset="-122"/>
              </a:rPr>
              <a:t>1</a:t>
            </a:r>
            <a:r>
              <a:rPr lang="zh-CN" altLang="en-US" dirty="0" smtClean="0">
                <a:latin typeface="+mj-lt"/>
                <a:ea typeface="黑体" pitchFamily="2" charset="-122"/>
              </a:rPr>
              <a:t>、</a:t>
            </a:r>
            <a:r>
              <a:rPr lang="en-US" altLang="zh-CN" dirty="0" err="1" smtClean="0">
                <a:latin typeface="+mj-lt"/>
                <a:ea typeface="黑体" pitchFamily="2" charset="-122"/>
              </a:rPr>
              <a:t>vFabric</a:t>
            </a:r>
            <a:r>
              <a:rPr lang="zh-CN" altLang="en-US" dirty="0" smtClean="0">
                <a:latin typeface="+mj-lt"/>
                <a:ea typeface="黑体" pitchFamily="2" charset="-122"/>
              </a:rPr>
              <a:t>：</a:t>
            </a:r>
            <a:endParaRPr lang="en-US" altLang="zh-CN" dirty="0" smtClean="0">
              <a:latin typeface="+mj-lt"/>
              <a:ea typeface="黑体" pitchFamily="2" charset="-122"/>
            </a:endParaRPr>
          </a:p>
          <a:p>
            <a:r>
              <a:rPr lang="en-US" altLang="zh-CN" sz="1600" dirty="0" smtClean="0">
                <a:latin typeface="华文细黑" pitchFamily="2" charset="-122"/>
                <a:ea typeface="华文细黑" pitchFamily="2" charset="-122"/>
              </a:rPr>
              <a:t>VMware </a:t>
            </a:r>
            <a:r>
              <a:rPr lang="en-US" altLang="zh-CN" sz="1600" dirty="0" err="1" smtClean="0">
                <a:latin typeface="华文细黑" pitchFamily="2" charset="-122"/>
                <a:ea typeface="华文细黑" pitchFamily="2" charset="-122"/>
              </a:rPr>
              <a:t>vFabric</a:t>
            </a:r>
            <a:r>
              <a:rPr lang="zh-CN" altLang="en-US" sz="1600" dirty="0" smtClean="0">
                <a:latin typeface="华文细黑" pitchFamily="2" charset="-122"/>
                <a:ea typeface="华文细黑" pitchFamily="2" charset="-122"/>
              </a:rPr>
              <a:t>云应用程序平台结合了市场领先的</a:t>
            </a:r>
            <a:r>
              <a:rPr lang="en-US" altLang="zh-CN" sz="1600" dirty="0" smtClean="0">
                <a:latin typeface="华文细黑" pitchFamily="2" charset="-122"/>
                <a:ea typeface="华文细黑" pitchFamily="2" charset="-122"/>
              </a:rPr>
              <a:t>Spring Java</a:t>
            </a:r>
            <a:r>
              <a:rPr lang="zh-CN" altLang="en-US" sz="1600" dirty="0" smtClean="0">
                <a:latin typeface="华文细黑" pitchFamily="2" charset="-122"/>
                <a:ea typeface="华文细黑" pitchFamily="2" charset="-122"/>
              </a:rPr>
              <a:t>开发框架和诸多平台服务，包括轻型应用服务器、全局数据管理、云就绪的消息传送、动态负载均衡和应用程序性能管理等。基于</a:t>
            </a:r>
            <a:r>
              <a:rPr lang="en-US" altLang="zh-CN" sz="1600" dirty="0" smtClean="0">
                <a:latin typeface="华文细黑" pitchFamily="2" charset="-122"/>
                <a:ea typeface="华文细黑" pitchFamily="2" charset="-122"/>
              </a:rPr>
              <a:t>VMware </a:t>
            </a:r>
            <a:r>
              <a:rPr lang="en-US" altLang="zh-CN" sz="1600" dirty="0" err="1" smtClean="0">
                <a:latin typeface="华文细黑" pitchFamily="2" charset="-122"/>
                <a:ea typeface="华文细黑" pitchFamily="2" charset="-122"/>
              </a:rPr>
              <a:t>vFabric</a:t>
            </a:r>
            <a:r>
              <a:rPr lang="zh-CN" altLang="en-US" sz="1600" dirty="0" smtClean="0">
                <a:latin typeface="华文细黑" pitchFamily="2" charset="-122"/>
                <a:ea typeface="华文细黑" pitchFamily="2" charset="-122"/>
              </a:rPr>
              <a:t>开发的应用程序，具有高性能和能够轻松地跨异构云环境进行移植等优点。</a:t>
            </a:r>
            <a:endParaRPr lang="en-US" altLang="zh-CN" sz="1600" dirty="0" smtClean="0">
              <a:latin typeface="华文细黑" pitchFamily="2" charset="-122"/>
              <a:ea typeface="华文细黑" pitchFamily="2" charset="-122"/>
            </a:endParaRPr>
          </a:p>
          <a:p>
            <a:r>
              <a:rPr lang="en-US" altLang="zh-CN" sz="1600" dirty="0" smtClean="0">
                <a:latin typeface="华文细黑" pitchFamily="2" charset="-122"/>
                <a:ea typeface="华文细黑" pitchFamily="2" charset="-122"/>
              </a:rPr>
              <a:t>VMware </a:t>
            </a:r>
            <a:r>
              <a:rPr lang="en-US" altLang="zh-CN" sz="1600" dirty="0" err="1" smtClean="0">
                <a:latin typeface="华文细黑" pitchFamily="2" charset="-122"/>
                <a:ea typeface="华文细黑" pitchFamily="2" charset="-122"/>
              </a:rPr>
              <a:t>vFabric</a:t>
            </a:r>
            <a:r>
              <a:rPr lang="zh-CN" altLang="en-US" sz="1600" dirty="0" smtClean="0">
                <a:latin typeface="华文细黑" pitchFamily="2" charset="-122"/>
                <a:ea typeface="华文细黑" pitchFamily="2" charset="-122"/>
              </a:rPr>
              <a:t>将带来下列主要好处：</a:t>
            </a:r>
          </a:p>
          <a:p>
            <a:r>
              <a:rPr lang="zh-CN" altLang="en-US" sz="1600" dirty="0" smtClean="0">
                <a:latin typeface="华文细黑" pitchFamily="2" charset="-122"/>
                <a:ea typeface="华文细黑" pitchFamily="2" charset="-122"/>
              </a:rPr>
              <a:t>        </a:t>
            </a:r>
            <a:r>
              <a:rPr lang="en-US" altLang="zh-CN" sz="1600" dirty="0" smtClean="0">
                <a:latin typeface="华文细黑" pitchFamily="2" charset="-122"/>
                <a:ea typeface="华文细黑" pitchFamily="2" charset="-122"/>
              </a:rPr>
              <a:t>· </a:t>
            </a:r>
            <a:r>
              <a:rPr lang="zh-CN" altLang="en-US" sz="1600" dirty="0" smtClean="0">
                <a:latin typeface="华文细黑" pitchFamily="2" charset="-122"/>
                <a:ea typeface="华文细黑" pitchFamily="2" charset="-122"/>
              </a:rPr>
              <a:t>最大限度地提高速度和创新能力。</a:t>
            </a:r>
          </a:p>
          <a:p>
            <a:r>
              <a:rPr lang="zh-CN" altLang="en-US" sz="1600" dirty="0" smtClean="0">
                <a:latin typeface="华文细黑" pitchFamily="2" charset="-122"/>
                <a:ea typeface="华文细黑" pitchFamily="2" charset="-122"/>
              </a:rPr>
              <a:t>        </a:t>
            </a:r>
            <a:r>
              <a:rPr lang="en-US" altLang="zh-CN" sz="1600" dirty="0" smtClean="0">
                <a:latin typeface="华文细黑" pitchFamily="2" charset="-122"/>
                <a:ea typeface="华文细黑" pitchFamily="2" charset="-122"/>
              </a:rPr>
              <a:t>· </a:t>
            </a:r>
            <a:r>
              <a:rPr lang="zh-CN" altLang="en-US" sz="1600" dirty="0" smtClean="0">
                <a:latin typeface="华文细黑" pitchFamily="2" charset="-122"/>
                <a:ea typeface="华文细黑" pitchFamily="2" charset="-122"/>
              </a:rPr>
              <a:t>将虚拟化技术的优势扩展到应用程序。</a:t>
            </a:r>
          </a:p>
          <a:p>
            <a:r>
              <a:rPr lang="zh-CN" altLang="en-US" sz="1600" dirty="0" smtClean="0">
                <a:latin typeface="华文细黑" pitchFamily="2" charset="-122"/>
                <a:ea typeface="华文细黑" pitchFamily="2" charset="-122"/>
              </a:rPr>
              <a:t>        </a:t>
            </a:r>
            <a:r>
              <a:rPr lang="en-US" altLang="zh-CN" sz="1600" dirty="0" smtClean="0">
                <a:latin typeface="华文细黑" pitchFamily="2" charset="-122"/>
                <a:ea typeface="华文细黑" pitchFamily="2" charset="-122"/>
              </a:rPr>
              <a:t>· </a:t>
            </a:r>
            <a:r>
              <a:rPr lang="zh-CN" altLang="en-US" sz="1600" dirty="0" smtClean="0">
                <a:latin typeface="华文细黑" pitchFamily="2" charset="-122"/>
                <a:ea typeface="华文细黑" pitchFamily="2" charset="-122"/>
              </a:rPr>
              <a:t>通向云的变革之路。</a:t>
            </a:r>
          </a:p>
          <a:p>
            <a:r>
              <a:rPr lang="en-US" altLang="zh-CN" dirty="0" smtClean="0">
                <a:latin typeface="+mj-lt"/>
                <a:ea typeface="华文细黑" pitchFamily="2" charset="-122"/>
              </a:rPr>
              <a:t>2</a:t>
            </a:r>
            <a:r>
              <a:rPr lang="zh-CN" altLang="en-US" dirty="0" smtClean="0">
                <a:latin typeface="+mj-lt"/>
                <a:ea typeface="华文细黑" pitchFamily="2" charset="-122"/>
              </a:rPr>
              <a:t>、</a:t>
            </a:r>
            <a:r>
              <a:rPr lang="en-US" altLang="zh-CN" dirty="0" err="1" smtClean="0">
                <a:latin typeface="+mj-lt"/>
                <a:ea typeface="华文细黑" pitchFamily="2" charset="-122"/>
              </a:rPr>
              <a:t>Hyperic</a:t>
            </a:r>
            <a:r>
              <a:rPr lang="zh-CN" altLang="en-US" dirty="0" smtClean="0">
                <a:latin typeface="+mj-lt"/>
                <a:ea typeface="华文细黑" pitchFamily="2" charset="-122"/>
              </a:rPr>
              <a:t>：</a:t>
            </a:r>
            <a:r>
              <a:rPr lang="zh-CN" altLang="en-US" sz="1600" dirty="0" smtClean="0">
                <a:latin typeface="华文细黑" pitchFamily="2" charset="-122"/>
                <a:ea typeface="华文细黑" pitchFamily="2" charset="-122"/>
              </a:rPr>
              <a:t>应用程序性能管理。</a:t>
            </a:r>
            <a:endParaRPr lang="en-US" altLang="zh-CN" sz="1600" dirty="0" smtClean="0">
              <a:latin typeface="华文细黑" pitchFamily="2" charset="-122"/>
              <a:ea typeface="华文细黑" pitchFamily="2" charset="-122"/>
            </a:endParaRPr>
          </a:p>
          <a:p>
            <a:r>
              <a:rPr lang="en-US" altLang="zh-CN" dirty="0" smtClean="0">
                <a:latin typeface="+mj-lt"/>
                <a:ea typeface="华文细黑" pitchFamily="2" charset="-122"/>
              </a:rPr>
              <a:t>3</a:t>
            </a:r>
            <a:r>
              <a:rPr lang="zh-CN" altLang="en-US" dirty="0" smtClean="0">
                <a:latin typeface="+mj-lt"/>
                <a:ea typeface="华文细黑" pitchFamily="2" charset="-122"/>
              </a:rPr>
              <a:t>、</a:t>
            </a:r>
            <a:r>
              <a:rPr lang="en-US" altLang="zh-CN" dirty="0" err="1" smtClean="0">
                <a:latin typeface="+mj-lt"/>
                <a:ea typeface="华文细黑" pitchFamily="2" charset="-122"/>
              </a:rPr>
              <a:t>SpringSource</a:t>
            </a:r>
            <a:r>
              <a:rPr lang="zh-CN" altLang="en-US" dirty="0" smtClean="0">
                <a:latin typeface="+mj-lt"/>
                <a:ea typeface="华文细黑" pitchFamily="2" charset="-122"/>
              </a:rPr>
              <a:t>：</a:t>
            </a:r>
            <a:r>
              <a:rPr lang="zh-CN" altLang="en-US" sz="1600" dirty="0" smtClean="0">
                <a:latin typeface="华文细黑" pitchFamily="2" charset="-122"/>
                <a:ea typeface="华文细黑" pitchFamily="2" charset="-122"/>
              </a:rPr>
              <a:t>针对</a:t>
            </a:r>
            <a:r>
              <a:rPr lang="en-US" altLang="zh-CN" sz="1600" dirty="0" smtClean="0">
                <a:latin typeface="华文细黑" pitchFamily="2" charset="-122"/>
                <a:ea typeface="华文细黑" pitchFamily="2" charset="-122"/>
              </a:rPr>
              <a:t>Java</a:t>
            </a:r>
            <a:r>
              <a:rPr lang="zh-CN" altLang="en-US" sz="1600" dirty="0" smtClean="0">
                <a:latin typeface="华文细黑" pitchFamily="2" charset="-122"/>
                <a:ea typeface="华文细黑" pitchFamily="2" charset="-122"/>
              </a:rPr>
              <a:t>的企业开发框架，被</a:t>
            </a:r>
            <a:r>
              <a:rPr lang="en-US" altLang="zh-CN" sz="1600" dirty="0" smtClean="0">
                <a:latin typeface="华文细黑" pitchFamily="2" charset="-122"/>
                <a:ea typeface="华文细黑" pitchFamily="2" charset="-122"/>
              </a:rPr>
              <a:t>VMware</a:t>
            </a:r>
            <a:r>
              <a:rPr lang="zh-CN" altLang="en-US" sz="1600" dirty="0" smtClean="0">
                <a:latin typeface="华文细黑" pitchFamily="2" charset="-122"/>
                <a:ea typeface="华文细黑" pitchFamily="2" charset="-122"/>
              </a:rPr>
              <a:t>收购之后，保留原来的开源部分，同时推出商业化的开发平台“</a:t>
            </a:r>
            <a:r>
              <a:rPr lang="en-US" altLang="zh-CN" sz="1600" dirty="0" err="1" smtClean="0">
                <a:latin typeface="华文细黑" pitchFamily="2" charset="-122"/>
                <a:ea typeface="华文细黑" pitchFamily="2" charset="-122"/>
              </a:rPr>
              <a:t>vFabric</a:t>
            </a:r>
            <a:r>
              <a:rPr lang="zh-CN" altLang="en-US" sz="1600" dirty="0" smtClean="0">
                <a:latin typeface="华文细黑" pitchFamily="2" charset="-122"/>
                <a:ea typeface="华文细黑" pitchFamily="2" charset="-122"/>
              </a:rPr>
              <a:t>”和开放的</a:t>
            </a:r>
            <a:r>
              <a:rPr lang="en-US" altLang="zh-CN" sz="1600" dirty="0" smtClean="0">
                <a:latin typeface="华文细黑" pitchFamily="2" charset="-122"/>
                <a:ea typeface="华文细黑" pitchFamily="2" charset="-122"/>
              </a:rPr>
              <a:t>PASS</a:t>
            </a:r>
            <a:r>
              <a:rPr lang="zh-CN" altLang="en-US" sz="1600" dirty="0" smtClean="0">
                <a:latin typeface="华文细黑" pitchFamily="2" charset="-122"/>
                <a:ea typeface="华文细黑" pitchFamily="2" charset="-122"/>
              </a:rPr>
              <a:t>平台“</a:t>
            </a:r>
            <a:r>
              <a:rPr lang="en-US" altLang="zh-CN" sz="1600" dirty="0" smtClean="0">
                <a:latin typeface="华文细黑" pitchFamily="2" charset="-122"/>
                <a:ea typeface="华文细黑" pitchFamily="2" charset="-122"/>
              </a:rPr>
              <a:t>Cloud Foundry</a:t>
            </a:r>
            <a:r>
              <a:rPr lang="zh-CN" altLang="en-US" sz="1600" dirty="0" smtClean="0">
                <a:latin typeface="华文细黑" pitchFamily="2" charset="-122"/>
                <a:ea typeface="华文细黑" pitchFamily="2" charset="-122"/>
              </a:rPr>
              <a:t>”</a:t>
            </a:r>
            <a:r>
              <a:rPr lang="zh-CN" altLang="en-US" sz="1600" dirty="0" smtClean="0">
                <a:latin typeface="华文细黑" pitchFamily="2" charset="-122"/>
                <a:ea typeface="华文细黑" pitchFamily="2" charset="-122"/>
              </a:rPr>
              <a:t>。</a:t>
            </a:r>
            <a:endParaRPr lang="en-US" altLang="zh-CN" sz="1600" dirty="0" smtClean="0">
              <a:latin typeface="华文细黑" pitchFamily="2" charset="-122"/>
              <a:ea typeface="华文细黑" pitchFamily="2" charset="-122"/>
            </a:endParaRPr>
          </a:p>
          <a:p>
            <a:endParaRPr lang="en-US" altLang="zh-CN" sz="1600" dirty="0" smtClean="0">
              <a:latin typeface="华文细黑" pitchFamily="2" charset="-122"/>
              <a:ea typeface="华文细黑" pitchFamily="2" charset="-122"/>
            </a:endParaRPr>
          </a:p>
          <a:p>
            <a:endParaRPr lang="en-US" altLang="zh-CN" sz="1600" dirty="0" smtClean="0">
              <a:latin typeface="华文细黑" pitchFamily="2" charset="-122"/>
              <a:ea typeface="华文细黑" pitchFamily="2" charset="-122"/>
            </a:endParaRPr>
          </a:p>
          <a:p>
            <a:endParaRPr lang="zh-CN" altLang="en-US" sz="1600" dirty="0">
              <a:latin typeface="华文细黑" pitchFamily="2" charset="-122"/>
              <a:ea typeface="华文细黑" pitchFamily="2" charset="-122"/>
            </a:endParaRPr>
          </a:p>
        </p:txBody>
      </p:sp>
      <p:sp>
        <p:nvSpPr>
          <p:cNvPr id="5" name="TextBox 4"/>
          <p:cNvSpPr txBox="1"/>
          <p:nvPr/>
        </p:nvSpPr>
        <p:spPr>
          <a:xfrm>
            <a:off x="1857356" y="5643578"/>
            <a:ext cx="4071966" cy="400110"/>
          </a:xfrm>
          <a:prstGeom prst="rect">
            <a:avLst/>
          </a:prstGeom>
          <a:noFill/>
        </p:spPr>
        <p:txBody>
          <a:bodyPr wrap="square" rtlCol="0">
            <a:spAutoFit/>
          </a:bodyPr>
          <a:lstStyle/>
          <a:p>
            <a:pPr algn="l"/>
            <a:r>
              <a:rPr lang="zh-CN" altLang="en-US" sz="2000" b="1" dirty="0" smtClean="0">
                <a:solidFill>
                  <a:srgbClr val="0000FF"/>
                </a:solidFill>
                <a:latin typeface="华文细黑" pitchFamily="2" charset="-122"/>
                <a:ea typeface="华文细黑" pitchFamily="2" charset="-122"/>
              </a:rPr>
              <a:t>这部分重点介绍</a:t>
            </a:r>
            <a:r>
              <a:rPr lang="en-US" altLang="zh-CN" sz="2000" b="1" dirty="0" err="1" smtClean="0">
                <a:solidFill>
                  <a:srgbClr val="0000FF"/>
                </a:solidFill>
                <a:latin typeface="华文细黑" pitchFamily="2" charset="-122"/>
                <a:ea typeface="华文细黑" pitchFamily="2" charset="-122"/>
              </a:rPr>
              <a:t>vFabric</a:t>
            </a:r>
            <a:r>
              <a:rPr lang="zh-CN" altLang="en-US" sz="2000" b="1" dirty="0" smtClean="0">
                <a:solidFill>
                  <a:srgbClr val="0000FF"/>
                </a:solidFill>
                <a:latin typeface="华文细黑" pitchFamily="2" charset="-122"/>
                <a:ea typeface="华文细黑" pitchFamily="2" charset="-122"/>
              </a:rPr>
              <a:t>家族。</a:t>
            </a:r>
          </a:p>
        </p:txBody>
      </p:sp>
      <p:pic>
        <p:nvPicPr>
          <p:cNvPr id="6" name="图片 5" descr="调整大小 Snap1.jpg"/>
          <p:cNvPicPr>
            <a:picLocks noChangeAspect="1"/>
          </p:cNvPicPr>
          <p:nvPr/>
        </p:nvPicPr>
        <p:blipFill>
          <a:blip r:embed="rId2"/>
          <a:stretch>
            <a:fillRect/>
          </a:stretch>
        </p:blipFill>
        <p:spPr>
          <a:xfrm>
            <a:off x="7591425" y="0"/>
            <a:ext cx="1552575" cy="933450"/>
          </a:xfrm>
          <a:prstGeom prst="rect">
            <a:avLst/>
          </a:prstGeom>
        </p:spPr>
      </p:pic>
    </p:spTree>
  </p:cSld>
  <p:clrMapOvr>
    <a:masterClrMapping/>
  </p:clrMapOvr>
  <p:transition>
    <p:strips dir="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7"/>
          <p:cNvGrpSpPr/>
          <p:nvPr/>
        </p:nvGrpSpPr>
        <p:grpSpPr>
          <a:xfrm>
            <a:off x="600075" y="1257300"/>
            <a:ext cx="7829550" cy="4962525"/>
            <a:chOff x="600075" y="1257300"/>
            <a:chExt cx="7829550" cy="4962525"/>
          </a:xfrm>
        </p:grpSpPr>
        <p:grpSp>
          <p:nvGrpSpPr>
            <p:cNvPr id="4" name="Group 209"/>
            <p:cNvGrpSpPr/>
            <p:nvPr/>
          </p:nvGrpSpPr>
          <p:grpSpPr>
            <a:xfrm>
              <a:off x="600075" y="1257300"/>
              <a:ext cx="7829550" cy="4057650"/>
              <a:chOff x="952500" y="2181225"/>
              <a:chExt cx="7829550" cy="4143375"/>
            </a:xfrm>
          </p:grpSpPr>
          <p:sp>
            <p:nvSpPr>
              <p:cNvPr id="94" name="Rounded Rectangle 3"/>
              <p:cNvSpPr/>
              <p:nvPr/>
            </p:nvSpPr>
            <p:spPr bwMode="auto">
              <a:xfrm>
                <a:off x="952500" y="2181225"/>
                <a:ext cx="7829550" cy="4143375"/>
              </a:xfrm>
              <a:prstGeom prst="roundRect">
                <a:avLst>
                  <a:gd name="adj" fmla="val 3564"/>
                </a:avLst>
              </a:prstGeom>
              <a:solidFill>
                <a:schemeClr val="accent4"/>
              </a:solidFill>
              <a:ln w="19050">
                <a:noFill/>
                <a:round/>
                <a:headEnd/>
                <a:tailEnd/>
              </a:ln>
              <a:scene3d>
                <a:camera prst="orthographicFront"/>
                <a:lightRig rig="threePt" dir="t"/>
              </a:scene3d>
              <a:sp3d extrusionH="50800">
                <a:bevelT w="38100" h="38100"/>
              </a:sp3d>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err="1" smtClean="0">
                  <a:solidFill>
                    <a:srgbClr val="FFFFFF"/>
                  </a:solidFill>
                </a:endParaRPr>
              </a:p>
            </p:txBody>
          </p:sp>
          <p:sp>
            <p:nvSpPr>
              <p:cNvPr id="95" name="Rectangle 94"/>
              <p:cNvSpPr/>
              <p:nvPr/>
            </p:nvSpPr>
            <p:spPr bwMode="auto">
              <a:xfrm>
                <a:off x="3048000" y="2286000"/>
                <a:ext cx="3676650" cy="276225"/>
              </a:xfrm>
              <a:prstGeom prst="rect">
                <a:avLst/>
              </a:prstGeom>
              <a:noFill/>
              <a:ln w="19050">
                <a:noFill/>
                <a:round/>
                <a:headEnd/>
                <a:tailEnd/>
              </a:ln>
            </p:spPr>
            <p:txBody>
              <a:bodyPr wrap="none" lIns="0" tIns="0" rIns="0" bIns="0" rtlCol="0" anchor="ctr"/>
              <a:lstStyle/>
              <a:p>
                <a:pPr marL="0" marR="0" indent="0" algn="ctr" defTabSz="914400" eaLnBrk="1" latinLnBrk="0" hangingPunct="1">
                  <a:lnSpc>
                    <a:spcPct val="100000"/>
                  </a:lnSpc>
                  <a:buClrTx/>
                  <a:buSzTx/>
                  <a:buFontTx/>
                  <a:buNone/>
                  <a:tabLst/>
                </a:pPr>
                <a:r>
                  <a:rPr lang="zh-CN" altLang="en-US" sz="1800" spc="300" dirty="0" smtClean="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云计算时代的应用程序基础构架</a:t>
                </a:r>
                <a:endParaRPr lang="en-US" sz="1800" spc="300" dirty="0" smtClean="0">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p:txBody>
          </p:sp>
        </p:grpSp>
        <p:sp>
          <p:nvSpPr>
            <p:cNvPr id="96" name="Rounded Rectangle 95"/>
            <p:cNvSpPr/>
            <p:nvPr/>
          </p:nvSpPr>
          <p:spPr bwMode="auto">
            <a:xfrm>
              <a:off x="600075" y="5486400"/>
              <a:ext cx="7820025" cy="733425"/>
            </a:xfrm>
            <a:prstGeom prst="roundRect">
              <a:avLst/>
            </a:prstGeom>
            <a:solidFill>
              <a:schemeClr val="bg1">
                <a:lumMod val="65000"/>
              </a:schemeClr>
            </a:solidFill>
            <a:ln w="19050">
              <a:noFill/>
              <a:round/>
              <a:headEnd/>
              <a:tailEnd/>
            </a:ln>
            <a:effectLst>
              <a:outerShdw blurRad="50800" dist="38100" dir="2700000" algn="tl" rotWithShape="0">
                <a:prstClr val="black">
                  <a:alpha val="40000"/>
                </a:prstClr>
              </a:outerShdw>
            </a:effectLst>
            <a:scene3d>
              <a:camera prst="orthographicFront"/>
              <a:lightRig rig="threePt" dir="t"/>
            </a:scene3d>
            <a:sp3d>
              <a:bevelT w="50800" h="50800"/>
            </a:sp3d>
          </p:spPr>
          <p:txBody>
            <a:bodyPr wrap="none" lIns="0" tIns="0" rIns="0" bIns="0" rtlCol="0" anchor="ctr"/>
            <a:lstStyle/>
            <a:p>
              <a:pPr marL="0" marR="0" indent="0" algn="ctr" defTabSz="914400" eaLnBrk="1" latinLnBrk="0" hangingPunct="1">
                <a:lnSpc>
                  <a:spcPct val="100000"/>
                </a:lnSpc>
                <a:spcAft>
                  <a:spcPts val="0"/>
                </a:spcAft>
                <a:buClrTx/>
                <a:buSzTx/>
                <a:buFontTx/>
                <a:buNone/>
                <a:tabLst/>
              </a:pPr>
              <a:r>
                <a:rPr lang="zh-CN" altLang="en-US" sz="1600" b="1" spc="600" dirty="0" smtClean="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虚拟数据中心</a:t>
              </a:r>
              <a:endParaRPr lang="en-US" altLang="zh-CN" sz="1600" b="1" spc="600" dirty="0" smtClean="0">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a:p>
              <a:pPr marL="0" marR="0" indent="0" algn="ctr" defTabSz="914400" eaLnBrk="1" latinLnBrk="0" hangingPunct="1">
                <a:lnSpc>
                  <a:spcPct val="100000"/>
                </a:lnSpc>
                <a:spcAft>
                  <a:spcPts val="0"/>
                </a:spcAft>
                <a:buClrTx/>
                <a:buSzTx/>
                <a:buFontTx/>
                <a:buNone/>
                <a:tabLst/>
              </a:pPr>
              <a:r>
                <a:rPr lang="zh-CN" altLang="en-US" sz="1600" b="1" spc="600" dirty="0" smtClean="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云计算基础构架和管理</a:t>
              </a:r>
              <a:endParaRPr lang="en-US" sz="1600" b="1" spc="600" dirty="0" err="1" smtClean="0">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nvGrpSpPr>
          <p:cNvPr id="5" name="Group 206"/>
          <p:cNvGrpSpPr/>
          <p:nvPr/>
        </p:nvGrpSpPr>
        <p:grpSpPr>
          <a:xfrm>
            <a:off x="823235" y="3000376"/>
            <a:ext cx="7387316" cy="914399"/>
            <a:chOff x="642259" y="3857626"/>
            <a:chExt cx="7968341" cy="1171574"/>
          </a:xfrm>
        </p:grpSpPr>
        <p:grpSp>
          <p:nvGrpSpPr>
            <p:cNvPr id="6" name="Group 205"/>
            <p:cNvGrpSpPr/>
            <p:nvPr/>
          </p:nvGrpSpPr>
          <p:grpSpPr>
            <a:xfrm>
              <a:off x="642259" y="3857626"/>
              <a:ext cx="7968341" cy="1171574"/>
              <a:chOff x="642259" y="3857626"/>
              <a:chExt cx="7968341" cy="1171574"/>
            </a:xfrm>
          </p:grpSpPr>
          <p:grpSp>
            <p:nvGrpSpPr>
              <p:cNvPr id="7" name="Group 200"/>
              <p:cNvGrpSpPr/>
              <p:nvPr/>
            </p:nvGrpSpPr>
            <p:grpSpPr>
              <a:xfrm>
                <a:off x="642259" y="3857626"/>
                <a:ext cx="7968341" cy="1171574"/>
                <a:chOff x="680358" y="3857626"/>
                <a:chExt cx="8047038" cy="1171574"/>
              </a:xfrm>
            </p:grpSpPr>
            <p:sp>
              <p:nvSpPr>
                <p:cNvPr id="90" name="TextBox 89"/>
                <p:cNvSpPr txBox="1"/>
                <p:nvPr/>
              </p:nvSpPr>
              <p:spPr bwMode="auto">
                <a:xfrm>
                  <a:off x="680358" y="3857626"/>
                  <a:ext cx="8047038" cy="1171574"/>
                </a:xfrm>
                <a:prstGeom prst="roundRect">
                  <a:avLst>
                    <a:gd name="adj" fmla="val 13195"/>
                  </a:avLst>
                </a:prstGeom>
                <a:noFill/>
                <a:ln w="31750">
                  <a:solidFill>
                    <a:schemeClr val="bg1"/>
                  </a:solidFill>
                </a:ln>
              </p:spPr>
              <p:txBody>
                <a:bodyPr lIns="0" tIns="0" rIns="0" bIns="0" anchor="ctr" anchorCtr="1"/>
                <a:lstStyle/>
                <a:p>
                  <a:pPr>
                    <a:spcAft>
                      <a:spcPts val="0"/>
                    </a:spcAft>
                    <a:defRPr/>
                  </a:pPr>
                  <a:endParaRPr lang="en-US" sz="1800" b="1" dirty="0">
                    <a:solidFill>
                      <a:schemeClr val="bg1"/>
                    </a:solidFill>
                    <a:latin typeface="+mj-lt"/>
                    <a:ea typeface="+mn-ea"/>
                  </a:endParaRPr>
                </a:p>
              </p:txBody>
            </p:sp>
            <p:grpSp>
              <p:nvGrpSpPr>
                <p:cNvPr id="8" name="Group 81"/>
                <p:cNvGrpSpPr>
                  <a:grpSpLocks/>
                </p:cNvGrpSpPr>
                <p:nvPr/>
              </p:nvGrpSpPr>
              <p:grpSpPr bwMode="auto">
                <a:xfrm>
                  <a:off x="689803" y="3858987"/>
                  <a:ext cx="1425378" cy="1160688"/>
                  <a:chOff x="581686" y="1695092"/>
                  <a:chExt cx="1646051" cy="1389290"/>
                </a:xfrm>
              </p:grpSpPr>
              <p:sp>
                <p:nvSpPr>
                  <p:cNvPr id="92" name="TextBox 91"/>
                  <p:cNvSpPr txBox="1"/>
                  <p:nvPr/>
                </p:nvSpPr>
                <p:spPr>
                  <a:xfrm>
                    <a:off x="581686" y="1712558"/>
                    <a:ext cx="1646051" cy="1371824"/>
                  </a:xfrm>
                  <a:prstGeom prst="roundRect">
                    <a:avLst/>
                  </a:prstGeom>
                  <a:solidFill>
                    <a:schemeClr val="bg1"/>
                  </a:solidFill>
                  <a:ln w="38100">
                    <a:solidFill>
                      <a:schemeClr val="bg1"/>
                    </a:solidFill>
                  </a:ln>
                </p:spPr>
                <p:txBody>
                  <a:bodyPr lIns="0" tIns="0" rIns="0" bIns="0" anchor="ctr" anchorCtr="1"/>
                  <a:lstStyle/>
                  <a:p>
                    <a:pPr>
                      <a:spcAft>
                        <a:spcPts val="0"/>
                      </a:spcAft>
                      <a:defRPr/>
                    </a:pPr>
                    <a:endParaRPr lang="en-US" sz="1800" b="1" dirty="0">
                      <a:solidFill>
                        <a:schemeClr val="bg1"/>
                      </a:solidFill>
                      <a:latin typeface="+mj-lt"/>
                      <a:ea typeface="+mn-ea"/>
                    </a:endParaRPr>
                  </a:p>
                </p:txBody>
              </p:sp>
              <p:pic>
                <p:nvPicPr>
                  <p:cNvPr id="93" name="Picture 4" descr="springLogoNew"/>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72120" y="1695092"/>
                    <a:ext cx="1476375" cy="914400"/>
                  </a:xfrm>
                  <a:prstGeom prst="rect">
                    <a:avLst/>
                  </a:prstGeom>
                  <a:noFill/>
                  <a:ln w="28575">
                    <a:noFill/>
                    <a:miter lim="800000"/>
                    <a:headEnd/>
                    <a:tailEnd/>
                  </a:ln>
                </p:spPr>
              </p:pic>
            </p:grpSp>
          </p:grpSp>
          <p:sp>
            <p:nvSpPr>
              <p:cNvPr id="89" name="Rectangle 135"/>
              <p:cNvSpPr/>
              <p:nvPr/>
            </p:nvSpPr>
            <p:spPr bwMode="auto">
              <a:xfrm>
                <a:off x="790781" y="4565425"/>
                <a:ext cx="1261885" cy="307777"/>
              </a:xfrm>
              <a:prstGeom prst="rect">
                <a:avLst/>
              </a:prstGeom>
            </p:spPr>
            <p:txBody>
              <a:bodyPr wrap="none">
                <a:spAutoFit/>
              </a:bodyPr>
              <a:lstStyle/>
              <a:p>
                <a:pPr algn="ctr">
                  <a:spcAft>
                    <a:spcPts val="0"/>
                  </a:spcAft>
                  <a:defRPr/>
                </a:pPr>
                <a:r>
                  <a:rPr lang="zh-CN" altLang="en-US" sz="1400" dirty="0" smtClean="0">
                    <a:solidFill>
                      <a:schemeClr val="bg2">
                        <a:lumMod val="50000"/>
                      </a:schemeClr>
                    </a:solidFill>
                    <a:latin typeface="宋体" pitchFamily="2" charset="-122"/>
                    <a:ea typeface="宋体" pitchFamily="2" charset="-122"/>
                  </a:rPr>
                  <a:t>开发部署工具</a:t>
                </a:r>
                <a:endParaRPr lang="en-US" sz="2000" dirty="0">
                  <a:solidFill>
                    <a:schemeClr val="bg2">
                      <a:lumMod val="50000"/>
                    </a:schemeClr>
                  </a:solidFill>
                  <a:latin typeface="宋体" pitchFamily="2" charset="-122"/>
                  <a:ea typeface="宋体" pitchFamily="2" charset="-122"/>
                </a:endParaRPr>
              </a:p>
            </p:txBody>
          </p:sp>
        </p:grpSp>
        <p:grpSp>
          <p:nvGrpSpPr>
            <p:cNvPr id="9" name="Group 203"/>
            <p:cNvGrpSpPr/>
            <p:nvPr/>
          </p:nvGrpSpPr>
          <p:grpSpPr>
            <a:xfrm>
              <a:off x="3426597" y="3988028"/>
              <a:ext cx="3472469" cy="923925"/>
              <a:chOff x="3255147" y="3997553"/>
              <a:chExt cx="3472469" cy="923925"/>
            </a:xfrm>
          </p:grpSpPr>
          <p:grpSp>
            <p:nvGrpSpPr>
              <p:cNvPr id="10" name="Group 178"/>
              <p:cNvGrpSpPr/>
              <p:nvPr/>
            </p:nvGrpSpPr>
            <p:grpSpPr>
              <a:xfrm>
                <a:off x="3255147" y="4007078"/>
                <a:ext cx="914400" cy="914400"/>
                <a:chOff x="2807472" y="3988028"/>
                <a:chExt cx="914400" cy="914400"/>
              </a:xfrm>
            </p:grpSpPr>
            <p:sp>
              <p:nvSpPr>
                <p:cNvPr id="86" name="TextBox 85"/>
                <p:cNvSpPr txBox="1"/>
                <p:nvPr/>
              </p:nvSpPr>
              <p:spPr bwMode="auto">
                <a:xfrm>
                  <a:off x="2807472" y="3988028"/>
                  <a:ext cx="914400" cy="914400"/>
                </a:xfrm>
                <a:prstGeom prst="roundRect">
                  <a:avLst/>
                </a:prstGeom>
                <a:solidFill>
                  <a:schemeClr val="bg1"/>
                </a:solidFill>
                <a:ln>
                  <a:solidFill>
                    <a:srgbClr val="92D050"/>
                  </a:solidFill>
                </a:ln>
              </p:spPr>
              <p:txBody>
                <a:bodyPr lIns="0" tIns="0" rIns="0" bIns="0" anchor="b" anchorCtr="1"/>
                <a:lstStyle/>
                <a:p>
                  <a:pPr algn="ctr">
                    <a:spcAft>
                      <a:spcPts val="0"/>
                    </a:spcAft>
                    <a:defRPr/>
                  </a:pPr>
                  <a:r>
                    <a:rPr lang="en-US" altLang="zh-CN" sz="1100" dirty="0" smtClean="0">
                      <a:solidFill>
                        <a:srgbClr val="333333"/>
                      </a:solidFill>
                      <a:latin typeface="+mj-lt"/>
                      <a:ea typeface="+mn-ea"/>
                    </a:rPr>
                    <a:t>STS</a:t>
                  </a:r>
                  <a:endParaRPr lang="en-US" sz="1100" dirty="0">
                    <a:solidFill>
                      <a:srgbClr val="333333"/>
                    </a:solidFill>
                    <a:latin typeface="+mj-lt"/>
                    <a:ea typeface="+mn-ea"/>
                  </a:endParaRPr>
                </a:p>
              </p:txBody>
            </p:sp>
            <p:pic>
              <p:nvPicPr>
                <p:cNvPr id="87" name="Picture 3"/>
                <p:cNvPicPr>
                  <a:picLocks noChangeAspect="1" noChangeArrowheads="1"/>
                </p:cNvPicPr>
                <p:nvPr/>
              </p:nvPicPr>
              <p:blipFill>
                <a:blip r:embed="rId4" cstate="print"/>
                <a:srcRect/>
                <a:stretch>
                  <a:fillRect/>
                </a:stretch>
              </p:blipFill>
              <p:spPr bwMode="auto">
                <a:xfrm>
                  <a:off x="2885941" y="4025899"/>
                  <a:ext cx="752475" cy="627063"/>
                </a:xfrm>
                <a:prstGeom prst="rect">
                  <a:avLst/>
                </a:prstGeom>
                <a:noFill/>
                <a:ln w="9525">
                  <a:noFill/>
                  <a:miter lim="800000"/>
                  <a:headEnd/>
                  <a:tailEnd/>
                </a:ln>
              </p:spPr>
            </p:pic>
          </p:grpSp>
          <p:grpSp>
            <p:nvGrpSpPr>
              <p:cNvPr id="11" name="Group 180"/>
              <p:cNvGrpSpPr/>
              <p:nvPr/>
            </p:nvGrpSpPr>
            <p:grpSpPr>
              <a:xfrm>
                <a:off x="4504510" y="4007078"/>
                <a:ext cx="914400" cy="914400"/>
                <a:chOff x="3847285" y="3988028"/>
                <a:chExt cx="914400" cy="914400"/>
              </a:xfrm>
            </p:grpSpPr>
            <p:sp>
              <p:nvSpPr>
                <p:cNvPr id="84" name="TextBox 83"/>
                <p:cNvSpPr txBox="1"/>
                <p:nvPr/>
              </p:nvSpPr>
              <p:spPr bwMode="auto">
                <a:xfrm>
                  <a:off x="3847285" y="3988028"/>
                  <a:ext cx="914400" cy="914400"/>
                </a:xfrm>
                <a:prstGeom prst="roundRect">
                  <a:avLst/>
                </a:prstGeom>
                <a:solidFill>
                  <a:schemeClr val="bg1"/>
                </a:solidFill>
                <a:ln>
                  <a:solidFill>
                    <a:srgbClr val="92D050"/>
                  </a:solidFill>
                </a:ln>
              </p:spPr>
              <p:txBody>
                <a:bodyPr lIns="0" tIns="0" rIns="0" bIns="0" anchor="b" anchorCtr="1"/>
                <a:lstStyle/>
                <a:p>
                  <a:pPr algn="ctr">
                    <a:spcAft>
                      <a:spcPts val="0"/>
                    </a:spcAft>
                    <a:defRPr/>
                  </a:pPr>
                  <a:r>
                    <a:rPr lang="en-US" altLang="zh-CN" sz="1200" dirty="0" err="1" smtClean="0">
                      <a:solidFill>
                        <a:srgbClr val="333333"/>
                      </a:solidFill>
                      <a:latin typeface="+mj-lt"/>
                      <a:ea typeface="+mn-ea"/>
                    </a:rPr>
                    <a:t>Roo</a:t>
                  </a:r>
                  <a:endParaRPr lang="en-US" sz="1200" dirty="0">
                    <a:solidFill>
                      <a:srgbClr val="333333"/>
                    </a:solidFill>
                    <a:latin typeface="+mj-lt"/>
                    <a:ea typeface="+mn-ea"/>
                  </a:endParaRPr>
                </a:p>
              </p:txBody>
            </p:sp>
            <p:pic>
              <p:nvPicPr>
                <p:cNvPr id="85" name="Picture 4"/>
                <p:cNvPicPr>
                  <a:picLocks noChangeAspect="1" noChangeArrowheads="1"/>
                </p:cNvPicPr>
                <p:nvPr/>
              </p:nvPicPr>
              <p:blipFill>
                <a:blip r:embed="rId5" cstate="print"/>
                <a:srcRect/>
                <a:stretch>
                  <a:fillRect/>
                </a:stretch>
              </p:blipFill>
              <p:spPr bwMode="auto">
                <a:xfrm>
                  <a:off x="4019416" y="4024313"/>
                  <a:ext cx="581025" cy="572725"/>
                </a:xfrm>
                <a:prstGeom prst="rect">
                  <a:avLst/>
                </a:prstGeom>
                <a:noFill/>
                <a:ln w="9525">
                  <a:noFill/>
                  <a:miter lim="800000"/>
                  <a:headEnd/>
                  <a:tailEnd/>
                </a:ln>
              </p:spPr>
            </p:pic>
          </p:grpSp>
          <p:grpSp>
            <p:nvGrpSpPr>
              <p:cNvPr id="12" name="Group 185"/>
              <p:cNvGrpSpPr/>
              <p:nvPr/>
            </p:nvGrpSpPr>
            <p:grpSpPr>
              <a:xfrm>
                <a:off x="5752285" y="3997553"/>
                <a:ext cx="975331" cy="914400"/>
                <a:chOff x="5380810" y="4292828"/>
                <a:chExt cx="975331" cy="914400"/>
              </a:xfrm>
            </p:grpSpPr>
            <p:sp>
              <p:nvSpPr>
                <p:cNvPr id="82" name="TextBox 81"/>
                <p:cNvSpPr txBox="1"/>
                <p:nvPr/>
              </p:nvSpPr>
              <p:spPr bwMode="auto">
                <a:xfrm>
                  <a:off x="5380810" y="4292828"/>
                  <a:ext cx="975331" cy="914400"/>
                </a:xfrm>
                <a:prstGeom prst="roundRect">
                  <a:avLst/>
                </a:prstGeom>
                <a:solidFill>
                  <a:schemeClr val="bg1"/>
                </a:solidFill>
                <a:ln>
                  <a:solidFill>
                    <a:srgbClr val="92D050"/>
                  </a:solidFill>
                </a:ln>
              </p:spPr>
              <p:txBody>
                <a:bodyPr lIns="0" tIns="0" rIns="0" bIns="0" anchor="b" anchorCtr="1"/>
                <a:lstStyle/>
                <a:p>
                  <a:pPr algn="ctr">
                    <a:spcAft>
                      <a:spcPts val="0"/>
                    </a:spcAft>
                    <a:defRPr/>
                  </a:pPr>
                  <a:r>
                    <a:rPr lang="en-US" altLang="zh-CN" sz="1000" b="1" dirty="0" err="1" smtClean="0">
                      <a:solidFill>
                        <a:srgbClr val="333333"/>
                      </a:solidFill>
                      <a:latin typeface="+mj-lt"/>
                      <a:ea typeface="+mn-ea"/>
                    </a:rPr>
                    <a:t>G</a:t>
                  </a:r>
                  <a:r>
                    <a:rPr lang="en-US" altLang="zh-CN" sz="900" b="1" dirty="0" err="1" smtClean="0">
                      <a:solidFill>
                        <a:srgbClr val="333333"/>
                      </a:solidFill>
                      <a:latin typeface="+mj-lt"/>
                      <a:ea typeface="+mn-ea"/>
                    </a:rPr>
                    <a:t>roovy&amp;Grails</a:t>
                  </a:r>
                  <a:endParaRPr lang="en-US" sz="1000" b="1" dirty="0">
                    <a:solidFill>
                      <a:srgbClr val="333333"/>
                    </a:solidFill>
                    <a:latin typeface="+mj-lt"/>
                    <a:ea typeface="+mn-ea"/>
                  </a:endParaRPr>
                </a:p>
              </p:txBody>
            </p:sp>
            <p:pic>
              <p:nvPicPr>
                <p:cNvPr id="83" name="Picture 5"/>
                <p:cNvPicPr>
                  <a:picLocks noChangeAspect="1" noChangeArrowheads="1"/>
                </p:cNvPicPr>
                <p:nvPr/>
              </p:nvPicPr>
              <p:blipFill>
                <a:blip r:embed="rId6" cstate="print"/>
                <a:srcRect/>
                <a:stretch>
                  <a:fillRect/>
                </a:stretch>
              </p:blipFill>
              <p:spPr bwMode="auto">
                <a:xfrm>
                  <a:off x="5603313" y="4376738"/>
                  <a:ext cx="542925" cy="523875"/>
                </a:xfrm>
                <a:prstGeom prst="rect">
                  <a:avLst/>
                </a:prstGeom>
                <a:noFill/>
                <a:ln w="9525">
                  <a:noFill/>
                  <a:miter lim="800000"/>
                  <a:headEnd/>
                  <a:tailEnd/>
                </a:ln>
              </p:spPr>
            </p:pic>
          </p:grpSp>
        </p:grpSp>
      </p:grpSp>
      <p:grpSp>
        <p:nvGrpSpPr>
          <p:cNvPr id="13" name="Group 133"/>
          <p:cNvGrpSpPr/>
          <p:nvPr/>
        </p:nvGrpSpPr>
        <p:grpSpPr>
          <a:xfrm>
            <a:off x="823147" y="1857376"/>
            <a:ext cx="7368353" cy="904874"/>
            <a:chOff x="651703" y="4629151"/>
            <a:chExt cx="8056643" cy="1171574"/>
          </a:xfrm>
        </p:grpSpPr>
        <p:grpSp>
          <p:nvGrpSpPr>
            <p:cNvPr id="14" name="Group 109"/>
            <p:cNvGrpSpPr>
              <a:grpSpLocks/>
            </p:cNvGrpSpPr>
            <p:nvPr/>
          </p:nvGrpSpPr>
          <p:grpSpPr bwMode="auto">
            <a:xfrm>
              <a:off x="2312303" y="4759553"/>
              <a:ext cx="6116638" cy="914400"/>
              <a:chOff x="2393970" y="1941382"/>
              <a:chExt cx="6116458" cy="914400"/>
            </a:xfrm>
          </p:grpSpPr>
          <p:grpSp>
            <p:nvGrpSpPr>
              <p:cNvPr id="15" name="Group 79"/>
              <p:cNvGrpSpPr>
                <a:grpSpLocks/>
              </p:cNvGrpSpPr>
              <p:nvPr/>
            </p:nvGrpSpPr>
            <p:grpSpPr bwMode="auto">
              <a:xfrm>
                <a:off x="2393970" y="1941382"/>
                <a:ext cx="914373" cy="914400"/>
                <a:chOff x="412730" y="2442948"/>
                <a:chExt cx="914373" cy="914400"/>
              </a:xfrm>
            </p:grpSpPr>
            <p:sp>
              <p:nvSpPr>
                <p:cNvPr id="72" name="TextBox 71"/>
                <p:cNvSpPr txBox="1"/>
                <p:nvPr/>
              </p:nvSpPr>
              <p:spPr>
                <a:xfrm>
                  <a:off x="412730" y="2442948"/>
                  <a:ext cx="914373" cy="914400"/>
                </a:xfrm>
                <a:prstGeom prst="roundRect">
                  <a:avLst/>
                </a:prstGeom>
                <a:solidFill>
                  <a:schemeClr val="bg1"/>
                </a:solidFill>
                <a:ln>
                  <a:solidFill>
                    <a:srgbClr val="92D050"/>
                  </a:solidFill>
                </a:ln>
              </p:spPr>
              <p:txBody>
                <a:bodyPr lIns="0" tIns="0" rIns="0" bIns="0" anchor="b" anchorCtr="1"/>
                <a:lstStyle/>
                <a:p>
                  <a:pPr algn="ctr">
                    <a:spcAft>
                      <a:spcPts val="0"/>
                    </a:spcAft>
                    <a:defRPr/>
                  </a:pPr>
                  <a:r>
                    <a:rPr lang="zh-CN" altLang="en-US" sz="1100" dirty="0" smtClean="0">
                      <a:solidFill>
                        <a:srgbClr val="333333"/>
                      </a:solidFill>
                      <a:latin typeface="+mj-lt"/>
                      <a:ea typeface="+mn-ea"/>
                    </a:rPr>
                    <a:t>丰富的</a:t>
                  </a:r>
                  <a:r>
                    <a:rPr lang="en-US" altLang="zh-CN" sz="1100" dirty="0" smtClean="0">
                      <a:solidFill>
                        <a:srgbClr val="333333"/>
                      </a:solidFill>
                      <a:latin typeface="+mj-lt"/>
                      <a:ea typeface="+mn-ea"/>
                    </a:rPr>
                    <a:t>Web</a:t>
                  </a:r>
                  <a:endParaRPr lang="en-US" sz="1100" dirty="0">
                    <a:solidFill>
                      <a:srgbClr val="333333"/>
                    </a:solidFill>
                    <a:latin typeface="+mj-lt"/>
                    <a:ea typeface="+mn-ea"/>
                  </a:endParaRPr>
                </a:p>
              </p:txBody>
            </p:sp>
            <p:pic>
              <p:nvPicPr>
                <p:cNvPr id="73" name="Picture 5"/>
                <p:cNvPicPr>
                  <a:picLocks noChangeAspect="1" noChangeArrowheads="1"/>
                </p:cNvPicPr>
                <p:nvPr/>
              </p:nvPicPr>
              <p:blipFill>
                <a:blip r:embed="rId7" cstate="print"/>
                <a:srcRect/>
                <a:stretch>
                  <a:fillRect/>
                </a:stretch>
              </p:blipFill>
              <p:spPr bwMode="auto">
                <a:xfrm>
                  <a:off x="600386" y="2505782"/>
                  <a:ext cx="548640" cy="548640"/>
                </a:xfrm>
                <a:prstGeom prst="rect">
                  <a:avLst/>
                </a:prstGeom>
                <a:noFill/>
                <a:ln w="9525">
                  <a:noFill/>
                  <a:miter lim="800000"/>
                  <a:headEnd/>
                  <a:tailEnd/>
                </a:ln>
              </p:spPr>
            </p:pic>
          </p:grpSp>
          <p:grpSp>
            <p:nvGrpSpPr>
              <p:cNvPr id="16" name="Group 80"/>
              <p:cNvGrpSpPr>
                <a:grpSpLocks/>
              </p:cNvGrpSpPr>
              <p:nvPr/>
            </p:nvGrpSpPr>
            <p:grpSpPr bwMode="auto">
              <a:xfrm>
                <a:off x="3424107" y="1941382"/>
                <a:ext cx="914373" cy="914400"/>
                <a:chOff x="1633028" y="2431575"/>
                <a:chExt cx="914373" cy="914400"/>
              </a:xfrm>
            </p:grpSpPr>
            <p:sp>
              <p:nvSpPr>
                <p:cNvPr id="63" name="TextBox 62"/>
                <p:cNvSpPr txBox="1"/>
                <p:nvPr/>
              </p:nvSpPr>
              <p:spPr>
                <a:xfrm>
                  <a:off x="1633028" y="2431575"/>
                  <a:ext cx="914373" cy="914400"/>
                </a:xfrm>
                <a:prstGeom prst="roundRect">
                  <a:avLst/>
                </a:prstGeom>
                <a:solidFill>
                  <a:schemeClr val="bg1"/>
                </a:solidFill>
                <a:ln>
                  <a:solidFill>
                    <a:srgbClr val="92D050"/>
                  </a:solidFill>
                </a:ln>
              </p:spPr>
              <p:txBody>
                <a:bodyPr lIns="0" tIns="0" rIns="0" bIns="0" anchor="b" anchorCtr="1"/>
                <a:lstStyle/>
                <a:p>
                  <a:pPr algn="ctr">
                    <a:spcAft>
                      <a:spcPts val="0"/>
                    </a:spcAft>
                    <a:defRPr/>
                  </a:pPr>
                  <a:r>
                    <a:rPr lang="zh-CN" altLang="en-US" sz="1100" dirty="0" smtClean="0">
                      <a:solidFill>
                        <a:srgbClr val="333333"/>
                      </a:solidFill>
                      <a:latin typeface="+mj-lt"/>
                      <a:ea typeface="+mn-ea"/>
                    </a:rPr>
                    <a:t>集成</a:t>
                  </a:r>
                  <a:endParaRPr lang="en-US" sz="1100" dirty="0">
                    <a:solidFill>
                      <a:srgbClr val="333333"/>
                    </a:solidFill>
                    <a:latin typeface="+mj-lt"/>
                    <a:ea typeface="+mn-ea"/>
                  </a:endParaRPr>
                </a:p>
              </p:txBody>
            </p:sp>
            <p:grpSp>
              <p:nvGrpSpPr>
                <p:cNvPr id="17" name="Group 54"/>
                <p:cNvGrpSpPr>
                  <a:grpSpLocks noChangeAspect="1"/>
                </p:cNvGrpSpPr>
                <p:nvPr/>
              </p:nvGrpSpPr>
              <p:grpSpPr bwMode="auto">
                <a:xfrm>
                  <a:off x="1773820" y="2484391"/>
                  <a:ext cx="653375" cy="548638"/>
                  <a:chOff x="6752271" y="2902225"/>
                  <a:chExt cx="2093555" cy="2089376"/>
                </a:xfrm>
              </p:grpSpPr>
              <p:pic>
                <p:nvPicPr>
                  <p:cNvPr id="65" name="Picture 152" descr="ICON_VM_detailed_2labels_Q308"/>
                  <p:cNvPicPr>
                    <a:picLocks noChangeAspect="1" noChangeArrowheads="1"/>
                  </p:cNvPicPr>
                  <p:nvPr/>
                </p:nvPicPr>
                <p:blipFill>
                  <a:blip r:embed="rId8" cstate="print"/>
                  <a:srcRect/>
                  <a:stretch>
                    <a:fillRect/>
                  </a:stretch>
                </p:blipFill>
                <p:spPr bwMode="auto">
                  <a:xfrm>
                    <a:off x="6752271" y="2948608"/>
                    <a:ext cx="748460" cy="883428"/>
                  </a:xfrm>
                  <a:prstGeom prst="rect">
                    <a:avLst/>
                  </a:prstGeom>
                  <a:noFill/>
                  <a:ln w="9525">
                    <a:noFill/>
                    <a:miter lim="800000"/>
                    <a:headEnd/>
                    <a:tailEnd/>
                  </a:ln>
                </p:spPr>
              </p:pic>
              <p:pic>
                <p:nvPicPr>
                  <p:cNvPr id="66" name="Picture 152" descr="ICON_VM_detailed_2labels_Q308"/>
                  <p:cNvPicPr>
                    <a:picLocks noChangeAspect="1" noChangeArrowheads="1"/>
                  </p:cNvPicPr>
                  <p:nvPr/>
                </p:nvPicPr>
                <p:blipFill>
                  <a:blip r:embed="rId8" cstate="print"/>
                  <a:srcRect/>
                  <a:stretch>
                    <a:fillRect/>
                  </a:stretch>
                </p:blipFill>
                <p:spPr bwMode="auto">
                  <a:xfrm>
                    <a:off x="8097366" y="2902225"/>
                    <a:ext cx="748460" cy="883428"/>
                  </a:xfrm>
                  <a:prstGeom prst="rect">
                    <a:avLst/>
                  </a:prstGeom>
                  <a:noFill/>
                  <a:ln w="9525">
                    <a:noFill/>
                    <a:miter lim="800000"/>
                    <a:headEnd/>
                    <a:tailEnd/>
                  </a:ln>
                </p:spPr>
              </p:pic>
              <p:pic>
                <p:nvPicPr>
                  <p:cNvPr id="67" name="Picture 152" descr="ICON_VM_detailed_2labels_Q308"/>
                  <p:cNvPicPr>
                    <a:picLocks noChangeAspect="1" noChangeArrowheads="1"/>
                  </p:cNvPicPr>
                  <p:nvPr/>
                </p:nvPicPr>
                <p:blipFill>
                  <a:blip r:embed="rId8" cstate="print"/>
                  <a:srcRect/>
                  <a:stretch>
                    <a:fillRect/>
                  </a:stretch>
                </p:blipFill>
                <p:spPr bwMode="auto">
                  <a:xfrm>
                    <a:off x="7474515" y="4108173"/>
                    <a:ext cx="748460" cy="883428"/>
                  </a:xfrm>
                  <a:prstGeom prst="rect">
                    <a:avLst/>
                  </a:prstGeom>
                  <a:noFill/>
                  <a:ln w="9525">
                    <a:noFill/>
                    <a:miter lim="800000"/>
                    <a:headEnd/>
                    <a:tailEnd/>
                  </a:ln>
                </p:spPr>
              </p:pic>
              <p:cxnSp>
                <p:nvCxnSpPr>
                  <p:cNvPr id="68" name="Straight Connector 10"/>
                  <p:cNvCxnSpPr/>
                  <p:nvPr/>
                </p:nvCxnSpPr>
                <p:spPr bwMode="auto">
                  <a:xfrm flipV="1">
                    <a:off x="7186600" y="3988796"/>
                    <a:ext cx="1225858" cy="2418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11"/>
                  <p:cNvCxnSpPr/>
                  <p:nvPr/>
                </p:nvCxnSpPr>
                <p:spPr bwMode="auto">
                  <a:xfrm rot="16200000" flipH="1">
                    <a:off x="7793297" y="4055154"/>
                    <a:ext cx="78592" cy="3051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12"/>
                  <p:cNvCxnSpPr/>
                  <p:nvPr/>
                </p:nvCxnSpPr>
                <p:spPr bwMode="auto">
                  <a:xfrm rot="16200000" flipV="1">
                    <a:off x="7033436" y="3918647"/>
                    <a:ext cx="199508" cy="2543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13"/>
                  <p:cNvCxnSpPr/>
                  <p:nvPr/>
                </p:nvCxnSpPr>
                <p:spPr bwMode="auto">
                  <a:xfrm rot="5400000" flipH="1" flipV="1">
                    <a:off x="8350376" y="3870761"/>
                    <a:ext cx="205552" cy="3051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nvGrpSpPr>
              <p:cNvPr id="18" name="Group 81"/>
              <p:cNvGrpSpPr>
                <a:grpSpLocks/>
              </p:cNvGrpSpPr>
              <p:nvPr/>
            </p:nvGrpSpPr>
            <p:grpSpPr bwMode="auto">
              <a:xfrm>
                <a:off x="4455837" y="1941382"/>
                <a:ext cx="914373" cy="914400"/>
                <a:chOff x="2661576" y="2527109"/>
                <a:chExt cx="914373" cy="914400"/>
              </a:xfrm>
            </p:grpSpPr>
            <p:sp>
              <p:nvSpPr>
                <p:cNvPr id="61" name="TextBox 60"/>
                <p:cNvSpPr txBox="1"/>
                <p:nvPr/>
              </p:nvSpPr>
              <p:spPr>
                <a:xfrm>
                  <a:off x="2661576" y="2527109"/>
                  <a:ext cx="914373" cy="914400"/>
                </a:xfrm>
                <a:prstGeom prst="roundRect">
                  <a:avLst/>
                </a:prstGeom>
                <a:solidFill>
                  <a:schemeClr val="bg1"/>
                </a:solidFill>
                <a:ln>
                  <a:solidFill>
                    <a:srgbClr val="92D050"/>
                  </a:solidFill>
                </a:ln>
              </p:spPr>
              <p:txBody>
                <a:bodyPr lIns="0" tIns="0" rIns="0" bIns="0" anchor="b" anchorCtr="1"/>
                <a:lstStyle/>
                <a:p>
                  <a:pPr algn="ctr">
                    <a:spcAft>
                      <a:spcPts val="0"/>
                    </a:spcAft>
                    <a:defRPr/>
                  </a:pPr>
                  <a:r>
                    <a:rPr lang="zh-CN" altLang="en-US" sz="1100" dirty="0" smtClean="0">
                      <a:solidFill>
                        <a:srgbClr val="333333"/>
                      </a:solidFill>
                      <a:latin typeface="+mj-lt"/>
                      <a:ea typeface="+mn-ea"/>
                    </a:rPr>
                    <a:t>批处理</a:t>
                  </a:r>
                  <a:endParaRPr lang="en-US" sz="1100" dirty="0">
                    <a:solidFill>
                      <a:srgbClr val="333333"/>
                    </a:solidFill>
                    <a:latin typeface="+mj-lt"/>
                    <a:ea typeface="+mn-ea"/>
                  </a:endParaRPr>
                </a:p>
              </p:txBody>
            </p:sp>
            <p:pic>
              <p:nvPicPr>
                <p:cNvPr id="62" name="Picture 3"/>
                <p:cNvPicPr>
                  <a:picLocks noChangeAspect="1" noChangeArrowheads="1"/>
                </p:cNvPicPr>
                <p:nvPr/>
              </p:nvPicPr>
              <p:blipFill>
                <a:blip r:embed="rId9" cstate="print"/>
                <a:srcRect l="29012" t="12991" r="56715" b="83479"/>
                <a:stretch>
                  <a:fillRect/>
                </a:stretch>
              </p:blipFill>
              <p:spPr bwMode="auto">
                <a:xfrm>
                  <a:off x="2868688" y="2560800"/>
                  <a:ext cx="538090" cy="548640"/>
                </a:xfrm>
                <a:prstGeom prst="rect">
                  <a:avLst/>
                </a:prstGeom>
                <a:noFill/>
                <a:ln w="9525">
                  <a:noFill/>
                  <a:miter lim="800000"/>
                  <a:headEnd/>
                  <a:tailEnd/>
                </a:ln>
              </p:spPr>
            </p:pic>
          </p:grpSp>
          <p:grpSp>
            <p:nvGrpSpPr>
              <p:cNvPr id="19" name="Group 82"/>
              <p:cNvGrpSpPr>
                <a:grpSpLocks/>
              </p:cNvGrpSpPr>
              <p:nvPr/>
            </p:nvGrpSpPr>
            <p:grpSpPr bwMode="auto">
              <a:xfrm>
                <a:off x="5466693" y="1941382"/>
                <a:ext cx="914373" cy="914400"/>
                <a:chOff x="3821649" y="2433850"/>
                <a:chExt cx="914373" cy="914400"/>
              </a:xfrm>
            </p:grpSpPr>
            <p:sp>
              <p:nvSpPr>
                <p:cNvPr id="55" name="TextBox 54"/>
                <p:cNvSpPr txBox="1"/>
                <p:nvPr/>
              </p:nvSpPr>
              <p:spPr>
                <a:xfrm>
                  <a:off x="3821649" y="2433850"/>
                  <a:ext cx="914373" cy="914400"/>
                </a:xfrm>
                <a:prstGeom prst="roundRect">
                  <a:avLst/>
                </a:prstGeom>
                <a:solidFill>
                  <a:schemeClr val="bg1"/>
                </a:solidFill>
                <a:ln>
                  <a:solidFill>
                    <a:srgbClr val="92D050"/>
                  </a:solidFill>
                </a:ln>
              </p:spPr>
              <p:txBody>
                <a:bodyPr lIns="0" tIns="0" rIns="0" bIns="0" anchor="b" anchorCtr="1"/>
                <a:lstStyle/>
                <a:p>
                  <a:pPr algn="ctr">
                    <a:spcAft>
                      <a:spcPts val="0"/>
                    </a:spcAft>
                    <a:defRPr/>
                  </a:pPr>
                  <a:r>
                    <a:rPr lang="zh-CN" altLang="en-US" sz="1100" dirty="0" smtClean="0">
                      <a:solidFill>
                        <a:srgbClr val="333333"/>
                      </a:solidFill>
                      <a:latin typeface="+mj-lt"/>
                      <a:ea typeface="+mn-ea"/>
                    </a:rPr>
                    <a:t>数据访问</a:t>
                  </a:r>
                  <a:endParaRPr lang="en-US" sz="1100" dirty="0">
                    <a:solidFill>
                      <a:srgbClr val="333333"/>
                    </a:solidFill>
                    <a:latin typeface="+mj-lt"/>
                    <a:ea typeface="+mn-ea"/>
                  </a:endParaRPr>
                </a:p>
              </p:txBody>
            </p:sp>
            <p:grpSp>
              <p:nvGrpSpPr>
                <p:cNvPr id="20" name="Group 20"/>
                <p:cNvGrpSpPr>
                  <a:grpSpLocks noChangeAspect="1"/>
                </p:cNvGrpSpPr>
                <p:nvPr/>
              </p:nvGrpSpPr>
              <p:grpSpPr bwMode="auto">
                <a:xfrm>
                  <a:off x="4044814" y="2452150"/>
                  <a:ext cx="565112" cy="548640"/>
                  <a:chOff x="5848104" y="5240849"/>
                  <a:chExt cx="898582" cy="872392"/>
                </a:xfrm>
              </p:grpSpPr>
              <p:grpSp>
                <p:nvGrpSpPr>
                  <p:cNvPr id="21" name="Group 55"/>
                  <p:cNvGrpSpPr>
                    <a:grpSpLocks/>
                  </p:cNvGrpSpPr>
                  <p:nvPr/>
                </p:nvGrpSpPr>
                <p:grpSpPr bwMode="auto">
                  <a:xfrm>
                    <a:off x="5848104" y="5240849"/>
                    <a:ext cx="732055" cy="846052"/>
                    <a:chOff x="5848104" y="5240849"/>
                    <a:chExt cx="732055" cy="846052"/>
                  </a:xfrm>
                </p:grpSpPr>
                <p:pic>
                  <p:nvPicPr>
                    <p:cNvPr id="59" name="Picture 13" descr="ICON_Storage_1up_Q308.png"/>
                    <p:cNvPicPr>
                      <a:picLocks noChangeAspect="1"/>
                    </p:cNvPicPr>
                    <p:nvPr/>
                  </p:nvPicPr>
                  <p:blipFill>
                    <a:blip r:embed="rId10" cstate="print"/>
                    <a:srcRect/>
                    <a:stretch>
                      <a:fillRect/>
                    </a:stretch>
                  </p:blipFill>
                  <p:spPr bwMode="auto">
                    <a:xfrm>
                      <a:off x="5848104" y="5677468"/>
                      <a:ext cx="334603" cy="409433"/>
                    </a:xfrm>
                    <a:prstGeom prst="rect">
                      <a:avLst/>
                    </a:prstGeom>
                    <a:noFill/>
                    <a:ln w="9525">
                      <a:noFill/>
                      <a:miter lim="800000"/>
                      <a:headEnd/>
                      <a:tailEnd/>
                    </a:ln>
                  </p:spPr>
                </p:pic>
                <p:pic>
                  <p:nvPicPr>
                    <p:cNvPr id="60" name="Picture 2" descr="C:\Users\dmcjannet\Desktop\messaging.jpg"/>
                    <p:cNvPicPr>
                      <a:picLocks noChangeAspect="1" noChangeArrowheads="1"/>
                    </p:cNvPicPr>
                    <p:nvPr/>
                  </p:nvPicPr>
                  <p:blipFill>
                    <a:blip r:embed="rId11" cstate="email"/>
                    <a:srcRect/>
                    <a:stretch>
                      <a:fillRect/>
                    </a:stretch>
                  </p:blipFill>
                  <p:spPr bwMode="auto">
                    <a:xfrm>
                      <a:off x="5928818" y="5240849"/>
                      <a:ext cx="651341" cy="586745"/>
                    </a:xfrm>
                    <a:prstGeom prst="rect">
                      <a:avLst/>
                    </a:prstGeom>
                    <a:ln>
                      <a:noFill/>
                    </a:ln>
                    <a:effectLst>
                      <a:softEdge rad="112500"/>
                    </a:effectLst>
                  </p:spPr>
                </p:pic>
              </p:grpSp>
              <p:pic>
                <p:nvPicPr>
                  <p:cNvPr id="58" name="Picture 2"/>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6223379" y="5652731"/>
                    <a:ext cx="523307" cy="460510"/>
                  </a:xfrm>
                  <a:prstGeom prst="rect">
                    <a:avLst/>
                  </a:prstGeom>
                  <a:noFill/>
                  <a:ln w="9525">
                    <a:noFill/>
                    <a:miter lim="800000"/>
                    <a:headEnd/>
                    <a:tailEnd/>
                  </a:ln>
                </p:spPr>
              </p:pic>
            </p:grpSp>
          </p:grpSp>
          <p:grpSp>
            <p:nvGrpSpPr>
              <p:cNvPr id="22" name="Group 83"/>
              <p:cNvGrpSpPr>
                <a:grpSpLocks/>
              </p:cNvGrpSpPr>
              <p:nvPr/>
            </p:nvGrpSpPr>
            <p:grpSpPr bwMode="auto">
              <a:xfrm>
                <a:off x="6546630" y="1941382"/>
                <a:ext cx="914373" cy="914400"/>
                <a:chOff x="4857461" y="2556679"/>
                <a:chExt cx="914373" cy="914400"/>
              </a:xfrm>
            </p:grpSpPr>
            <p:sp>
              <p:nvSpPr>
                <p:cNvPr id="49" name="TextBox 48"/>
                <p:cNvSpPr txBox="1"/>
                <p:nvPr/>
              </p:nvSpPr>
              <p:spPr>
                <a:xfrm>
                  <a:off x="4857461" y="2556679"/>
                  <a:ext cx="914373" cy="914400"/>
                </a:xfrm>
                <a:prstGeom prst="roundRect">
                  <a:avLst/>
                </a:prstGeom>
                <a:solidFill>
                  <a:schemeClr val="bg1"/>
                </a:solidFill>
                <a:ln>
                  <a:solidFill>
                    <a:srgbClr val="92D050"/>
                  </a:solidFill>
                </a:ln>
              </p:spPr>
              <p:txBody>
                <a:bodyPr lIns="0" tIns="0" rIns="0" bIns="0" anchor="b" anchorCtr="1"/>
                <a:lstStyle/>
                <a:p>
                  <a:pPr algn="ctr">
                    <a:spcAft>
                      <a:spcPts val="0"/>
                    </a:spcAft>
                    <a:defRPr/>
                  </a:pPr>
                  <a:r>
                    <a:rPr lang="zh-CN" altLang="en-US" sz="1100" dirty="0" smtClean="0">
                      <a:solidFill>
                        <a:srgbClr val="333333"/>
                      </a:solidFill>
                      <a:latin typeface="+mj-lt"/>
                      <a:ea typeface="+mn-ea"/>
                    </a:rPr>
                    <a:t>社交云</a:t>
                  </a:r>
                  <a:endParaRPr lang="en-US" sz="1100" dirty="0">
                    <a:solidFill>
                      <a:srgbClr val="333333"/>
                    </a:solidFill>
                    <a:latin typeface="+mj-lt"/>
                    <a:ea typeface="+mn-ea"/>
                  </a:endParaRPr>
                </a:p>
              </p:txBody>
            </p:sp>
            <p:grpSp>
              <p:nvGrpSpPr>
                <p:cNvPr id="23" name="Group 15"/>
                <p:cNvGrpSpPr>
                  <a:grpSpLocks noChangeAspect="1"/>
                </p:cNvGrpSpPr>
                <p:nvPr/>
              </p:nvGrpSpPr>
              <p:grpSpPr bwMode="auto">
                <a:xfrm>
                  <a:off x="5028399" y="2636289"/>
                  <a:ext cx="590500" cy="548640"/>
                  <a:chOff x="1257442" y="5337412"/>
                  <a:chExt cx="630712" cy="586001"/>
                </a:xfrm>
              </p:grpSpPr>
              <p:pic>
                <p:nvPicPr>
                  <p:cNvPr id="51" name="Picture 6"/>
                  <p:cNvPicPr>
                    <a:picLocks noChangeAspect="1" noChangeArrowheads="1"/>
                  </p:cNvPicPr>
                  <p:nvPr/>
                </p:nvPicPr>
                <p:blipFill>
                  <a:blip r:embed="rId13" cstate="print"/>
                  <a:srcRect/>
                  <a:stretch>
                    <a:fillRect/>
                  </a:stretch>
                </p:blipFill>
                <p:spPr bwMode="auto">
                  <a:xfrm>
                    <a:off x="1257442" y="5618613"/>
                    <a:ext cx="304800" cy="304800"/>
                  </a:xfrm>
                  <a:prstGeom prst="rect">
                    <a:avLst/>
                  </a:prstGeom>
                  <a:noFill/>
                  <a:ln w="9525">
                    <a:noFill/>
                    <a:miter lim="800000"/>
                    <a:headEnd/>
                    <a:tailEnd/>
                  </a:ln>
                </p:spPr>
              </p:pic>
              <p:pic>
                <p:nvPicPr>
                  <p:cNvPr id="52" name="Picture 7"/>
                  <p:cNvPicPr>
                    <a:picLocks noChangeAspect="1" noChangeArrowheads="1"/>
                  </p:cNvPicPr>
                  <p:nvPr/>
                </p:nvPicPr>
                <p:blipFill>
                  <a:blip r:embed="rId14" cstate="print"/>
                  <a:srcRect/>
                  <a:stretch>
                    <a:fillRect/>
                  </a:stretch>
                </p:blipFill>
                <p:spPr bwMode="auto">
                  <a:xfrm>
                    <a:off x="1563380" y="5624655"/>
                    <a:ext cx="304800" cy="295275"/>
                  </a:xfrm>
                  <a:prstGeom prst="rect">
                    <a:avLst/>
                  </a:prstGeom>
                  <a:noFill/>
                  <a:ln w="9525">
                    <a:noFill/>
                    <a:miter lim="800000"/>
                    <a:headEnd/>
                    <a:tailEnd/>
                  </a:ln>
                </p:spPr>
              </p:pic>
              <p:pic>
                <p:nvPicPr>
                  <p:cNvPr id="53" name="Picture 8"/>
                  <p:cNvPicPr>
                    <a:picLocks noChangeAspect="1" noChangeArrowheads="1"/>
                  </p:cNvPicPr>
                  <p:nvPr/>
                </p:nvPicPr>
                <p:blipFill>
                  <a:blip r:embed="rId15" cstate="print"/>
                  <a:srcRect/>
                  <a:stretch>
                    <a:fillRect/>
                  </a:stretch>
                </p:blipFill>
                <p:spPr bwMode="auto">
                  <a:xfrm>
                    <a:off x="1261210" y="5337412"/>
                    <a:ext cx="314325" cy="285750"/>
                  </a:xfrm>
                  <a:prstGeom prst="rect">
                    <a:avLst/>
                  </a:prstGeom>
                  <a:noFill/>
                  <a:ln w="9525">
                    <a:noFill/>
                    <a:miter lim="800000"/>
                    <a:headEnd/>
                    <a:tailEnd/>
                  </a:ln>
                </p:spPr>
              </p:pic>
              <p:pic>
                <p:nvPicPr>
                  <p:cNvPr id="54" name="Picture 9"/>
                  <p:cNvPicPr>
                    <a:picLocks noChangeAspect="1" noChangeArrowheads="1"/>
                  </p:cNvPicPr>
                  <p:nvPr/>
                </p:nvPicPr>
                <p:blipFill>
                  <a:blip r:embed="rId16" cstate="print"/>
                  <a:srcRect/>
                  <a:stretch>
                    <a:fillRect/>
                  </a:stretch>
                </p:blipFill>
                <p:spPr bwMode="auto">
                  <a:xfrm>
                    <a:off x="1573829" y="5346652"/>
                    <a:ext cx="314325" cy="285750"/>
                  </a:xfrm>
                  <a:prstGeom prst="rect">
                    <a:avLst/>
                  </a:prstGeom>
                  <a:noFill/>
                  <a:ln w="9525">
                    <a:noFill/>
                    <a:miter lim="800000"/>
                    <a:headEnd/>
                    <a:tailEnd/>
                  </a:ln>
                </p:spPr>
              </p:pic>
            </p:grpSp>
          </p:grpSp>
          <p:grpSp>
            <p:nvGrpSpPr>
              <p:cNvPr id="24" name="Group 84"/>
              <p:cNvGrpSpPr>
                <a:grpSpLocks/>
              </p:cNvGrpSpPr>
              <p:nvPr/>
            </p:nvGrpSpPr>
            <p:grpSpPr bwMode="auto">
              <a:xfrm>
                <a:off x="7596055" y="1941382"/>
                <a:ext cx="914373" cy="914400"/>
                <a:chOff x="5903706" y="2529384"/>
                <a:chExt cx="914373" cy="914400"/>
              </a:xfrm>
            </p:grpSpPr>
            <p:sp>
              <p:nvSpPr>
                <p:cNvPr id="45" name="TextBox 44"/>
                <p:cNvSpPr txBox="1"/>
                <p:nvPr/>
              </p:nvSpPr>
              <p:spPr>
                <a:xfrm>
                  <a:off x="5903706" y="2529384"/>
                  <a:ext cx="914373" cy="914400"/>
                </a:xfrm>
                <a:prstGeom prst="roundRect">
                  <a:avLst/>
                </a:prstGeom>
                <a:solidFill>
                  <a:schemeClr val="bg1"/>
                </a:solidFill>
                <a:ln>
                  <a:solidFill>
                    <a:srgbClr val="92D050"/>
                  </a:solidFill>
                </a:ln>
              </p:spPr>
              <p:txBody>
                <a:bodyPr lIns="0" tIns="0" rIns="0" bIns="0" anchor="b" anchorCtr="1"/>
                <a:lstStyle/>
                <a:p>
                  <a:pPr algn="ctr">
                    <a:spcAft>
                      <a:spcPts val="0"/>
                    </a:spcAft>
                    <a:defRPr/>
                  </a:pPr>
                  <a:r>
                    <a:rPr lang="zh-CN" altLang="en-US" sz="1100" dirty="0" smtClean="0">
                      <a:solidFill>
                        <a:srgbClr val="333333"/>
                      </a:solidFill>
                      <a:latin typeface="+mj-lt"/>
                      <a:ea typeface="+mn-ea"/>
                    </a:rPr>
                    <a:t>云</a:t>
                  </a:r>
                  <a:r>
                    <a:rPr lang="en-US" sz="1100" dirty="0" smtClean="0">
                      <a:solidFill>
                        <a:srgbClr val="333333"/>
                      </a:solidFill>
                      <a:latin typeface="+mj-lt"/>
                      <a:ea typeface="+mn-ea"/>
                    </a:rPr>
                    <a:t>APIs</a:t>
                  </a:r>
                  <a:endParaRPr lang="en-US" sz="1100" dirty="0">
                    <a:solidFill>
                      <a:srgbClr val="333333"/>
                    </a:solidFill>
                    <a:latin typeface="+mj-lt"/>
                    <a:ea typeface="+mn-ea"/>
                  </a:endParaRPr>
                </a:p>
              </p:txBody>
            </p:sp>
            <p:grpSp>
              <p:nvGrpSpPr>
                <p:cNvPr id="25" name="Group 78"/>
                <p:cNvGrpSpPr>
                  <a:grpSpLocks noChangeAspect="1"/>
                </p:cNvGrpSpPr>
                <p:nvPr/>
              </p:nvGrpSpPr>
              <p:grpSpPr bwMode="auto">
                <a:xfrm>
                  <a:off x="6001600" y="2611642"/>
                  <a:ext cx="718559" cy="457200"/>
                  <a:chOff x="5986232" y="2611642"/>
                  <a:chExt cx="718559" cy="457200"/>
                </a:xfrm>
              </p:grpSpPr>
              <p:pic>
                <p:nvPicPr>
                  <p:cNvPr id="47" name="Picture 27" descr="ICON_Cloud_Q308"/>
                  <p:cNvPicPr>
                    <a:picLocks noChangeAspect="1" noChangeArrowheads="1"/>
                  </p:cNvPicPr>
                  <p:nvPr/>
                </p:nvPicPr>
                <p:blipFill>
                  <a:blip r:embed="rId17" cstate="print"/>
                  <a:srcRect/>
                  <a:stretch>
                    <a:fillRect/>
                  </a:stretch>
                </p:blipFill>
                <p:spPr bwMode="auto">
                  <a:xfrm>
                    <a:off x="5986232" y="2611642"/>
                    <a:ext cx="718559" cy="457200"/>
                  </a:xfrm>
                  <a:prstGeom prst="rect">
                    <a:avLst/>
                  </a:prstGeom>
                  <a:noFill/>
                  <a:ln w="9525">
                    <a:noFill/>
                    <a:miter lim="800000"/>
                    <a:headEnd/>
                    <a:tailEnd/>
                  </a:ln>
                </p:spPr>
              </p:pic>
              <p:pic>
                <p:nvPicPr>
                  <p:cNvPr id="48" name="Picture 15" descr="ICON_Gear_3D_Q109.png"/>
                  <p:cNvPicPr>
                    <a:picLocks noChangeAspect="1"/>
                  </p:cNvPicPr>
                  <p:nvPr/>
                </p:nvPicPr>
                <p:blipFill>
                  <a:blip r:embed="rId18" cstate="print"/>
                  <a:srcRect/>
                  <a:stretch>
                    <a:fillRect/>
                  </a:stretch>
                </p:blipFill>
                <p:spPr bwMode="auto">
                  <a:xfrm>
                    <a:off x="6176772" y="2657362"/>
                    <a:ext cx="337479" cy="365760"/>
                  </a:xfrm>
                  <a:prstGeom prst="rect">
                    <a:avLst/>
                  </a:prstGeom>
                  <a:noFill/>
                  <a:ln w="9525">
                    <a:noFill/>
                    <a:miter lim="800000"/>
                    <a:headEnd/>
                    <a:tailEnd/>
                  </a:ln>
                </p:spPr>
              </p:pic>
            </p:grpSp>
          </p:grpSp>
        </p:grpSp>
        <p:grpSp>
          <p:nvGrpSpPr>
            <p:cNvPr id="26" name="Group 45"/>
            <p:cNvGrpSpPr/>
            <p:nvPr/>
          </p:nvGrpSpPr>
          <p:grpSpPr>
            <a:xfrm>
              <a:off x="651703" y="4629151"/>
              <a:ext cx="8056643" cy="1171574"/>
              <a:chOff x="651703" y="4629151"/>
              <a:chExt cx="8056643" cy="1171574"/>
            </a:xfrm>
          </p:grpSpPr>
          <p:sp>
            <p:nvSpPr>
              <p:cNvPr id="34" name="TextBox 33"/>
              <p:cNvSpPr txBox="1"/>
              <p:nvPr/>
            </p:nvSpPr>
            <p:spPr bwMode="auto">
              <a:xfrm>
                <a:off x="661308" y="4629151"/>
                <a:ext cx="8047038" cy="1171574"/>
              </a:xfrm>
              <a:prstGeom prst="roundRect">
                <a:avLst>
                  <a:gd name="adj" fmla="val 13195"/>
                </a:avLst>
              </a:prstGeom>
              <a:noFill/>
              <a:ln w="31750">
                <a:solidFill>
                  <a:schemeClr val="bg1"/>
                </a:solidFill>
              </a:ln>
            </p:spPr>
            <p:txBody>
              <a:bodyPr lIns="0" tIns="0" rIns="0" bIns="0" anchor="ctr" anchorCtr="1"/>
              <a:lstStyle/>
              <a:p>
                <a:pPr>
                  <a:spcAft>
                    <a:spcPts val="0"/>
                  </a:spcAft>
                  <a:defRPr/>
                </a:pPr>
                <a:endParaRPr lang="en-US" sz="1800" b="1" dirty="0">
                  <a:solidFill>
                    <a:schemeClr val="bg1"/>
                  </a:solidFill>
                  <a:latin typeface="+mj-lt"/>
                  <a:ea typeface="+mn-ea"/>
                </a:endParaRPr>
              </a:p>
            </p:txBody>
          </p:sp>
          <p:grpSp>
            <p:nvGrpSpPr>
              <p:cNvPr id="27" name="Group 81"/>
              <p:cNvGrpSpPr>
                <a:grpSpLocks/>
              </p:cNvGrpSpPr>
              <p:nvPr/>
            </p:nvGrpSpPr>
            <p:grpSpPr bwMode="auto">
              <a:xfrm>
                <a:off x="651703" y="4630512"/>
                <a:ext cx="1425378" cy="1160688"/>
                <a:chOff x="581686" y="1695092"/>
                <a:chExt cx="1646051" cy="1389290"/>
              </a:xfrm>
            </p:grpSpPr>
            <p:sp>
              <p:nvSpPr>
                <p:cNvPr id="37" name="TextBox 36"/>
                <p:cNvSpPr txBox="1"/>
                <p:nvPr/>
              </p:nvSpPr>
              <p:spPr>
                <a:xfrm>
                  <a:off x="581686" y="1712558"/>
                  <a:ext cx="1646051" cy="1371824"/>
                </a:xfrm>
                <a:prstGeom prst="roundRect">
                  <a:avLst/>
                </a:prstGeom>
                <a:solidFill>
                  <a:schemeClr val="bg1"/>
                </a:solidFill>
                <a:ln w="38100">
                  <a:solidFill>
                    <a:schemeClr val="bg1"/>
                  </a:solidFill>
                </a:ln>
              </p:spPr>
              <p:txBody>
                <a:bodyPr lIns="0" tIns="0" rIns="0" bIns="0" anchor="ctr" anchorCtr="1"/>
                <a:lstStyle/>
                <a:p>
                  <a:pPr>
                    <a:spcAft>
                      <a:spcPts val="0"/>
                    </a:spcAft>
                    <a:defRPr/>
                  </a:pPr>
                  <a:endParaRPr lang="en-US" sz="1800" b="1" dirty="0">
                    <a:solidFill>
                      <a:schemeClr val="bg1"/>
                    </a:solidFill>
                    <a:latin typeface="+mj-lt"/>
                    <a:ea typeface="+mn-ea"/>
                  </a:endParaRPr>
                </a:p>
              </p:txBody>
            </p:sp>
            <p:pic>
              <p:nvPicPr>
                <p:cNvPr id="38" name="Picture 4" descr="springLogoNew"/>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72120" y="1695092"/>
                  <a:ext cx="1476375" cy="914400"/>
                </a:xfrm>
                <a:prstGeom prst="rect">
                  <a:avLst/>
                </a:prstGeom>
                <a:noFill/>
                <a:ln w="28575">
                  <a:noFill/>
                  <a:miter lim="800000"/>
                  <a:headEnd/>
                  <a:tailEnd/>
                </a:ln>
              </p:spPr>
            </p:pic>
          </p:grpSp>
          <p:sp>
            <p:nvSpPr>
              <p:cNvPr id="36" name="Rectangle 135"/>
              <p:cNvSpPr/>
              <p:nvPr/>
            </p:nvSpPr>
            <p:spPr bwMode="auto">
              <a:xfrm>
                <a:off x="890049" y="5336950"/>
                <a:ext cx="987144" cy="398490"/>
              </a:xfrm>
              <a:prstGeom prst="rect">
                <a:avLst/>
              </a:prstGeom>
            </p:spPr>
            <p:txBody>
              <a:bodyPr wrap="none">
                <a:spAutoFit/>
              </a:bodyPr>
              <a:lstStyle/>
              <a:p>
                <a:pPr algn="ctr">
                  <a:spcAft>
                    <a:spcPts val="0"/>
                  </a:spcAft>
                  <a:defRPr/>
                </a:pPr>
                <a:r>
                  <a:rPr lang="zh-CN" altLang="en-US" sz="1400" dirty="0" smtClean="0">
                    <a:solidFill>
                      <a:schemeClr val="bg2">
                        <a:lumMod val="50000"/>
                      </a:schemeClr>
                    </a:solidFill>
                    <a:latin typeface="宋体" pitchFamily="2" charset="-122"/>
                    <a:ea typeface="宋体" pitchFamily="2" charset="-122"/>
                  </a:rPr>
                  <a:t>应用框架</a:t>
                </a:r>
                <a:endParaRPr lang="en-US" sz="2000" dirty="0">
                  <a:solidFill>
                    <a:schemeClr val="bg2">
                      <a:lumMod val="50000"/>
                    </a:schemeClr>
                  </a:solidFill>
                  <a:latin typeface="宋体" pitchFamily="2" charset="-122"/>
                  <a:ea typeface="宋体" pitchFamily="2" charset="-122"/>
                </a:endParaRPr>
              </a:p>
            </p:txBody>
          </p:sp>
        </p:grpSp>
      </p:grpSp>
      <p:sp>
        <p:nvSpPr>
          <p:cNvPr id="28" name="TextBox 4"/>
          <p:cNvSpPr txBox="1"/>
          <p:nvPr/>
        </p:nvSpPr>
        <p:spPr bwMode="auto">
          <a:xfrm>
            <a:off x="870037" y="4162426"/>
            <a:ext cx="7359563" cy="923924"/>
          </a:xfrm>
          <a:prstGeom prst="roundRect">
            <a:avLst>
              <a:gd name="adj" fmla="val 13195"/>
            </a:avLst>
          </a:prstGeom>
          <a:noFill/>
          <a:ln w="31750">
            <a:solidFill>
              <a:schemeClr val="bg1"/>
            </a:solidFill>
          </a:ln>
        </p:spPr>
        <p:txBody>
          <a:bodyPr lIns="0" tIns="0" rIns="0" bIns="0" anchor="ctr" anchorCtr="1"/>
          <a:lstStyle/>
          <a:p>
            <a:pPr>
              <a:spcAft>
                <a:spcPts val="0"/>
              </a:spcAft>
              <a:defRPr/>
            </a:pPr>
            <a:endParaRPr lang="en-US" sz="1800" b="1" u="sng" dirty="0">
              <a:solidFill>
                <a:schemeClr val="bg1"/>
              </a:solidFill>
              <a:latin typeface="+mj-lt"/>
              <a:ea typeface="+mn-ea"/>
            </a:endParaRPr>
          </a:p>
        </p:txBody>
      </p:sp>
      <p:sp>
        <p:nvSpPr>
          <p:cNvPr id="29" name="TextBox 6"/>
          <p:cNvSpPr txBox="1"/>
          <p:nvPr/>
        </p:nvSpPr>
        <p:spPr bwMode="auto">
          <a:xfrm>
            <a:off x="861253" y="4175007"/>
            <a:ext cx="1303605" cy="903832"/>
          </a:xfrm>
          <a:prstGeom prst="roundRect">
            <a:avLst/>
          </a:prstGeom>
          <a:solidFill>
            <a:schemeClr val="bg1"/>
          </a:solidFill>
          <a:ln w="38100">
            <a:solidFill>
              <a:schemeClr val="bg1"/>
            </a:solidFill>
          </a:ln>
        </p:spPr>
        <p:txBody>
          <a:bodyPr lIns="0" tIns="0" rIns="0" bIns="0" anchor="ctr" anchorCtr="1"/>
          <a:lstStyle/>
          <a:p>
            <a:pPr>
              <a:spcAft>
                <a:spcPts val="0"/>
              </a:spcAft>
              <a:defRPr/>
            </a:pPr>
            <a:endParaRPr lang="en-US" sz="1800" b="1" u="sng" dirty="0">
              <a:solidFill>
                <a:schemeClr val="bg1"/>
              </a:solidFill>
              <a:latin typeface="+mj-lt"/>
              <a:ea typeface="+mn-ea"/>
            </a:endParaRPr>
          </a:p>
        </p:txBody>
      </p:sp>
      <p:sp>
        <p:nvSpPr>
          <p:cNvPr id="30" name="Rectangle 135"/>
          <p:cNvSpPr/>
          <p:nvPr/>
        </p:nvSpPr>
        <p:spPr bwMode="auto">
          <a:xfrm>
            <a:off x="992459" y="4452979"/>
            <a:ext cx="1037063" cy="400110"/>
          </a:xfrm>
          <a:prstGeom prst="rect">
            <a:avLst/>
          </a:prstGeom>
        </p:spPr>
        <p:txBody>
          <a:bodyPr wrap="square">
            <a:spAutoFit/>
          </a:bodyPr>
          <a:lstStyle/>
          <a:p>
            <a:pPr algn="ctr">
              <a:spcAft>
                <a:spcPts val="0"/>
              </a:spcAft>
              <a:defRPr/>
            </a:pPr>
            <a:r>
              <a:rPr lang="en-US" sz="2000" b="1" dirty="0" err="1" smtClean="0">
                <a:solidFill>
                  <a:schemeClr val="bg2">
                    <a:lumMod val="50000"/>
                  </a:schemeClr>
                </a:solidFill>
                <a:latin typeface="Times New Roman" pitchFamily="18" charset="0"/>
                <a:ea typeface="宋体" pitchFamily="2" charset="-122"/>
                <a:cs typeface="Times New Roman" pitchFamily="18" charset="0"/>
              </a:rPr>
              <a:t>PaaS</a:t>
            </a:r>
            <a:endParaRPr lang="en-US" sz="2000" b="1" dirty="0">
              <a:solidFill>
                <a:schemeClr val="bg2">
                  <a:lumMod val="50000"/>
                </a:schemeClr>
              </a:solidFill>
              <a:latin typeface="Times New Roman" pitchFamily="18" charset="0"/>
              <a:ea typeface="宋体" pitchFamily="2" charset="-122"/>
              <a:cs typeface="Times New Roman" pitchFamily="18" charset="0"/>
            </a:endParaRPr>
          </a:p>
        </p:txBody>
      </p:sp>
      <p:grpSp>
        <p:nvGrpSpPr>
          <p:cNvPr id="31" name="Group 104"/>
          <p:cNvGrpSpPr/>
          <p:nvPr/>
        </p:nvGrpSpPr>
        <p:grpSpPr>
          <a:xfrm>
            <a:off x="3033132" y="4248615"/>
            <a:ext cx="1572321" cy="769434"/>
            <a:chOff x="2732045" y="4248615"/>
            <a:chExt cx="1605776" cy="769434"/>
          </a:xfrm>
        </p:grpSpPr>
        <p:sp>
          <p:nvSpPr>
            <p:cNvPr id="99" name="Rounded Rectangle 98"/>
            <p:cNvSpPr/>
            <p:nvPr/>
          </p:nvSpPr>
          <p:spPr bwMode="auto">
            <a:xfrm>
              <a:off x="2732045" y="4248615"/>
              <a:ext cx="1605776" cy="769434"/>
            </a:xfrm>
            <a:prstGeom prst="roundRect">
              <a:avLst/>
            </a:prstGeom>
            <a:solidFill>
              <a:schemeClr val="bg1"/>
            </a:solidFill>
            <a:ln w="19050">
              <a:solidFill>
                <a:schemeClr val="bg1"/>
              </a:solidFill>
              <a:round/>
              <a:headEnd/>
              <a:tailEnd/>
            </a:ln>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err="1" smtClean="0">
                <a:solidFill>
                  <a:srgbClr val="FFFFFF"/>
                </a:solidFill>
              </a:endParaRPr>
            </a:p>
          </p:txBody>
        </p:sp>
        <p:pic>
          <p:nvPicPr>
            <p:cNvPr id="102" name="Picture 2"/>
            <p:cNvPicPr>
              <a:picLocks noChangeAspect="1" noChangeArrowheads="1"/>
            </p:cNvPicPr>
            <p:nvPr/>
          </p:nvPicPr>
          <p:blipFill>
            <a:blip r:embed="rId19" cstate="print"/>
            <a:srcRect/>
            <a:stretch>
              <a:fillRect/>
            </a:stretch>
          </p:blipFill>
          <p:spPr bwMode="auto">
            <a:xfrm>
              <a:off x="2979839" y="4398427"/>
              <a:ext cx="1040553" cy="476012"/>
            </a:xfrm>
            <a:prstGeom prst="rect">
              <a:avLst/>
            </a:prstGeom>
            <a:noFill/>
            <a:ln w="9525">
              <a:noFill/>
              <a:miter lim="800000"/>
              <a:headEnd/>
              <a:tailEnd/>
            </a:ln>
          </p:spPr>
        </p:pic>
      </p:grpSp>
      <p:grpSp>
        <p:nvGrpSpPr>
          <p:cNvPr id="32" name="Group 103"/>
          <p:cNvGrpSpPr/>
          <p:nvPr/>
        </p:nvGrpSpPr>
        <p:grpSpPr>
          <a:xfrm>
            <a:off x="5319132" y="4248615"/>
            <a:ext cx="1438508" cy="769434"/>
            <a:chOff x="5508702" y="4248615"/>
            <a:chExt cx="1605776" cy="769434"/>
          </a:xfrm>
        </p:grpSpPr>
        <p:sp>
          <p:nvSpPr>
            <p:cNvPr id="101" name="Rounded Rectangle 100"/>
            <p:cNvSpPr/>
            <p:nvPr/>
          </p:nvSpPr>
          <p:spPr bwMode="auto">
            <a:xfrm>
              <a:off x="5508702" y="4248615"/>
              <a:ext cx="1605776" cy="769434"/>
            </a:xfrm>
            <a:prstGeom prst="roundRect">
              <a:avLst/>
            </a:prstGeom>
            <a:solidFill>
              <a:schemeClr val="bg1"/>
            </a:solidFill>
            <a:ln w="19050">
              <a:solidFill>
                <a:schemeClr val="bg1"/>
              </a:solidFill>
              <a:round/>
              <a:headEnd/>
              <a:tailEnd/>
            </a:ln>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err="1" smtClean="0">
                <a:solidFill>
                  <a:srgbClr val="FFFFFF"/>
                </a:solidFill>
              </a:endParaRPr>
            </a:p>
          </p:txBody>
        </p:sp>
        <p:pic>
          <p:nvPicPr>
            <p:cNvPr id="1030" name="Picture 6"/>
            <p:cNvPicPr>
              <a:picLocks noChangeAspect="1" noChangeArrowheads="1"/>
            </p:cNvPicPr>
            <p:nvPr/>
          </p:nvPicPr>
          <p:blipFill>
            <a:blip r:embed="rId20" cstate="print"/>
            <a:srcRect/>
            <a:stretch>
              <a:fillRect/>
            </a:stretch>
          </p:blipFill>
          <p:spPr bwMode="auto">
            <a:xfrm>
              <a:off x="5631365" y="4267411"/>
              <a:ext cx="1360450" cy="728335"/>
            </a:xfrm>
            <a:prstGeom prst="rect">
              <a:avLst/>
            </a:prstGeom>
            <a:noFill/>
            <a:ln w="9525">
              <a:noFill/>
              <a:miter lim="800000"/>
              <a:headEnd/>
              <a:tailEnd/>
            </a:ln>
          </p:spPr>
        </p:pic>
      </p:grpSp>
      <p:sp>
        <p:nvSpPr>
          <p:cNvPr id="78" name="标题 77"/>
          <p:cNvSpPr>
            <a:spLocks noGrp="1"/>
          </p:cNvSpPr>
          <p:nvPr>
            <p:ph type="title"/>
          </p:nvPr>
        </p:nvSpPr>
        <p:spPr/>
        <p:txBody>
          <a:bodyPr/>
          <a:lstStyle/>
          <a:p>
            <a:r>
              <a:rPr lang="zh-CN" altLang="en-US" dirty="0" smtClean="0">
                <a:cs typeface="Arial Unicode MS" pitchFamily="34" charset="-122"/>
              </a:rPr>
              <a:t>第二部分：</a:t>
            </a:r>
            <a:r>
              <a:rPr lang="en-US" altLang="zh-CN" dirty="0" smtClean="0">
                <a:latin typeface="Arial Unicode MS" pitchFamily="34" charset="-122"/>
                <a:ea typeface="Arial Unicode MS" pitchFamily="34" charset="-122"/>
                <a:cs typeface="Arial Unicode MS" pitchFamily="34" charset="-122"/>
              </a:rPr>
              <a:t>VMware </a:t>
            </a:r>
            <a:r>
              <a:rPr lang="zh-CN" altLang="en-US" dirty="0" smtClean="0"/>
              <a:t>规划的应用程序基础架构</a:t>
            </a:r>
            <a:endParaRPr lang="zh-CN" altLang="en-US" dirty="0"/>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zh-CN" altLang="en-US" dirty="0" smtClean="0"/>
              <a:t>第二部分：云计算应用平台</a:t>
            </a:r>
            <a:r>
              <a:rPr lang="en-US" altLang="zh-CN" dirty="0" smtClean="0"/>
              <a:t>——</a:t>
            </a:r>
            <a:r>
              <a:rPr lang="en-US" altLang="zh-CN" dirty="0" err="1" smtClean="0">
                <a:latin typeface="+mj-lt"/>
              </a:rPr>
              <a:t>vFabric</a:t>
            </a:r>
            <a:r>
              <a:rPr lang="zh-CN" altLang="en-US" dirty="0" smtClean="0">
                <a:latin typeface="黑体" pitchFamily="2" charset="-122"/>
                <a:ea typeface="黑体" pitchFamily="2" charset="-122"/>
              </a:rPr>
              <a:t>云应用开发平台框架</a:t>
            </a:r>
          </a:p>
        </p:txBody>
      </p:sp>
      <p:grpSp>
        <p:nvGrpSpPr>
          <p:cNvPr id="2" name="Group 21"/>
          <p:cNvGrpSpPr>
            <a:grpSpLocks/>
          </p:cNvGrpSpPr>
          <p:nvPr/>
        </p:nvGrpSpPr>
        <p:grpSpPr bwMode="auto">
          <a:xfrm>
            <a:off x="647700" y="1147763"/>
            <a:ext cx="7083425" cy="4521200"/>
            <a:chOff x="648392" y="1147165"/>
            <a:chExt cx="7531331" cy="5187136"/>
          </a:xfrm>
        </p:grpSpPr>
        <p:sp>
          <p:nvSpPr>
            <p:cNvPr id="21" name="Oval 20"/>
            <p:cNvSpPr/>
            <p:nvPr/>
          </p:nvSpPr>
          <p:spPr bwMode="auto">
            <a:xfrm>
              <a:off x="648392" y="4156365"/>
              <a:ext cx="7531331" cy="2177936"/>
            </a:xfrm>
            <a:prstGeom prst="ellipse">
              <a:avLst/>
            </a:prstGeom>
            <a:ln>
              <a:headEnd/>
              <a:tailEnd/>
            </a:ln>
            <a:effectLst>
              <a:glow rad="139700">
                <a:schemeClr val="accent3">
                  <a:satMod val="175000"/>
                  <a:alpha val="40000"/>
                </a:schemeClr>
              </a:glow>
              <a:outerShdw blurRad="40000" dist="23000" dir="5400000" rotWithShape="0">
                <a:srgbClr val="000000">
                  <a:alpha val="35000"/>
                </a:srgbClr>
              </a:outerShdw>
              <a:reflection blurRad="6350" stA="50000" endA="300" endPos="38500" dist="50800" dir="5400000" sy="-100000" algn="bl" rotWithShape="0"/>
            </a:effectLst>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a:defRPr/>
              </a:pPr>
              <a:r>
                <a:rPr lang="en-US" sz="2800" b="1" dirty="0">
                  <a:solidFill>
                    <a:srgbClr val="FFFFFF"/>
                  </a:solidFill>
                </a:rPr>
                <a:t/>
              </a:r>
              <a:br>
                <a:rPr lang="en-US" sz="2800" b="1" dirty="0">
                  <a:solidFill>
                    <a:srgbClr val="FFFFFF"/>
                  </a:solidFill>
                </a:rPr>
              </a:br>
              <a:r>
                <a:rPr lang="en-US" sz="2800" b="1" dirty="0">
                  <a:solidFill>
                    <a:srgbClr val="FFFFFF"/>
                  </a:solidFill>
                </a:rPr>
                <a:t/>
              </a:r>
              <a:br>
                <a:rPr lang="en-US" sz="2800" b="1" dirty="0">
                  <a:solidFill>
                    <a:srgbClr val="FFFFFF"/>
                  </a:solidFill>
                </a:rPr>
              </a:br>
              <a:r>
                <a:rPr lang="en-US" sz="2800" b="1" dirty="0">
                  <a:solidFill>
                    <a:srgbClr val="FFFFFF"/>
                  </a:solidFill>
                </a:rPr>
                <a:t>VMware </a:t>
              </a:r>
              <a:r>
                <a:rPr lang="en-US" sz="2800" b="1" dirty="0" err="1">
                  <a:solidFill>
                    <a:srgbClr val="FFFFFF"/>
                  </a:solidFill>
                </a:rPr>
                <a:t>vFabric</a:t>
              </a:r>
              <a:endParaRPr lang="en-US" sz="2800" b="1" dirty="0">
                <a:solidFill>
                  <a:srgbClr val="FFFFFF"/>
                </a:solidFill>
              </a:endParaRPr>
            </a:p>
          </p:txBody>
        </p:sp>
        <p:grpSp>
          <p:nvGrpSpPr>
            <p:cNvPr id="3" name="Group 19"/>
            <p:cNvGrpSpPr/>
            <p:nvPr/>
          </p:nvGrpSpPr>
          <p:grpSpPr>
            <a:xfrm>
              <a:off x="1584933" y="1147165"/>
              <a:ext cx="1623768" cy="4206239"/>
              <a:chOff x="371307" y="1486744"/>
              <a:chExt cx="2167353" cy="4165909"/>
            </a:xfrm>
            <a:effectLst>
              <a:reflection blurRad="6350" stA="50000" endA="300" endPos="38500" dist="50800" dir="5400000" sy="-100000" algn="bl" rotWithShape="0"/>
            </a:effectLst>
          </p:grpSpPr>
          <p:sp>
            <p:nvSpPr>
              <p:cNvPr id="17" name="Cube 16"/>
              <p:cNvSpPr/>
              <p:nvPr/>
            </p:nvSpPr>
            <p:spPr bwMode="auto">
              <a:xfrm>
                <a:off x="371307" y="1486744"/>
                <a:ext cx="2167353" cy="4165909"/>
              </a:xfrm>
              <a:prstGeom prst="cube">
                <a:avLst>
                  <a:gd name="adj" fmla="val 56512"/>
                </a:avLst>
              </a:prstGeom>
              <a:ln>
                <a:headEnd/>
                <a:tailEnd/>
              </a:ln>
            </p:spPr>
            <p:style>
              <a:lnRef idx="1">
                <a:schemeClr val="accent2"/>
              </a:lnRef>
              <a:fillRef idx="2">
                <a:schemeClr val="accent2"/>
              </a:fillRef>
              <a:effectRef idx="1">
                <a:schemeClr val="accent2"/>
              </a:effectRef>
              <a:fontRef idx="minor">
                <a:schemeClr val="dk1"/>
              </a:fontRef>
            </p:style>
            <p:txBody>
              <a:bodyPr wrap="none" lIns="0" tIns="0" rIns="0" bIns="0" anchor="ctr"/>
              <a:lstStyle/>
              <a:p>
                <a:pPr algn="ctr">
                  <a:defRPr/>
                </a:pPr>
                <a:endParaRPr lang="en-US" sz="1800" dirty="0">
                  <a:solidFill>
                    <a:schemeClr val="tx1"/>
                  </a:solidFill>
                </a:endParaRPr>
              </a:p>
            </p:txBody>
          </p:sp>
          <p:sp>
            <p:nvSpPr>
              <p:cNvPr id="18" name="TextBox 17"/>
              <p:cNvSpPr txBox="1"/>
              <p:nvPr/>
            </p:nvSpPr>
            <p:spPr>
              <a:xfrm rot="19019631">
                <a:off x="436342" y="1767835"/>
                <a:ext cx="1980952" cy="349654"/>
              </a:xfrm>
              <a:prstGeom prst="rect">
                <a:avLst/>
              </a:prstGeom>
              <a:noFill/>
            </p:spPr>
            <p:txBody>
              <a:bodyPr>
                <a:spAutoFit/>
              </a:bodyPr>
              <a:lstStyle/>
              <a:p>
                <a:pPr>
                  <a:defRPr/>
                </a:pPr>
                <a:r>
                  <a:rPr lang="en-US" sz="1400" b="1" dirty="0" err="1">
                    <a:solidFill>
                      <a:srgbClr val="333333"/>
                    </a:solidFill>
                    <a:latin typeface="+mn-lt"/>
                    <a:ea typeface="+mn-ea"/>
                  </a:rPr>
                  <a:t>Hyperic</a:t>
                </a:r>
                <a:r>
                  <a:rPr lang="en-US" sz="1400" b="1" dirty="0">
                    <a:solidFill>
                      <a:srgbClr val="333333"/>
                    </a:solidFill>
                    <a:latin typeface="+mn-lt"/>
                    <a:ea typeface="+mn-ea"/>
                  </a:rPr>
                  <a:t> HQ</a:t>
                </a:r>
              </a:p>
            </p:txBody>
          </p:sp>
          <p:sp>
            <p:nvSpPr>
              <p:cNvPr id="19" name="TextBox 18"/>
              <p:cNvSpPr txBox="1"/>
              <p:nvPr/>
            </p:nvSpPr>
            <p:spPr>
              <a:xfrm>
                <a:off x="522242" y="2793872"/>
                <a:ext cx="698957" cy="2593572"/>
              </a:xfrm>
              <a:prstGeom prst="rect">
                <a:avLst/>
              </a:prstGeom>
              <a:noFill/>
            </p:spPr>
            <p:txBody>
              <a:bodyPr vert="eaVert">
                <a:spAutoFit/>
              </a:bodyPr>
              <a:lstStyle/>
              <a:p>
                <a:pPr>
                  <a:defRPr/>
                </a:pPr>
                <a:r>
                  <a:rPr lang="zh-CN" altLang="en-US" sz="2000" b="1" dirty="0">
                    <a:solidFill>
                      <a:srgbClr val="333333"/>
                    </a:solidFill>
                    <a:latin typeface="宋体" pitchFamily="2" charset="-122"/>
                    <a:ea typeface="宋体" pitchFamily="2" charset="-122"/>
                  </a:rPr>
                  <a:t>监控</a:t>
                </a:r>
                <a:r>
                  <a:rPr lang="en-US" sz="2000" b="1" dirty="0">
                    <a:solidFill>
                      <a:srgbClr val="333333"/>
                    </a:solidFill>
                    <a:latin typeface="宋体" pitchFamily="2" charset="-122"/>
                    <a:ea typeface="宋体" pitchFamily="2" charset="-122"/>
                  </a:rPr>
                  <a:t>&amp;</a:t>
                </a:r>
                <a:r>
                  <a:rPr lang="zh-CN" altLang="en-US" sz="2000" b="1" dirty="0">
                    <a:solidFill>
                      <a:srgbClr val="333333"/>
                    </a:solidFill>
                    <a:latin typeface="宋体" pitchFamily="2" charset="-122"/>
                    <a:ea typeface="宋体" pitchFamily="2" charset="-122"/>
                  </a:rPr>
                  <a:t>管理</a:t>
                </a:r>
                <a:endParaRPr lang="en-US" sz="2000" b="1" dirty="0">
                  <a:solidFill>
                    <a:srgbClr val="333333"/>
                  </a:solidFill>
                  <a:latin typeface="宋体" pitchFamily="2" charset="-122"/>
                  <a:ea typeface="宋体" pitchFamily="2" charset="-122"/>
                </a:endParaRPr>
              </a:p>
            </p:txBody>
          </p:sp>
        </p:grpSp>
        <p:grpSp>
          <p:nvGrpSpPr>
            <p:cNvPr id="6" name="Group 5"/>
            <p:cNvGrpSpPr>
              <a:grpSpLocks/>
            </p:cNvGrpSpPr>
            <p:nvPr/>
          </p:nvGrpSpPr>
          <p:grpSpPr bwMode="auto">
            <a:xfrm>
              <a:off x="2560294" y="3674234"/>
              <a:ext cx="2956620" cy="1596043"/>
              <a:chOff x="2061553" y="1080655"/>
              <a:chExt cx="4656459" cy="1596043"/>
            </a:xfrm>
          </p:grpSpPr>
          <p:sp>
            <p:nvSpPr>
              <p:cNvPr id="4" name="Cube 3"/>
              <p:cNvSpPr/>
              <p:nvPr/>
            </p:nvSpPr>
            <p:spPr bwMode="auto">
              <a:xfrm>
                <a:off x="2061553" y="1080655"/>
                <a:ext cx="4172991" cy="1596043"/>
              </a:xfrm>
              <a:prstGeom prst="cube">
                <a:avLst>
                  <a:gd name="adj" fmla="val 55612"/>
                </a:avLst>
              </a:prstGeom>
              <a:ln>
                <a:headEnd/>
                <a:tailEnd/>
              </a:ln>
              <a:effectLst>
                <a:outerShdw blurRad="40000" dist="20000" dir="5400000" rotWithShape="0">
                  <a:srgbClr val="000000">
                    <a:alpha val="38000"/>
                  </a:srgbClr>
                </a:outerShdw>
                <a:reflection blurRad="6350" stA="52000" endA="300" endPos="35000" dir="5400000" sy="-100000" algn="bl" rotWithShape="0"/>
              </a:effectLst>
            </p:spPr>
            <p:style>
              <a:lnRef idx="1">
                <a:schemeClr val="dk1"/>
              </a:lnRef>
              <a:fillRef idx="2">
                <a:schemeClr val="dk1"/>
              </a:fillRef>
              <a:effectRef idx="1">
                <a:schemeClr val="dk1"/>
              </a:effectRef>
              <a:fontRef idx="minor">
                <a:schemeClr val="dk1"/>
              </a:fontRef>
            </p:style>
            <p:txBody>
              <a:bodyPr wrap="none" lIns="0" tIns="0" rIns="0" bIns="0" anchor="ctr"/>
              <a:lstStyle/>
              <a:p>
                <a:pPr algn="ctr">
                  <a:defRPr/>
                </a:pPr>
                <a:r>
                  <a:rPr lang="zh-CN" altLang="en-US" sz="2000" b="1" dirty="0">
                    <a:solidFill>
                      <a:schemeClr val="tx1"/>
                    </a:solidFill>
                    <a:latin typeface="宋体" pitchFamily="2" charset="-122"/>
                    <a:ea typeface="宋体" pitchFamily="2" charset="-122"/>
                  </a:rPr>
                  <a:t>云消息</a:t>
                </a:r>
                <a:endParaRPr lang="en-US" sz="2000" b="1" dirty="0">
                  <a:solidFill>
                    <a:schemeClr val="tx1"/>
                  </a:solidFill>
                  <a:latin typeface="宋体" pitchFamily="2" charset="-122"/>
                  <a:ea typeface="宋体" pitchFamily="2" charset="-122"/>
                </a:endParaRPr>
              </a:p>
            </p:txBody>
          </p:sp>
          <p:sp>
            <p:nvSpPr>
              <p:cNvPr id="5" name="TextBox 4"/>
              <p:cNvSpPr txBox="1"/>
              <p:nvPr/>
            </p:nvSpPr>
            <p:spPr>
              <a:xfrm rot="19019631">
                <a:off x="4611591" y="1602486"/>
                <a:ext cx="2105366" cy="389764"/>
              </a:xfrm>
              <a:prstGeom prst="rect">
                <a:avLst/>
              </a:prstGeom>
              <a:noFill/>
              <a:ln>
                <a:noFill/>
              </a:ln>
            </p:spPr>
            <p:style>
              <a:lnRef idx="1">
                <a:schemeClr val="dk1"/>
              </a:lnRef>
              <a:fillRef idx="2">
                <a:schemeClr val="dk1"/>
              </a:fillRef>
              <a:effectRef idx="1">
                <a:schemeClr val="dk1"/>
              </a:effectRef>
              <a:fontRef idx="minor">
                <a:schemeClr val="dk1"/>
              </a:fontRef>
            </p:style>
            <p:txBody>
              <a:bodyPr>
                <a:spAutoFit/>
              </a:bodyPr>
              <a:lstStyle/>
              <a:p>
                <a:r>
                  <a:rPr lang="en-US" altLang="zh-CN" sz="1600">
                    <a:solidFill>
                      <a:srgbClr val="333333"/>
                    </a:solidFill>
                  </a:rPr>
                  <a:t>rabbitMQ</a:t>
                </a:r>
                <a:endParaRPr lang="en-US" altLang="zh-CN" sz="2000">
                  <a:solidFill>
                    <a:srgbClr val="333333"/>
                  </a:solidFill>
                </a:endParaRPr>
              </a:p>
            </p:txBody>
          </p:sp>
        </p:grpSp>
        <p:grpSp>
          <p:nvGrpSpPr>
            <p:cNvPr id="7" name="Group 9"/>
            <p:cNvGrpSpPr>
              <a:grpSpLocks/>
            </p:cNvGrpSpPr>
            <p:nvPr/>
          </p:nvGrpSpPr>
          <p:grpSpPr bwMode="auto">
            <a:xfrm>
              <a:off x="4890626" y="3677008"/>
              <a:ext cx="2761633" cy="1596043"/>
              <a:chOff x="2061553" y="1080655"/>
              <a:chExt cx="4349369" cy="1596043"/>
            </a:xfrm>
          </p:grpSpPr>
          <p:sp>
            <p:nvSpPr>
              <p:cNvPr id="11" name="Cube 10"/>
              <p:cNvSpPr/>
              <p:nvPr/>
            </p:nvSpPr>
            <p:spPr bwMode="auto">
              <a:xfrm>
                <a:off x="2061553" y="1080655"/>
                <a:ext cx="4172991" cy="1596043"/>
              </a:xfrm>
              <a:prstGeom prst="cube">
                <a:avLst>
                  <a:gd name="adj" fmla="val 55612"/>
                </a:avLst>
              </a:prstGeom>
              <a:ln>
                <a:headEnd/>
                <a:tailEnd/>
              </a:ln>
              <a:effectLst>
                <a:outerShdw blurRad="40000" dist="20000" dir="5400000" rotWithShape="0">
                  <a:srgbClr val="000000">
                    <a:alpha val="38000"/>
                  </a:srgbClr>
                </a:outerShdw>
                <a:reflection blurRad="6350" stA="52000" endA="300" endPos="35000" dir="5400000" sy="-100000" algn="bl" rotWithShape="0"/>
              </a:effectLst>
            </p:spPr>
            <p:style>
              <a:lnRef idx="1">
                <a:schemeClr val="dk1"/>
              </a:lnRef>
              <a:fillRef idx="2">
                <a:schemeClr val="dk1"/>
              </a:fillRef>
              <a:effectRef idx="1">
                <a:schemeClr val="dk1"/>
              </a:effectRef>
              <a:fontRef idx="minor">
                <a:schemeClr val="dk1"/>
              </a:fontRef>
            </p:style>
            <p:txBody>
              <a:bodyPr wrap="none" lIns="0" tIns="0" rIns="0" bIns="0" anchor="ctr"/>
              <a:lstStyle/>
              <a:p>
                <a:pPr algn="ctr">
                  <a:defRPr/>
                </a:pPr>
                <a:r>
                  <a:rPr lang="zh-CN" altLang="en-US" sz="2000" b="1" dirty="0">
                    <a:solidFill>
                      <a:schemeClr val="tx1"/>
                    </a:solidFill>
                    <a:latin typeface="宋体" pitchFamily="2" charset="-122"/>
                    <a:ea typeface="宋体" pitchFamily="2" charset="-122"/>
                  </a:rPr>
                  <a:t>数据管理</a:t>
                </a:r>
                <a:endParaRPr lang="en-US" sz="2000" b="1" dirty="0">
                  <a:solidFill>
                    <a:schemeClr val="tx1"/>
                  </a:solidFill>
                  <a:latin typeface="宋体" pitchFamily="2" charset="-122"/>
                  <a:ea typeface="宋体" pitchFamily="2" charset="-122"/>
                </a:endParaRPr>
              </a:p>
            </p:txBody>
          </p:sp>
          <p:sp>
            <p:nvSpPr>
              <p:cNvPr id="12" name="TextBox 11"/>
              <p:cNvSpPr txBox="1"/>
              <p:nvPr/>
            </p:nvSpPr>
            <p:spPr>
              <a:xfrm rot="19019631">
                <a:off x="4567399" y="1703527"/>
                <a:ext cx="1842196" cy="387943"/>
              </a:xfrm>
              <a:prstGeom prst="rect">
                <a:avLst/>
              </a:prstGeom>
              <a:noFill/>
              <a:ln>
                <a:noFill/>
              </a:ln>
            </p:spPr>
            <p:style>
              <a:lnRef idx="1">
                <a:schemeClr val="dk1"/>
              </a:lnRef>
              <a:fillRef idx="2">
                <a:schemeClr val="dk1"/>
              </a:fillRef>
              <a:effectRef idx="1">
                <a:schemeClr val="dk1"/>
              </a:effectRef>
              <a:fontRef idx="minor">
                <a:schemeClr val="dk1"/>
              </a:fontRef>
            </p:style>
            <p:txBody>
              <a:bodyPr>
                <a:spAutoFit/>
              </a:bodyPr>
              <a:lstStyle/>
              <a:p>
                <a:pPr algn="ctr">
                  <a:defRPr/>
                </a:pPr>
                <a:r>
                  <a:rPr lang="en-US" sz="1600" dirty="0" err="1">
                    <a:solidFill>
                      <a:srgbClr val="333333"/>
                    </a:solidFill>
                  </a:rPr>
                  <a:t>gemfire</a:t>
                </a:r>
                <a:endParaRPr lang="en-US" sz="1600" dirty="0">
                  <a:solidFill>
                    <a:srgbClr val="333333"/>
                  </a:solidFill>
                </a:endParaRPr>
              </a:p>
            </p:txBody>
          </p:sp>
        </p:grpSp>
        <p:grpSp>
          <p:nvGrpSpPr>
            <p:cNvPr id="10" name="Group 6"/>
            <p:cNvGrpSpPr>
              <a:grpSpLocks/>
            </p:cNvGrpSpPr>
            <p:nvPr/>
          </p:nvGrpSpPr>
          <p:grpSpPr bwMode="auto">
            <a:xfrm>
              <a:off x="2543674" y="2529849"/>
              <a:ext cx="5270266" cy="1596043"/>
              <a:chOff x="2061553" y="1080655"/>
              <a:chExt cx="4416182" cy="1596043"/>
            </a:xfrm>
          </p:grpSpPr>
          <p:sp>
            <p:nvSpPr>
              <p:cNvPr id="8" name="Cube 7"/>
              <p:cNvSpPr/>
              <p:nvPr/>
            </p:nvSpPr>
            <p:spPr bwMode="auto">
              <a:xfrm>
                <a:off x="2061729" y="1080357"/>
                <a:ext cx="4172330" cy="1595482"/>
              </a:xfrm>
              <a:prstGeom prst="cube">
                <a:avLst>
                  <a:gd name="adj" fmla="val 55612"/>
                </a:avLst>
              </a:prstGeom>
              <a:ln>
                <a:headEnd/>
                <a:tailEnd/>
              </a:ln>
            </p:spPr>
            <p:style>
              <a:lnRef idx="1">
                <a:schemeClr val="accent5"/>
              </a:lnRef>
              <a:fillRef idx="2">
                <a:schemeClr val="accent5"/>
              </a:fillRef>
              <a:effectRef idx="1">
                <a:schemeClr val="accent5"/>
              </a:effectRef>
              <a:fontRef idx="minor">
                <a:schemeClr val="dk1"/>
              </a:fontRef>
            </p:style>
            <p:txBody>
              <a:bodyPr wrap="none" lIns="0" tIns="0" rIns="0" bIns="0" anchor="ctr"/>
              <a:lstStyle/>
              <a:p>
                <a:pPr algn="ctr">
                  <a:defRPr/>
                </a:pPr>
                <a:r>
                  <a:rPr lang="zh-CN" altLang="en-US" sz="2000" b="1" dirty="0">
                    <a:solidFill>
                      <a:schemeClr val="tx1"/>
                    </a:solidFill>
                    <a:latin typeface="宋体" pitchFamily="2" charset="-122"/>
                    <a:ea typeface="宋体" pitchFamily="2" charset="-122"/>
                  </a:rPr>
                  <a:t>应用服务器</a:t>
                </a:r>
                <a:endParaRPr lang="en-US" sz="2000" b="1" dirty="0">
                  <a:solidFill>
                    <a:schemeClr val="tx1"/>
                  </a:solidFill>
                  <a:latin typeface="宋体" pitchFamily="2" charset="-122"/>
                  <a:ea typeface="宋体" pitchFamily="2" charset="-122"/>
                </a:endParaRPr>
              </a:p>
            </p:txBody>
          </p:sp>
          <p:sp>
            <p:nvSpPr>
              <p:cNvPr id="9" name="TextBox 8"/>
              <p:cNvSpPr txBox="1"/>
              <p:nvPr/>
            </p:nvSpPr>
            <p:spPr>
              <a:xfrm rot="19019631">
                <a:off x="5277959" y="1597613"/>
                <a:ext cx="1199368" cy="387943"/>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a:spAutoFit/>
              </a:bodyPr>
              <a:lstStyle/>
              <a:p>
                <a:pPr algn="ctr">
                  <a:defRPr/>
                </a:pPr>
                <a:r>
                  <a:rPr lang="en-US" sz="1600" dirty="0" err="1">
                    <a:solidFill>
                      <a:srgbClr val="333333"/>
                    </a:solidFill>
                  </a:rPr>
                  <a:t>tc</a:t>
                </a:r>
                <a:r>
                  <a:rPr lang="en-US" sz="1600" dirty="0">
                    <a:solidFill>
                      <a:srgbClr val="333333"/>
                    </a:solidFill>
                  </a:rPr>
                  <a:t> server</a:t>
                </a:r>
              </a:p>
            </p:txBody>
          </p:sp>
        </p:grpSp>
        <p:grpSp>
          <p:nvGrpSpPr>
            <p:cNvPr id="13" name="Group 12"/>
            <p:cNvGrpSpPr>
              <a:grpSpLocks/>
            </p:cNvGrpSpPr>
            <p:nvPr/>
          </p:nvGrpSpPr>
          <p:grpSpPr bwMode="auto">
            <a:xfrm>
              <a:off x="2579699" y="1219249"/>
              <a:ext cx="5187141" cy="1596043"/>
              <a:chOff x="2061553" y="1080655"/>
              <a:chExt cx="4346527" cy="1596043"/>
            </a:xfrm>
          </p:grpSpPr>
          <p:sp>
            <p:nvSpPr>
              <p:cNvPr id="14" name="Cube 13"/>
              <p:cNvSpPr/>
              <p:nvPr/>
            </p:nvSpPr>
            <p:spPr bwMode="auto">
              <a:xfrm>
                <a:off x="2061243" y="1081424"/>
                <a:ext cx="4172328" cy="1595482"/>
              </a:xfrm>
              <a:prstGeom prst="cube">
                <a:avLst>
                  <a:gd name="adj" fmla="val 55612"/>
                </a:avLst>
              </a:prstGeom>
              <a:ln>
                <a:headEnd/>
                <a:tailEnd/>
              </a:ln>
            </p:spPr>
            <p:style>
              <a:lnRef idx="1">
                <a:schemeClr val="accent3"/>
              </a:lnRef>
              <a:fillRef idx="2">
                <a:schemeClr val="accent3"/>
              </a:fillRef>
              <a:effectRef idx="1">
                <a:schemeClr val="accent3"/>
              </a:effectRef>
              <a:fontRef idx="minor">
                <a:schemeClr val="dk1"/>
              </a:fontRef>
            </p:style>
            <p:txBody>
              <a:bodyPr wrap="none" lIns="0" tIns="0" rIns="0" bIns="0" anchor="ctr"/>
              <a:lstStyle/>
              <a:p>
                <a:pPr algn="ctr">
                  <a:defRPr/>
                </a:pPr>
                <a:r>
                  <a:rPr lang="en-US" altLang="zh-CN" sz="2000" b="1" dirty="0">
                    <a:solidFill>
                      <a:schemeClr val="tx1"/>
                    </a:solidFill>
                  </a:rPr>
                  <a:t>Web</a:t>
                </a:r>
                <a:r>
                  <a:rPr lang="zh-CN" altLang="en-US" sz="2000" b="1" dirty="0">
                    <a:solidFill>
                      <a:schemeClr val="tx1"/>
                    </a:solidFill>
                    <a:latin typeface="宋体" pitchFamily="2" charset="-122"/>
                    <a:ea typeface="宋体" pitchFamily="2" charset="-122"/>
                  </a:rPr>
                  <a:t>服务器</a:t>
                </a:r>
                <a:endParaRPr lang="en-US" sz="2000" b="1" dirty="0">
                  <a:solidFill>
                    <a:schemeClr val="tx1"/>
                  </a:solidFill>
                  <a:latin typeface="宋体" pitchFamily="2" charset="-122"/>
                  <a:ea typeface="宋体" pitchFamily="2" charset="-122"/>
                </a:endParaRPr>
              </a:p>
            </p:txBody>
          </p:sp>
          <p:sp>
            <p:nvSpPr>
              <p:cNvPr id="15" name="TextBox 14"/>
              <p:cNvSpPr txBox="1"/>
              <p:nvPr/>
            </p:nvSpPr>
            <p:spPr>
              <a:xfrm rot="19019631">
                <a:off x="5208169" y="1631464"/>
                <a:ext cx="1199368" cy="389764"/>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a:spAutoFit/>
              </a:bodyPr>
              <a:lstStyle/>
              <a:p>
                <a:pPr algn="ctr">
                  <a:defRPr/>
                </a:pPr>
                <a:r>
                  <a:rPr lang="en-US" sz="1600" dirty="0" err="1">
                    <a:solidFill>
                      <a:srgbClr val="333333"/>
                    </a:solidFill>
                  </a:rPr>
                  <a:t>ers</a:t>
                </a:r>
                <a:endParaRPr lang="en-US" sz="1600" dirty="0">
                  <a:solidFill>
                    <a:srgbClr val="333333"/>
                  </a:solidFill>
                </a:endParaRPr>
              </a:p>
            </p:txBody>
          </p:sp>
        </p:grpSp>
      </p:grpSp>
      <p:pic>
        <p:nvPicPr>
          <p:cNvPr id="22" name="图片 21" descr="调整大小 Snap1.jpg"/>
          <p:cNvPicPr>
            <a:picLocks noChangeAspect="1"/>
          </p:cNvPicPr>
          <p:nvPr/>
        </p:nvPicPr>
        <p:blipFill>
          <a:blip r:embed="rId2"/>
          <a:stretch>
            <a:fillRect/>
          </a:stretch>
        </p:blipFill>
        <p:spPr>
          <a:xfrm>
            <a:off x="7591425" y="0"/>
            <a:ext cx="1552575" cy="933450"/>
          </a:xfrm>
          <a:prstGeom prst="rect">
            <a:avLst/>
          </a:prstGeom>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Slide Number Placeholder 3"/>
          <p:cNvSpPr>
            <a:spLocks noGrp="1"/>
          </p:cNvSpPr>
          <p:nvPr>
            <p:ph type="sldNum" sz="quarter" idx="4294967295"/>
          </p:nvPr>
        </p:nvSpPr>
        <p:spPr bwMode="auto">
          <a:xfrm>
            <a:off x="368350" y="6400353"/>
            <a:ext cx="457646" cy="228824"/>
          </a:xfrm>
          <a:prstGeom prst="rect">
            <a:avLst/>
          </a:prstGeom>
          <a:noFill/>
          <a:ln>
            <a:miter lim="800000"/>
            <a:headEnd/>
            <a:tailEnd/>
          </a:ln>
        </p:spPr>
        <p:txBody>
          <a:bodyPr lIns="91435" tIns="45718" rIns="91435" bIns="45718"/>
          <a:lstStyle/>
          <a:p>
            <a:fld id="{2A568F47-774F-41E5-8B39-CA820E655C8F}" type="slidenum">
              <a:rPr lang="en-US"/>
              <a:pPr/>
              <a:t>16</a:t>
            </a:fld>
            <a:endParaRPr lang="en-US"/>
          </a:p>
        </p:txBody>
      </p:sp>
      <p:sp>
        <p:nvSpPr>
          <p:cNvPr id="364546" name="Line 1"/>
          <p:cNvSpPr>
            <a:spLocks noChangeShapeType="1"/>
          </p:cNvSpPr>
          <p:nvPr/>
        </p:nvSpPr>
        <p:spPr bwMode="auto">
          <a:xfrm>
            <a:off x="183059" y="634008"/>
            <a:ext cx="8777883" cy="1117"/>
          </a:xfrm>
          <a:prstGeom prst="line">
            <a:avLst/>
          </a:prstGeom>
          <a:noFill/>
          <a:ln w="52197">
            <a:solidFill>
              <a:srgbClr val="4D4D4D"/>
            </a:solidFill>
            <a:round/>
            <a:headEnd/>
            <a:tailEnd/>
          </a:ln>
        </p:spPr>
        <p:txBody>
          <a:bodyPr lIns="0" tIns="0" rIns="0" bIns="0"/>
          <a:lstStyle/>
          <a:p>
            <a:endParaRPr lang="en-US"/>
          </a:p>
        </p:txBody>
      </p:sp>
      <p:sp>
        <p:nvSpPr>
          <p:cNvPr id="364547" name="Line 2"/>
          <p:cNvSpPr>
            <a:spLocks noChangeShapeType="1"/>
          </p:cNvSpPr>
          <p:nvPr/>
        </p:nvSpPr>
        <p:spPr bwMode="auto">
          <a:xfrm>
            <a:off x="183059" y="634008"/>
            <a:ext cx="8777883" cy="1117"/>
          </a:xfrm>
          <a:prstGeom prst="line">
            <a:avLst/>
          </a:prstGeom>
          <a:noFill/>
          <a:ln w="52197">
            <a:solidFill>
              <a:srgbClr val="003D79"/>
            </a:solidFill>
            <a:round/>
            <a:headEnd/>
            <a:tailEnd/>
          </a:ln>
        </p:spPr>
        <p:txBody>
          <a:bodyPr lIns="0" tIns="0" rIns="0" bIns="0"/>
          <a:lstStyle/>
          <a:p>
            <a:endParaRPr lang="en-US"/>
          </a:p>
        </p:txBody>
      </p:sp>
      <p:sp>
        <p:nvSpPr>
          <p:cNvPr id="364549" name="Rectangle 4"/>
          <p:cNvSpPr>
            <a:spLocks/>
          </p:cNvSpPr>
          <p:nvPr/>
        </p:nvSpPr>
        <p:spPr bwMode="auto">
          <a:xfrm>
            <a:off x="3714750" y="857250"/>
            <a:ext cx="1607344" cy="544711"/>
          </a:xfrm>
          <a:prstGeom prst="rect">
            <a:avLst/>
          </a:prstGeom>
          <a:noFill/>
          <a:ln w="12700">
            <a:noFill/>
            <a:miter lim="800000"/>
            <a:headEnd/>
            <a:tailEnd/>
          </a:ln>
        </p:spPr>
        <p:txBody>
          <a:bodyPr lIns="26785" tIns="26785" rIns="26785" bIns="26785"/>
          <a:lstStyle/>
          <a:p>
            <a:r>
              <a:rPr lang="en-US" sz="1700" dirty="0" err="1">
                <a:ea typeface="MS PGothic" pitchFamily="34" charset="-128"/>
                <a:sym typeface="Arial" pitchFamily="34" charset="0"/>
              </a:rPr>
              <a:t>tc</a:t>
            </a:r>
            <a:r>
              <a:rPr lang="en-US" sz="1700" dirty="0">
                <a:ea typeface="MS PGothic" pitchFamily="34" charset="-128"/>
                <a:sym typeface="Arial" pitchFamily="34" charset="0"/>
              </a:rPr>
              <a:t> Server</a:t>
            </a:r>
            <a:endParaRPr lang="en-US" sz="1100" dirty="0">
              <a:ea typeface="MS PGothic" pitchFamily="34" charset="-128"/>
            </a:endParaRPr>
          </a:p>
          <a:p>
            <a:r>
              <a:rPr lang="en-US" sz="1700" dirty="0">
                <a:ea typeface="MS PGothic" pitchFamily="34" charset="-128"/>
                <a:sym typeface="Arial" pitchFamily="34" charset="0"/>
              </a:rPr>
              <a:t>Spring </a:t>
            </a:r>
            <a:r>
              <a:rPr lang="zh-CN" altLang="en-US" sz="1700" dirty="0">
                <a:ea typeface="MS PGothic" pitchFamily="34" charset="-128"/>
                <a:sym typeface="Arial" pitchFamily="34" charset="0"/>
              </a:rPr>
              <a:t>版</a:t>
            </a:r>
            <a:endParaRPr lang="en-US" sz="1700" dirty="0">
              <a:ea typeface="MS PGothic" pitchFamily="34" charset="-128"/>
              <a:sym typeface="Arial" pitchFamily="34" charset="0"/>
            </a:endParaRPr>
          </a:p>
        </p:txBody>
      </p:sp>
      <p:pic>
        <p:nvPicPr>
          <p:cNvPr id="364550" name="Picture 5"/>
          <p:cNvPicPr>
            <a:picLocks noChangeArrowheads="1"/>
          </p:cNvPicPr>
          <p:nvPr/>
        </p:nvPicPr>
        <p:blipFill>
          <a:blip r:embed="rId3" cstate="email"/>
          <a:srcRect/>
          <a:stretch>
            <a:fillRect/>
          </a:stretch>
        </p:blipFill>
        <p:spPr bwMode="auto">
          <a:xfrm>
            <a:off x="6776517" y="1692176"/>
            <a:ext cx="1132954" cy="910828"/>
          </a:xfrm>
          <a:prstGeom prst="rect">
            <a:avLst/>
          </a:prstGeom>
          <a:noFill/>
          <a:ln w="12700" cap="rnd">
            <a:noFill/>
            <a:round/>
            <a:headEnd/>
            <a:tailEnd/>
          </a:ln>
        </p:spPr>
      </p:pic>
      <p:sp>
        <p:nvSpPr>
          <p:cNvPr id="364551" name="Freeform 6"/>
          <p:cNvSpPr>
            <a:spLocks/>
          </p:cNvSpPr>
          <p:nvPr/>
        </p:nvSpPr>
        <p:spPr bwMode="auto">
          <a:xfrm rot="10800000">
            <a:off x="5482828" y="1895326"/>
            <a:ext cx="1281410" cy="1117"/>
          </a:xfrm>
          <a:custGeom>
            <a:avLst/>
            <a:gdLst>
              <a:gd name="T0" fmla="*/ 0 w 21157"/>
              <a:gd name="T1" fmla="*/ 0 h 21157"/>
              <a:gd name="T2" fmla="*/ 156932697 w 21157"/>
              <a:gd name="T3" fmla="*/ 119 h 21157"/>
              <a:gd name="T4" fmla="*/ 0 60000 65536"/>
              <a:gd name="T5" fmla="*/ 0 60000 65536"/>
            </a:gdLst>
            <a:ahLst/>
            <a:cxnLst>
              <a:cxn ang="T4">
                <a:pos x="T0" y="T1"/>
              </a:cxn>
              <a:cxn ang="T5">
                <a:pos x="T2" y="T3"/>
              </a:cxn>
            </a:cxnLst>
            <a:rect l="0" t="0" r="r" b="b"/>
            <a:pathLst>
              <a:path w="21157" h="21157">
                <a:moveTo>
                  <a:pt x="0" y="0"/>
                </a:moveTo>
                <a:cubicBezTo>
                  <a:pt x="0" y="0"/>
                  <a:pt x="21600" y="21600"/>
                  <a:pt x="21150" y="21150"/>
                </a:cubicBezTo>
              </a:path>
            </a:pathLst>
          </a:custGeom>
          <a:noFill/>
          <a:ln w="38100" cap="flat">
            <a:solidFill>
              <a:schemeClr val="tx1"/>
            </a:solidFill>
            <a:prstDash val="solid"/>
            <a:miter lim="800000"/>
            <a:headEnd type="triangle" w="sm" len="sm"/>
            <a:tailEnd type="triangle" w="med" len="med"/>
          </a:ln>
        </p:spPr>
        <p:txBody>
          <a:bodyPr lIns="0" tIns="0" rIns="0" bIns="0"/>
          <a:lstStyle/>
          <a:p>
            <a:endParaRPr lang="en-US"/>
          </a:p>
        </p:txBody>
      </p:sp>
      <p:sp>
        <p:nvSpPr>
          <p:cNvPr id="364552" name="Rectangle 7"/>
          <p:cNvSpPr>
            <a:spLocks/>
          </p:cNvSpPr>
          <p:nvPr/>
        </p:nvSpPr>
        <p:spPr bwMode="auto">
          <a:xfrm>
            <a:off x="6509743" y="2384227"/>
            <a:ext cx="1878583" cy="419695"/>
          </a:xfrm>
          <a:prstGeom prst="rect">
            <a:avLst/>
          </a:prstGeom>
          <a:noFill/>
          <a:ln w="12700">
            <a:noFill/>
            <a:miter lim="800000"/>
            <a:headEnd/>
            <a:tailEnd/>
          </a:ln>
        </p:spPr>
        <p:txBody>
          <a:bodyPr lIns="26785" tIns="26785" rIns="26785" bIns="26785"/>
          <a:lstStyle/>
          <a:p>
            <a:r>
              <a:rPr lang="zh-CN" altLang="en-US" sz="1300" dirty="0">
                <a:ea typeface="MS PGothic" pitchFamily="34" charset="-128"/>
                <a:sym typeface="Arial" pitchFamily="34" charset="0"/>
              </a:rPr>
              <a:t>跟踪，监控，报警，管理</a:t>
            </a:r>
            <a:endParaRPr lang="en-US" sz="1300" dirty="0">
              <a:ea typeface="MS PGothic" pitchFamily="34" charset="-128"/>
              <a:sym typeface="Arial" pitchFamily="34" charset="0"/>
            </a:endParaRPr>
          </a:p>
        </p:txBody>
      </p:sp>
      <p:sp>
        <p:nvSpPr>
          <p:cNvPr id="364553" name="Rectangle 8"/>
          <p:cNvSpPr>
            <a:spLocks/>
          </p:cNvSpPr>
          <p:nvPr/>
        </p:nvSpPr>
        <p:spPr bwMode="auto">
          <a:xfrm>
            <a:off x="967755" y="832693"/>
            <a:ext cx="1723430" cy="544711"/>
          </a:xfrm>
          <a:prstGeom prst="rect">
            <a:avLst/>
          </a:prstGeom>
          <a:noFill/>
          <a:ln w="12700">
            <a:noFill/>
            <a:miter lim="800000"/>
            <a:headEnd/>
            <a:tailEnd/>
          </a:ln>
        </p:spPr>
        <p:txBody>
          <a:bodyPr lIns="26785" tIns="26785" rIns="26785" bIns="26785"/>
          <a:lstStyle/>
          <a:p>
            <a:r>
              <a:rPr lang="en-US" sz="1700" dirty="0">
                <a:ea typeface="MS PGothic" pitchFamily="34" charset="-128"/>
                <a:sym typeface="Arial" pitchFamily="34" charset="0"/>
              </a:rPr>
              <a:t>Java</a:t>
            </a:r>
            <a:endParaRPr lang="en-US" sz="1100" dirty="0">
              <a:ea typeface="MS PGothic" pitchFamily="34" charset="-128"/>
            </a:endParaRPr>
          </a:p>
          <a:p>
            <a:r>
              <a:rPr lang="en-US" sz="1700" dirty="0">
                <a:ea typeface="MS PGothic" pitchFamily="34" charset="-128"/>
                <a:sym typeface="Arial" pitchFamily="34" charset="0"/>
              </a:rPr>
              <a:t>Spring </a:t>
            </a:r>
            <a:r>
              <a:rPr lang="zh-CN" altLang="en-US" sz="1700" dirty="0">
                <a:ea typeface="MS PGothic" pitchFamily="34" charset="-128"/>
                <a:sym typeface="Arial" pitchFamily="34" charset="0"/>
              </a:rPr>
              <a:t>应用</a:t>
            </a:r>
            <a:endParaRPr lang="en-US" sz="1700" dirty="0">
              <a:ea typeface="MS PGothic" pitchFamily="34" charset="-128"/>
              <a:sym typeface="Arial" pitchFamily="34" charset="0"/>
            </a:endParaRPr>
          </a:p>
        </p:txBody>
      </p:sp>
      <p:sp>
        <p:nvSpPr>
          <p:cNvPr id="364554" name="Freeform 9"/>
          <p:cNvSpPr>
            <a:spLocks/>
          </p:cNvSpPr>
          <p:nvPr/>
        </p:nvSpPr>
        <p:spPr bwMode="auto">
          <a:xfrm>
            <a:off x="2509243" y="1875235"/>
            <a:ext cx="1280294" cy="2232"/>
          </a:xfrm>
          <a:custGeom>
            <a:avLst/>
            <a:gdLst>
              <a:gd name="T0" fmla="*/ 0 w 21157"/>
              <a:gd name="T1" fmla="*/ 0 h 21157"/>
              <a:gd name="T2" fmla="*/ 156659541 w 21157"/>
              <a:gd name="T3" fmla="*/ 476 h 21157"/>
              <a:gd name="T4" fmla="*/ 0 60000 65536"/>
              <a:gd name="T5" fmla="*/ 0 60000 65536"/>
            </a:gdLst>
            <a:ahLst/>
            <a:cxnLst>
              <a:cxn ang="T4">
                <a:pos x="T0" y="T1"/>
              </a:cxn>
              <a:cxn ang="T5">
                <a:pos x="T2" y="T3"/>
              </a:cxn>
            </a:cxnLst>
            <a:rect l="0" t="0" r="r" b="b"/>
            <a:pathLst>
              <a:path w="21157" h="21157">
                <a:moveTo>
                  <a:pt x="0" y="0"/>
                </a:moveTo>
                <a:cubicBezTo>
                  <a:pt x="0" y="0"/>
                  <a:pt x="21600" y="21600"/>
                  <a:pt x="21150" y="21150"/>
                </a:cubicBezTo>
              </a:path>
            </a:pathLst>
          </a:custGeom>
          <a:noFill/>
          <a:ln w="38100" cap="flat">
            <a:solidFill>
              <a:srgbClr val="3E3E3E"/>
            </a:solidFill>
            <a:prstDash val="solid"/>
            <a:miter lim="800000"/>
            <a:headEnd type="none" w="med" len="med"/>
            <a:tailEnd type="triangle" w="med" len="med"/>
          </a:ln>
        </p:spPr>
        <p:txBody>
          <a:bodyPr lIns="0" tIns="0" rIns="0" bIns="0"/>
          <a:lstStyle/>
          <a:p>
            <a:endParaRPr lang="en-US"/>
          </a:p>
        </p:txBody>
      </p:sp>
      <p:sp>
        <p:nvSpPr>
          <p:cNvPr id="364555" name="Rectangle 10"/>
          <p:cNvSpPr>
            <a:spLocks/>
          </p:cNvSpPr>
          <p:nvPr/>
        </p:nvSpPr>
        <p:spPr bwMode="auto">
          <a:xfrm>
            <a:off x="539130" y="2436689"/>
            <a:ext cx="2509252" cy="254148"/>
          </a:xfrm>
          <a:prstGeom prst="rect">
            <a:avLst/>
          </a:prstGeom>
          <a:noFill/>
          <a:ln w="12700" cap="rnd">
            <a:noFill/>
            <a:round/>
            <a:headEnd/>
            <a:tailEnd/>
          </a:ln>
        </p:spPr>
        <p:txBody>
          <a:bodyPr wrap="none" lIns="26785" tIns="26785" rIns="26785" bIns="26785">
            <a:spAutoFit/>
          </a:bodyPr>
          <a:lstStyle/>
          <a:p>
            <a:r>
              <a:rPr lang="zh-CN" altLang="en-US" sz="1300" dirty="0">
                <a:ea typeface="MS PGothic" pitchFamily="34" charset="-128"/>
                <a:sym typeface="Arial" pitchFamily="34" charset="0"/>
              </a:rPr>
              <a:t>通过</a:t>
            </a:r>
            <a:r>
              <a:rPr lang="en-US" altLang="ja-JP" sz="1300" dirty="0" err="1">
                <a:ea typeface="MS PGothic" pitchFamily="34" charset="-128"/>
                <a:sym typeface="Arial" pitchFamily="34" charset="0"/>
              </a:rPr>
              <a:t>SpringSource</a:t>
            </a:r>
            <a:r>
              <a:rPr lang="en-US" altLang="ja-JP" sz="1300" dirty="0">
                <a:ea typeface="MS PGothic" pitchFamily="34" charset="-128"/>
                <a:sym typeface="Arial" pitchFamily="34" charset="0"/>
              </a:rPr>
              <a:t> Tool Suite</a:t>
            </a:r>
            <a:r>
              <a:rPr lang="zh-CN" altLang="en-US" sz="1300" dirty="0">
                <a:ea typeface="MS PGothic" pitchFamily="34" charset="-128"/>
                <a:sym typeface="Arial" pitchFamily="34" charset="0"/>
              </a:rPr>
              <a:t>构建</a:t>
            </a:r>
            <a:endParaRPr lang="en-US" sz="1300" dirty="0">
              <a:ea typeface="MS PGothic" pitchFamily="34" charset="-128"/>
              <a:sym typeface="Arial" pitchFamily="34" charset="0"/>
            </a:endParaRPr>
          </a:p>
        </p:txBody>
      </p:sp>
      <p:sp>
        <p:nvSpPr>
          <p:cNvPr id="364556" name="Rectangle 11"/>
          <p:cNvSpPr>
            <a:spLocks/>
          </p:cNvSpPr>
          <p:nvPr/>
        </p:nvSpPr>
        <p:spPr bwMode="auto">
          <a:xfrm>
            <a:off x="3396630" y="2601888"/>
            <a:ext cx="2527102" cy="232172"/>
          </a:xfrm>
          <a:prstGeom prst="rect">
            <a:avLst/>
          </a:prstGeom>
          <a:noFill/>
          <a:ln w="12700">
            <a:noFill/>
            <a:miter lim="800000"/>
            <a:headEnd/>
            <a:tailEnd/>
          </a:ln>
        </p:spPr>
        <p:txBody>
          <a:bodyPr lIns="26785" tIns="26785" rIns="26785" bIns="26785"/>
          <a:lstStyle/>
          <a:p>
            <a:pPr algn="ctr"/>
            <a:r>
              <a:rPr lang="zh-CN" altLang="en-US" sz="1300" dirty="0">
                <a:ea typeface="MS PGothic" pitchFamily="34" charset="-128"/>
                <a:sym typeface="Arial" pitchFamily="34" charset="0"/>
              </a:rPr>
              <a:t>轻量级应用容器</a:t>
            </a:r>
            <a:endParaRPr lang="en-US" sz="1300" dirty="0">
              <a:ea typeface="MS PGothic" pitchFamily="34" charset="-128"/>
              <a:sym typeface="Arial" pitchFamily="34" charset="0"/>
            </a:endParaRPr>
          </a:p>
        </p:txBody>
      </p:sp>
      <p:sp>
        <p:nvSpPr>
          <p:cNvPr id="364557" name="Rectangle 12"/>
          <p:cNvSpPr>
            <a:spLocks/>
          </p:cNvSpPr>
          <p:nvPr/>
        </p:nvSpPr>
        <p:spPr bwMode="auto">
          <a:xfrm>
            <a:off x="6875859" y="981150"/>
            <a:ext cx="884039" cy="544711"/>
          </a:xfrm>
          <a:prstGeom prst="rect">
            <a:avLst/>
          </a:prstGeom>
          <a:noFill/>
          <a:ln w="12700">
            <a:noFill/>
            <a:miter lim="800000"/>
            <a:headEnd/>
            <a:tailEnd/>
          </a:ln>
        </p:spPr>
        <p:txBody>
          <a:bodyPr lIns="26785" tIns="26785" rIns="26785" bIns="26785"/>
          <a:lstStyle/>
          <a:p>
            <a:r>
              <a:rPr lang="en-US" sz="1700" dirty="0" err="1">
                <a:ea typeface="MS PGothic" pitchFamily="34" charset="-128"/>
                <a:sym typeface="Arial" pitchFamily="34" charset="0"/>
              </a:rPr>
              <a:t>Hyperic</a:t>
            </a:r>
            <a:r>
              <a:rPr lang="en-US" sz="1700" dirty="0">
                <a:ea typeface="MS PGothic" pitchFamily="34" charset="-128"/>
                <a:sym typeface="Arial" pitchFamily="34" charset="0"/>
              </a:rPr>
              <a:t> </a:t>
            </a:r>
            <a:endParaRPr lang="en-US" sz="1100" dirty="0">
              <a:ea typeface="MS PGothic" pitchFamily="34" charset="-128"/>
            </a:endParaRPr>
          </a:p>
        </p:txBody>
      </p:sp>
      <p:grpSp>
        <p:nvGrpSpPr>
          <p:cNvPr id="2" name="Group 13"/>
          <p:cNvGrpSpPr>
            <a:grpSpLocks/>
          </p:cNvGrpSpPr>
          <p:nvPr/>
        </p:nvGrpSpPr>
        <p:grpSpPr bwMode="auto">
          <a:xfrm>
            <a:off x="562571" y="2848571"/>
            <a:ext cx="8355955" cy="3276079"/>
            <a:chOff x="0" y="0"/>
            <a:chExt cx="7485" cy="2935"/>
          </a:xfrm>
        </p:grpSpPr>
        <p:grpSp>
          <p:nvGrpSpPr>
            <p:cNvPr id="3" name="Group 14"/>
            <p:cNvGrpSpPr>
              <a:grpSpLocks/>
            </p:cNvGrpSpPr>
            <p:nvPr/>
          </p:nvGrpSpPr>
          <p:grpSpPr bwMode="auto">
            <a:xfrm>
              <a:off x="2123" y="553"/>
              <a:ext cx="3101" cy="858"/>
              <a:chOff x="0" y="0"/>
              <a:chExt cx="3100" cy="858"/>
            </a:xfrm>
          </p:grpSpPr>
          <p:pic>
            <p:nvPicPr>
              <p:cNvPr id="364575" name="Picture 15">
                <a:hlinkClick r:id="rId4"/>
              </p:cNvPr>
              <p:cNvPicPr>
                <a:picLocks noChangeArrowheads="1"/>
              </p:cNvPicPr>
              <p:nvPr/>
            </p:nvPicPr>
            <p:blipFill>
              <a:blip r:embed="rId5" cstate="email"/>
              <a:srcRect/>
              <a:stretch>
                <a:fillRect/>
              </a:stretch>
            </p:blipFill>
            <p:spPr bwMode="auto">
              <a:xfrm>
                <a:off x="0" y="0"/>
                <a:ext cx="853" cy="858"/>
              </a:xfrm>
              <a:prstGeom prst="rect">
                <a:avLst/>
              </a:prstGeom>
              <a:noFill/>
              <a:ln w="12700" cap="rnd">
                <a:noFill/>
                <a:round/>
                <a:headEnd/>
                <a:tailEnd/>
              </a:ln>
            </p:spPr>
          </p:pic>
          <p:pic>
            <p:nvPicPr>
              <p:cNvPr id="364576" name="Picture 16">
                <a:hlinkClick r:id="rId4"/>
              </p:cNvPr>
              <p:cNvPicPr>
                <a:picLocks noChangeArrowheads="1"/>
              </p:cNvPicPr>
              <p:nvPr/>
            </p:nvPicPr>
            <p:blipFill>
              <a:blip r:embed="rId5" cstate="email"/>
              <a:srcRect/>
              <a:stretch>
                <a:fillRect/>
              </a:stretch>
            </p:blipFill>
            <p:spPr bwMode="auto">
              <a:xfrm>
                <a:off x="748" y="0"/>
                <a:ext cx="854" cy="858"/>
              </a:xfrm>
              <a:prstGeom prst="rect">
                <a:avLst/>
              </a:prstGeom>
              <a:noFill/>
              <a:ln w="12700" cap="rnd">
                <a:noFill/>
                <a:round/>
                <a:headEnd/>
                <a:tailEnd/>
              </a:ln>
            </p:spPr>
          </p:pic>
          <p:pic>
            <p:nvPicPr>
              <p:cNvPr id="364577" name="Picture 17">
                <a:hlinkClick r:id="rId4"/>
              </p:cNvPr>
              <p:cNvPicPr>
                <a:picLocks noChangeArrowheads="1"/>
              </p:cNvPicPr>
              <p:nvPr/>
            </p:nvPicPr>
            <p:blipFill>
              <a:blip r:embed="rId5" cstate="email"/>
              <a:srcRect/>
              <a:stretch>
                <a:fillRect/>
              </a:stretch>
            </p:blipFill>
            <p:spPr bwMode="auto">
              <a:xfrm>
                <a:off x="1496" y="0"/>
                <a:ext cx="854" cy="858"/>
              </a:xfrm>
              <a:prstGeom prst="rect">
                <a:avLst/>
              </a:prstGeom>
              <a:noFill/>
              <a:ln w="12700" cap="rnd">
                <a:noFill/>
                <a:round/>
                <a:headEnd/>
                <a:tailEnd/>
              </a:ln>
            </p:spPr>
          </p:pic>
          <p:pic>
            <p:nvPicPr>
              <p:cNvPr id="364578" name="Picture 18">
                <a:hlinkClick r:id="rId4"/>
              </p:cNvPr>
              <p:cNvPicPr>
                <a:picLocks noChangeArrowheads="1"/>
              </p:cNvPicPr>
              <p:nvPr/>
            </p:nvPicPr>
            <p:blipFill>
              <a:blip r:embed="rId5" cstate="email"/>
              <a:srcRect/>
              <a:stretch>
                <a:fillRect/>
              </a:stretch>
            </p:blipFill>
            <p:spPr bwMode="auto">
              <a:xfrm>
                <a:off x="2246" y="0"/>
                <a:ext cx="854" cy="858"/>
              </a:xfrm>
              <a:prstGeom prst="rect">
                <a:avLst/>
              </a:prstGeom>
              <a:noFill/>
              <a:ln w="12700" cap="rnd">
                <a:noFill/>
                <a:round/>
                <a:headEnd/>
                <a:tailEnd/>
              </a:ln>
            </p:spPr>
          </p:pic>
        </p:grpSp>
        <p:sp>
          <p:nvSpPr>
            <p:cNvPr id="364563" name="Rectangle 19"/>
            <p:cNvSpPr>
              <a:spLocks/>
            </p:cNvSpPr>
            <p:nvPr/>
          </p:nvSpPr>
          <p:spPr bwMode="auto">
            <a:xfrm>
              <a:off x="0" y="712"/>
              <a:ext cx="2199" cy="504"/>
            </a:xfrm>
            <a:prstGeom prst="rect">
              <a:avLst/>
            </a:prstGeom>
            <a:noFill/>
            <a:ln w="12700">
              <a:noFill/>
              <a:miter lim="800000"/>
              <a:headEnd/>
              <a:tailEnd/>
            </a:ln>
          </p:spPr>
          <p:txBody>
            <a:bodyPr lIns="38100" tIns="38100" rIns="38100" bIns="38100" anchor="ctr"/>
            <a:lstStyle/>
            <a:p>
              <a:r>
                <a:rPr lang="en-US" sz="1700" dirty="0" err="1">
                  <a:ea typeface="MS PGothic" pitchFamily="34" charset="-128"/>
                  <a:sym typeface="Arial" pitchFamily="34" charset="0"/>
                </a:rPr>
                <a:t>GemFire</a:t>
              </a:r>
              <a:r>
                <a:rPr lang="en-US" sz="1700" dirty="0">
                  <a:ea typeface="MS PGothic" pitchFamily="34" charset="-128"/>
                  <a:sym typeface="Arial" pitchFamily="34" charset="0"/>
                </a:rPr>
                <a:t> Enterprise</a:t>
              </a:r>
              <a:endParaRPr lang="en-US" sz="1100" dirty="0">
                <a:ea typeface="MS PGothic" pitchFamily="34" charset="-128"/>
              </a:endParaRPr>
            </a:p>
            <a:p>
              <a:pPr>
                <a:spcBef>
                  <a:spcPts val="633"/>
                </a:spcBef>
              </a:pPr>
              <a:r>
                <a:rPr lang="zh-CN" altLang="en-US" sz="1300" dirty="0">
                  <a:ea typeface="MS PGothic" pitchFamily="34" charset="-128"/>
                  <a:sym typeface="Arial" pitchFamily="34" charset="0"/>
                </a:rPr>
                <a:t>分布式数据网格</a:t>
              </a:r>
              <a:endParaRPr lang="en-US" sz="1300" dirty="0">
                <a:ea typeface="MS PGothic" pitchFamily="34" charset="-128"/>
                <a:sym typeface="Arial" pitchFamily="34" charset="0"/>
              </a:endParaRPr>
            </a:p>
          </p:txBody>
        </p:sp>
        <p:sp>
          <p:nvSpPr>
            <p:cNvPr id="364564" name="Rectangle 20"/>
            <p:cNvSpPr>
              <a:spLocks/>
            </p:cNvSpPr>
            <p:nvPr/>
          </p:nvSpPr>
          <p:spPr bwMode="auto">
            <a:xfrm>
              <a:off x="5237" y="714"/>
              <a:ext cx="2248" cy="472"/>
            </a:xfrm>
            <a:prstGeom prst="rect">
              <a:avLst/>
            </a:prstGeom>
            <a:noFill/>
            <a:ln w="12700">
              <a:noFill/>
              <a:miter lim="800000"/>
              <a:headEnd/>
              <a:tailEnd/>
            </a:ln>
          </p:spPr>
          <p:txBody>
            <a:bodyPr lIns="38100" tIns="38100" rIns="38100" bIns="38100" anchor="ctr"/>
            <a:lstStyle/>
            <a:p>
              <a:r>
                <a:rPr lang="zh-CN" altLang="en-US" sz="1100" dirty="0">
                  <a:ea typeface="MS PGothic" pitchFamily="34" charset="-128"/>
                  <a:sym typeface="Arial" pitchFamily="34" charset="0"/>
                </a:rPr>
                <a:t>会话复制</a:t>
              </a:r>
              <a:r>
                <a:rPr lang="en-US" altLang="ja-JP" sz="1100" dirty="0">
                  <a:ea typeface="MS PGothic" pitchFamily="34" charset="-128"/>
                  <a:sym typeface="Arial" pitchFamily="34" charset="0"/>
                </a:rPr>
                <a:t>&amp; </a:t>
              </a:r>
              <a:r>
                <a:rPr lang="zh-CN" altLang="en-US" sz="1100" dirty="0">
                  <a:ea typeface="MS PGothic" pitchFamily="34" charset="-128"/>
                  <a:sym typeface="Arial" pitchFamily="34" charset="0"/>
                </a:rPr>
                <a:t>数据</a:t>
              </a:r>
              <a:r>
                <a:rPr lang="en-US" altLang="zh-CN" sz="1100" dirty="0">
                  <a:ea typeface="MS PGothic" pitchFamily="34" charset="-128"/>
                  <a:sym typeface="Arial" pitchFamily="34" charset="0"/>
                </a:rPr>
                <a:t>/</a:t>
              </a:r>
              <a:r>
                <a:rPr lang="zh-CN" altLang="en-US" sz="1100" dirty="0">
                  <a:ea typeface="MS PGothic" pitchFamily="34" charset="-128"/>
                  <a:sym typeface="Arial" pitchFamily="34" charset="0"/>
                </a:rPr>
                <a:t>对象存储</a:t>
              </a:r>
              <a:r>
                <a:rPr lang="en-US" altLang="ja-JP" sz="1100" dirty="0">
                  <a:ea typeface="MS PGothic" pitchFamily="34" charset="-128"/>
                  <a:sym typeface="Arial" pitchFamily="34" charset="0"/>
                </a:rPr>
                <a:t>, </a:t>
              </a:r>
              <a:endParaRPr lang="en-US" altLang="ja-JP" sz="1100" dirty="0">
                <a:ea typeface="MS PGothic" pitchFamily="34" charset="-128"/>
              </a:endParaRPr>
            </a:p>
            <a:p>
              <a:r>
                <a:rPr lang="zh-CN" altLang="en-US" sz="1100" dirty="0">
                  <a:ea typeface="MS PGothic" pitchFamily="34" charset="-128"/>
                  <a:sym typeface="Arial" pitchFamily="34" charset="0"/>
                </a:rPr>
                <a:t>跨地域复制</a:t>
              </a:r>
              <a:r>
                <a:rPr lang="en-US" altLang="ja-JP" sz="1100" dirty="0">
                  <a:ea typeface="MS PGothic" pitchFamily="34" charset="-128"/>
                  <a:sym typeface="Arial" pitchFamily="34" charset="0"/>
                </a:rPr>
                <a:t> &amp; </a:t>
              </a:r>
              <a:r>
                <a:rPr lang="zh-CN" altLang="en-US" sz="1100" dirty="0">
                  <a:ea typeface="MS PGothic" pitchFamily="34" charset="-128"/>
                  <a:sym typeface="Arial" pitchFamily="34" charset="0"/>
                </a:rPr>
                <a:t>数据分区</a:t>
              </a:r>
              <a:r>
                <a:rPr lang="en-US" altLang="ja-JP" sz="1100" dirty="0">
                  <a:ea typeface="MS PGothic" pitchFamily="34" charset="-128"/>
                  <a:sym typeface="Arial" pitchFamily="34" charset="0"/>
                </a:rPr>
                <a:t>, </a:t>
              </a:r>
              <a:r>
                <a:rPr lang="zh-CN" altLang="en-US" sz="1100" dirty="0">
                  <a:ea typeface="MS PGothic" pitchFamily="34" charset="-128"/>
                  <a:sym typeface="Arial" pitchFamily="34" charset="0"/>
                </a:rPr>
                <a:t>消息队列</a:t>
              </a:r>
              <a:r>
                <a:rPr lang="en-US" altLang="ja-JP" sz="1100" dirty="0">
                  <a:ea typeface="MS PGothic" pitchFamily="34" charset="-128"/>
                  <a:sym typeface="Arial" pitchFamily="34" charset="0"/>
                </a:rPr>
                <a:t> &amp; </a:t>
              </a:r>
              <a:r>
                <a:rPr lang="zh-CN" altLang="en-US" sz="1100" dirty="0">
                  <a:ea typeface="MS PGothic" pitchFamily="34" charset="-128"/>
                  <a:sym typeface="Arial" pitchFamily="34" charset="0"/>
                </a:rPr>
                <a:t>提示</a:t>
              </a:r>
              <a:r>
                <a:rPr lang="en-US" altLang="ja-JP" sz="1100" dirty="0">
                  <a:ea typeface="MS PGothic" pitchFamily="34" charset="-128"/>
                  <a:sym typeface="Arial" pitchFamily="34" charset="0"/>
                </a:rPr>
                <a:t>, …</a:t>
              </a:r>
              <a:endParaRPr lang="en-US" sz="1100" dirty="0">
                <a:ea typeface="MS PGothic" pitchFamily="34" charset="-128"/>
                <a:sym typeface="Arial" pitchFamily="34" charset="0"/>
              </a:endParaRPr>
            </a:p>
          </p:txBody>
        </p:sp>
        <p:sp>
          <p:nvSpPr>
            <p:cNvPr id="364565" name="Freeform 21"/>
            <p:cNvSpPr>
              <a:spLocks/>
            </p:cNvSpPr>
            <p:nvPr/>
          </p:nvSpPr>
          <p:spPr bwMode="auto">
            <a:xfrm rot="-5400000">
              <a:off x="3398" y="285"/>
              <a:ext cx="572" cy="2"/>
            </a:xfrm>
            <a:custGeom>
              <a:avLst/>
              <a:gdLst>
                <a:gd name="T0" fmla="*/ 0 w 21157"/>
                <a:gd name="T1" fmla="*/ 0 h 21157"/>
                <a:gd name="T2" fmla="*/ 15 w 21157"/>
                <a:gd name="T3" fmla="*/ 0 h 21157"/>
                <a:gd name="T4" fmla="*/ 0 60000 65536"/>
                <a:gd name="T5" fmla="*/ 0 60000 65536"/>
              </a:gdLst>
              <a:ahLst/>
              <a:cxnLst>
                <a:cxn ang="T4">
                  <a:pos x="T0" y="T1"/>
                </a:cxn>
                <a:cxn ang="T5">
                  <a:pos x="T2" y="T3"/>
                </a:cxn>
              </a:cxnLst>
              <a:rect l="0" t="0" r="r" b="b"/>
              <a:pathLst>
                <a:path w="21157" h="21157">
                  <a:moveTo>
                    <a:pt x="0" y="0"/>
                  </a:moveTo>
                  <a:cubicBezTo>
                    <a:pt x="0" y="0"/>
                    <a:pt x="21600" y="21600"/>
                    <a:pt x="21150" y="21150"/>
                  </a:cubicBezTo>
                </a:path>
              </a:pathLst>
            </a:custGeom>
            <a:noFill/>
            <a:ln w="38100" cap="flat">
              <a:solidFill>
                <a:schemeClr val="tx1"/>
              </a:solidFill>
              <a:prstDash val="solid"/>
              <a:miter lim="800000"/>
              <a:headEnd type="triangle" w="sm" len="sm"/>
              <a:tailEnd type="triangle" w="med" len="med"/>
            </a:ln>
          </p:spPr>
          <p:txBody>
            <a:bodyPr lIns="0" tIns="0" rIns="0" bIns="0"/>
            <a:lstStyle/>
            <a:p>
              <a:endParaRPr lang="en-US"/>
            </a:p>
          </p:txBody>
        </p:sp>
        <p:pic>
          <p:nvPicPr>
            <p:cNvPr id="364566" name="Picture 22"/>
            <p:cNvPicPr>
              <a:picLocks noChangeArrowheads="1"/>
            </p:cNvPicPr>
            <p:nvPr/>
          </p:nvPicPr>
          <p:blipFill>
            <a:blip r:embed="rId6" cstate="email"/>
            <a:srcRect/>
            <a:stretch>
              <a:fillRect/>
            </a:stretch>
          </p:blipFill>
          <p:spPr bwMode="auto">
            <a:xfrm>
              <a:off x="3247" y="1887"/>
              <a:ext cx="829" cy="820"/>
            </a:xfrm>
            <a:prstGeom prst="rect">
              <a:avLst/>
            </a:prstGeom>
            <a:noFill/>
            <a:ln w="9525">
              <a:noFill/>
              <a:miter lim="800000"/>
              <a:headEnd/>
              <a:tailEnd/>
            </a:ln>
          </p:spPr>
        </p:pic>
        <p:sp>
          <p:nvSpPr>
            <p:cNvPr id="364567" name="Freeform 23"/>
            <p:cNvSpPr>
              <a:spLocks/>
            </p:cNvSpPr>
            <p:nvPr/>
          </p:nvSpPr>
          <p:spPr bwMode="auto">
            <a:xfrm rot="-5400000">
              <a:off x="3396" y="1621"/>
              <a:ext cx="573" cy="1"/>
            </a:xfrm>
            <a:custGeom>
              <a:avLst/>
              <a:gdLst>
                <a:gd name="T0" fmla="*/ 0 w 21157"/>
                <a:gd name="T1" fmla="*/ 0 h 21157"/>
                <a:gd name="T2" fmla="*/ 16 w 21157"/>
                <a:gd name="T3" fmla="*/ 0 h 21157"/>
                <a:gd name="T4" fmla="*/ 0 60000 65536"/>
                <a:gd name="T5" fmla="*/ 0 60000 65536"/>
              </a:gdLst>
              <a:ahLst/>
              <a:cxnLst>
                <a:cxn ang="T4">
                  <a:pos x="T0" y="T1"/>
                </a:cxn>
                <a:cxn ang="T5">
                  <a:pos x="T2" y="T3"/>
                </a:cxn>
              </a:cxnLst>
              <a:rect l="0" t="0" r="r" b="b"/>
              <a:pathLst>
                <a:path w="21157" h="21157">
                  <a:moveTo>
                    <a:pt x="0" y="0"/>
                  </a:moveTo>
                  <a:cubicBezTo>
                    <a:pt x="0" y="0"/>
                    <a:pt x="21600" y="21600"/>
                    <a:pt x="21150" y="21150"/>
                  </a:cubicBezTo>
                </a:path>
              </a:pathLst>
            </a:custGeom>
            <a:noFill/>
            <a:ln w="38100" cap="flat">
              <a:solidFill>
                <a:schemeClr val="tx1"/>
              </a:solidFill>
              <a:prstDash val="solid"/>
              <a:miter lim="800000"/>
              <a:headEnd type="triangle" w="sm" len="sm"/>
              <a:tailEnd type="triangle" w="med" len="med"/>
            </a:ln>
          </p:spPr>
          <p:txBody>
            <a:bodyPr lIns="0" tIns="0" rIns="0" bIns="0"/>
            <a:lstStyle/>
            <a:p>
              <a:endParaRPr lang="en-US"/>
            </a:p>
          </p:txBody>
        </p:sp>
        <p:pic>
          <p:nvPicPr>
            <p:cNvPr id="364568" name="Picture 24"/>
            <p:cNvPicPr>
              <a:picLocks noChangeArrowheads="1"/>
            </p:cNvPicPr>
            <p:nvPr/>
          </p:nvPicPr>
          <p:blipFill>
            <a:blip r:embed="rId7" cstate="email"/>
            <a:srcRect/>
            <a:stretch>
              <a:fillRect/>
            </a:stretch>
          </p:blipFill>
          <p:spPr bwMode="auto">
            <a:xfrm>
              <a:off x="2021" y="1966"/>
              <a:ext cx="657" cy="819"/>
            </a:xfrm>
            <a:prstGeom prst="rect">
              <a:avLst/>
            </a:prstGeom>
            <a:noFill/>
            <a:ln w="9525">
              <a:noFill/>
              <a:miter lim="800000"/>
              <a:headEnd/>
              <a:tailEnd/>
            </a:ln>
          </p:spPr>
        </p:pic>
        <p:sp>
          <p:nvSpPr>
            <p:cNvPr id="364569" name="Rectangle 25"/>
            <p:cNvSpPr>
              <a:spLocks/>
            </p:cNvSpPr>
            <p:nvPr/>
          </p:nvSpPr>
          <p:spPr bwMode="auto">
            <a:xfrm>
              <a:off x="1763" y="2727"/>
              <a:ext cx="1223" cy="208"/>
            </a:xfrm>
            <a:prstGeom prst="rect">
              <a:avLst/>
            </a:prstGeom>
            <a:noFill/>
            <a:ln w="12700">
              <a:noFill/>
              <a:miter lim="800000"/>
              <a:headEnd/>
              <a:tailEnd/>
            </a:ln>
          </p:spPr>
          <p:txBody>
            <a:bodyPr lIns="38100" tIns="38100" rIns="38100" bIns="38100"/>
            <a:lstStyle/>
            <a:p>
              <a:r>
                <a:rPr lang="zh-CN" altLang="en-US" sz="1300" dirty="0">
                  <a:ea typeface="MS PGothic" pitchFamily="34" charset="-128"/>
                  <a:sym typeface="Arial" pitchFamily="34" charset="0"/>
                </a:rPr>
                <a:t>文件系统</a:t>
              </a:r>
              <a:endParaRPr lang="en-US" sz="1300" dirty="0">
                <a:ea typeface="MS PGothic" pitchFamily="34" charset="-128"/>
                <a:sym typeface="Arial" pitchFamily="34" charset="0"/>
              </a:endParaRPr>
            </a:p>
          </p:txBody>
        </p:sp>
        <p:sp>
          <p:nvSpPr>
            <p:cNvPr id="364570" name="Rectangle 26"/>
            <p:cNvSpPr>
              <a:spLocks/>
            </p:cNvSpPr>
            <p:nvPr/>
          </p:nvSpPr>
          <p:spPr bwMode="auto">
            <a:xfrm>
              <a:off x="3102" y="2727"/>
              <a:ext cx="1224" cy="208"/>
            </a:xfrm>
            <a:prstGeom prst="rect">
              <a:avLst/>
            </a:prstGeom>
            <a:noFill/>
            <a:ln w="12700">
              <a:noFill/>
              <a:miter lim="800000"/>
              <a:headEnd/>
              <a:tailEnd/>
            </a:ln>
          </p:spPr>
          <p:txBody>
            <a:bodyPr lIns="38100" tIns="38100" rIns="38100" bIns="38100"/>
            <a:lstStyle/>
            <a:p>
              <a:r>
                <a:rPr lang="zh-CN" altLang="en-US" sz="1300" dirty="0">
                  <a:ea typeface="MS PGothic" pitchFamily="34" charset="-128"/>
                  <a:sym typeface="Arial" pitchFamily="34" charset="0"/>
                </a:rPr>
                <a:t>数据库</a:t>
              </a:r>
              <a:endParaRPr lang="en-US" sz="1300" dirty="0">
                <a:ea typeface="MS PGothic" pitchFamily="34" charset="-128"/>
                <a:sym typeface="Arial" pitchFamily="34" charset="0"/>
              </a:endParaRPr>
            </a:p>
          </p:txBody>
        </p:sp>
        <p:sp>
          <p:nvSpPr>
            <p:cNvPr id="364571" name="Freeform 27"/>
            <p:cNvSpPr>
              <a:spLocks/>
            </p:cNvSpPr>
            <p:nvPr/>
          </p:nvSpPr>
          <p:spPr bwMode="auto">
            <a:xfrm rot="-5400000">
              <a:off x="2297" y="1619"/>
              <a:ext cx="573" cy="2"/>
            </a:xfrm>
            <a:custGeom>
              <a:avLst/>
              <a:gdLst>
                <a:gd name="T0" fmla="*/ 0 w 21157"/>
                <a:gd name="T1" fmla="*/ 0 h 21157"/>
                <a:gd name="T2" fmla="*/ 16 w 21157"/>
                <a:gd name="T3" fmla="*/ 0 h 21157"/>
                <a:gd name="T4" fmla="*/ 0 60000 65536"/>
                <a:gd name="T5" fmla="*/ 0 60000 65536"/>
              </a:gdLst>
              <a:ahLst/>
              <a:cxnLst>
                <a:cxn ang="T4">
                  <a:pos x="T0" y="T1"/>
                </a:cxn>
                <a:cxn ang="T5">
                  <a:pos x="T2" y="T3"/>
                </a:cxn>
              </a:cxnLst>
              <a:rect l="0" t="0" r="r" b="b"/>
              <a:pathLst>
                <a:path w="21157" h="21157">
                  <a:moveTo>
                    <a:pt x="0" y="0"/>
                  </a:moveTo>
                  <a:cubicBezTo>
                    <a:pt x="0" y="0"/>
                    <a:pt x="21600" y="21600"/>
                    <a:pt x="21150" y="21150"/>
                  </a:cubicBezTo>
                </a:path>
              </a:pathLst>
            </a:custGeom>
            <a:noFill/>
            <a:ln w="38100" cap="flat">
              <a:solidFill>
                <a:schemeClr val="tx1"/>
              </a:solidFill>
              <a:prstDash val="solid"/>
              <a:miter lim="800000"/>
              <a:headEnd type="triangle" w="sm" len="sm"/>
              <a:tailEnd type="triangle" w="med" len="med"/>
            </a:ln>
          </p:spPr>
          <p:txBody>
            <a:bodyPr lIns="0" tIns="0" rIns="0" bIns="0"/>
            <a:lstStyle/>
            <a:p>
              <a:endParaRPr lang="en-US"/>
            </a:p>
          </p:txBody>
        </p:sp>
        <p:sp>
          <p:nvSpPr>
            <p:cNvPr id="364572" name="Freeform 28"/>
            <p:cNvSpPr>
              <a:spLocks/>
            </p:cNvSpPr>
            <p:nvPr/>
          </p:nvSpPr>
          <p:spPr bwMode="auto">
            <a:xfrm rot="-5400000">
              <a:off x="4525" y="1619"/>
              <a:ext cx="572" cy="2"/>
            </a:xfrm>
            <a:custGeom>
              <a:avLst/>
              <a:gdLst>
                <a:gd name="T0" fmla="*/ 0 w 21157"/>
                <a:gd name="T1" fmla="*/ 0 h 21157"/>
                <a:gd name="T2" fmla="*/ 15 w 21157"/>
                <a:gd name="T3" fmla="*/ 0 h 21157"/>
                <a:gd name="T4" fmla="*/ 0 60000 65536"/>
                <a:gd name="T5" fmla="*/ 0 60000 65536"/>
              </a:gdLst>
              <a:ahLst/>
              <a:cxnLst>
                <a:cxn ang="T4">
                  <a:pos x="T0" y="T1"/>
                </a:cxn>
                <a:cxn ang="T5">
                  <a:pos x="T2" y="T3"/>
                </a:cxn>
              </a:cxnLst>
              <a:rect l="0" t="0" r="r" b="b"/>
              <a:pathLst>
                <a:path w="21157" h="21157">
                  <a:moveTo>
                    <a:pt x="0" y="0"/>
                  </a:moveTo>
                  <a:cubicBezTo>
                    <a:pt x="0" y="0"/>
                    <a:pt x="21600" y="21600"/>
                    <a:pt x="21150" y="21150"/>
                  </a:cubicBezTo>
                </a:path>
              </a:pathLst>
            </a:custGeom>
            <a:noFill/>
            <a:ln w="38100" cap="flat">
              <a:solidFill>
                <a:schemeClr val="tx1"/>
              </a:solidFill>
              <a:prstDash val="solid"/>
              <a:miter lim="800000"/>
              <a:headEnd type="triangle" w="sm" len="sm"/>
              <a:tailEnd type="triangle" w="med" len="med"/>
            </a:ln>
          </p:spPr>
          <p:txBody>
            <a:bodyPr lIns="0" tIns="0" rIns="0" bIns="0"/>
            <a:lstStyle/>
            <a:p>
              <a:endParaRPr lang="en-US"/>
            </a:p>
          </p:txBody>
        </p:sp>
        <p:pic>
          <p:nvPicPr>
            <p:cNvPr id="364573" name="Picture 29"/>
            <p:cNvPicPr>
              <a:picLocks noChangeArrowheads="1"/>
            </p:cNvPicPr>
            <p:nvPr/>
          </p:nvPicPr>
          <p:blipFill>
            <a:blip r:embed="rId8" cstate="email"/>
            <a:srcRect/>
            <a:stretch>
              <a:fillRect/>
            </a:stretch>
          </p:blipFill>
          <p:spPr bwMode="auto">
            <a:xfrm>
              <a:off x="4367" y="2008"/>
              <a:ext cx="878" cy="656"/>
            </a:xfrm>
            <a:prstGeom prst="rect">
              <a:avLst/>
            </a:prstGeom>
            <a:noFill/>
            <a:ln w="9525">
              <a:noFill/>
              <a:miter lim="800000"/>
              <a:headEnd/>
              <a:tailEnd/>
            </a:ln>
          </p:spPr>
        </p:pic>
        <p:sp>
          <p:nvSpPr>
            <p:cNvPr id="364574" name="Rectangle 30"/>
            <p:cNvSpPr>
              <a:spLocks/>
            </p:cNvSpPr>
            <p:nvPr/>
          </p:nvSpPr>
          <p:spPr bwMode="auto">
            <a:xfrm>
              <a:off x="4256" y="2713"/>
              <a:ext cx="1575" cy="208"/>
            </a:xfrm>
            <a:prstGeom prst="rect">
              <a:avLst/>
            </a:prstGeom>
            <a:noFill/>
            <a:ln w="12700">
              <a:noFill/>
              <a:miter lim="800000"/>
              <a:headEnd/>
              <a:tailEnd/>
            </a:ln>
          </p:spPr>
          <p:txBody>
            <a:bodyPr lIns="38100" tIns="38100" rIns="38100" bIns="38100"/>
            <a:lstStyle/>
            <a:p>
              <a:r>
                <a:rPr lang="zh-CN" altLang="en-US" sz="1300" dirty="0">
                  <a:ea typeface="MS PGothic" pitchFamily="34" charset="-128"/>
                  <a:sym typeface="Arial" pitchFamily="34" charset="0"/>
                </a:rPr>
                <a:t>其他数据系统</a:t>
              </a:r>
              <a:endParaRPr lang="en-US" sz="1300" dirty="0">
                <a:ea typeface="MS PGothic" pitchFamily="34" charset="-128"/>
                <a:sym typeface="Arial" pitchFamily="34" charset="0"/>
              </a:endParaRPr>
            </a:p>
          </p:txBody>
        </p:sp>
      </p:grpSp>
      <p:pic>
        <p:nvPicPr>
          <p:cNvPr id="364559" name="Picture 31"/>
          <p:cNvPicPr>
            <a:picLocks noChangeArrowheads="1"/>
          </p:cNvPicPr>
          <p:nvPr/>
        </p:nvPicPr>
        <p:blipFill>
          <a:blip r:embed="rId9" cstate="email"/>
          <a:srcRect/>
          <a:stretch>
            <a:fillRect/>
          </a:stretch>
        </p:blipFill>
        <p:spPr bwMode="auto">
          <a:xfrm>
            <a:off x="1324943" y="1568277"/>
            <a:ext cx="949895" cy="779115"/>
          </a:xfrm>
          <a:prstGeom prst="rect">
            <a:avLst/>
          </a:prstGeom>
          <a:noFill/>
          <a:ln w="12700" cap="rnd">
            <a:noFill/>
            <a:round/>
            <a:headEnd/>
            <a:tailEnd/>
          </a:ln>
        </p:spPr>
      </p:pic>
      <p:pic>
        <p:nvPicPr>
          <p:cNvPr id="364560" name="Picture 32"/>
          <p:cNvPicPr>
            <a:picLocks noChangeArrowheads="1"/>
          </p:cNvPicPr>
          <p:nvPr/>
        </p:nvPicPr>
        <p:blipFill>
          <a:blip r:embed="rId10" cstate="email">
            <a:grayscl/>
          </a:blip>
          <a:srcRect/>
          <a:stretch>
            <a:fillRect/>
          </a:stretch>
        </p:blipFill>
        <p:spPr bwMode="auto">
          <a:xfrm rot="1200000">
            <a:off x="4132213" y="1455539"/>
            <a:ext cx="991195" cy="1098352"/>
          </a:xfrm>
          <a:prstGeom prst="rect">
            <a:avLst/>
          </a:prstGeom>
          <a:noFill/>
          <a:ln w="9525">
            <a:noFill/>
            <a:miter lim="800000"/>
            <a:headEnd/>
            <a:tailEnd/>
          </a:ln>
        </p:spPr>
      </p:pic>
      <p:pic>
        <p:nvPicPr>
          <p:cNvPr id="364561" name="Picture 33"/>
          <p:cNvPicPr>
            <a:picLocks noChangeArrowheads="1"/>
          </p:cNvPicPr>
          <p:nvPr/>
        </p:nvPicPr>
        <p:blipFill>
          <a:blip r:embed="rId11" cstate="email"/>
          <a:srcRect/>
          <a:stretch>
            <a:fillRect/>
          </a:stretch>
        </p:blipFill>
        <p:spPr bwMode="auto">
          <a:xfrm>
            <a:off x="4325318" y="1705571"/>
            <a:ext cx="604986" cy="606103"/>
          </a:xfrm>
          <a:prstGeom prst="rect">
            <a:avLst/>
          </a:prstGeom>
          <a:noFill/>
          <a:ln w="9525">
            <a:noFill/>
            <a:round/>
            <a:headEnd/>
            <a:tailEnd/>
          </a:ln>
        </p:spPr>
      </p:pic>
      <p:sp>
        <p:nvSpPr>
          <p:cNvPr id="37" name="Title 1"/>
          <p:cNvSpPr>
            <a:spLocks noGrp="1"/>
          </p:cNvSpPr>
          <p:nvPr>
            <p:ph type="title"/>
          </p:nvPr>
        </p:nvSpPr>
        <p:spPr>
          <a:xfrm>
            <a:off x="374650" y="171451"/>
            <a:ext cx="8474075" cy="333375"/>
          </a:xfrm>
        </p:spPr>
        <p:txBody>
          <a:bodyPr/>
          <a:lstStyle/>
          <a:p>
            <a:r>
              <a:rPr lang="zh-CN" altLang="en-US" dirty="0" smtClean="0"/>
              <a:t>第二部分：云计算应用平台</a:t>
            </a:r>
            <a:r>
              <a:rPr lang="en-US" altLang="zh-CN" dirty="0" smtClean="0"/>
              <a:t>——</a:t>
            </a:r>
            <a:r>
              <a:rPr lang="en-US" altLang="zh-CN" dirty="0" err="1" smtClean="0">
                <a:latin typeface="+mj-lt"/>
              </a:rPr>
              <a:t>vFabric</a:t>
            </a:r>
            <a:r>
              <a:rPr lang="en-US" altLang="zh-CN" dirty="0" smtClean="0">
                <a:latin typeface="+mj-lt"/>
              </a:rPr>
              <a:t>  </a:t>
            </a:r>
            <a:r>
              <a:rPr lang="en-US" altLang="zh-CN" dirty="0" err="1" smtClean="0">
                <a:latin typeface="+mj-lt"/>
              </a:rPr>
              <a:t>GemFire</a:t>
            </a:r>
            <a:endParaRPr lang="en-US" dirty="0" smtClean="0">
              <a:latin typeface="+mj-lt"/>
            </a:endParaRPr>
          </a:p>
        </p:txBody>
      </p:sp>
      <p:pic>
        <p:nvPicPr>
          <p:cNvPr id="38" name="图片 37" descr="调整大小 Snap1.jpg"/>
          <p:cNvPicPr>
            <a:picLocks noChangeAspect="1"/>
          </p:cNvPicPr>
          <p:nvPr/>
        </p:nvPicPr>
        <p:blipFill>
          <a:blip r:embed="rId12"/>
          <a:stretch>
            <a:fillRect/>
          </a:stretch>
        </p:blipFill>
        <p:spPr>
          <a:xfrm>
            <a:off x="7591425" y="0"/>
            <a:ext cx="1552575" cy="933450"/>
          </a:xfrm>
          <a:prstGeom prst="rect">
            <a:avLst/>
          </a:prstGeom>
        </p:spPr>
      </p:pic>
    </p:spTree>
  </p:cSld>
  <p:clrMapOvr>
    <a:masterClrMapping/>
  </p:clrMapOvr>
  <p:transition>
    <p:strips dir="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636240" y="2244701"/>
            <a:ext cx="7634883" cy="2620385"/>
            <a:chOff x="595746" y="1366376"/>
            <a:chExt cx="7633853" cy="2619645"/>
          </a:xfrm>
        </p:grpSpPr>
        <p:sp>
          <p:nvSpPr>
            <p:cNvPr id="365578" name="Rectangle 3"/>
            <p:cNvSpPr>
              <a:spLocks noChangeArrowheads="1"/>
            </p:cNvSpPr>
            <p:nvPr/>
          </p:nvSpPr>
          <p:spPr bwMode="auto">
            <a:xfrm>
              <a:off x="595746" y="1555273"/>
              <a:ext cx="7633853" cy="2430748"/>
            </a:xfrm>
            <a:prstGeom prst="rect">
              <a:avLst/>
            </a:prstGeom>
            <a:noFill/>
            <a:ln w="9525">
              <a:noFill/>
              <a:miter lim="800000"/>
              <a:headEnd/>
              <a:tailEnd/>
            </a:ln>
          </p:spPr>
          <p:txBody>
            <a:bodyPr>
              <a:spAutoFit/>
            </a:bodyPr>
            <a:lstStyle/>
            <a:p>
              <a:pPr algn="ctr"/>
              <a:r>
                <a:rPr lang="zh-CN" altLang="en-US" sz="2800" dirty="0"/>
                <a:t>现代应用程序最大的软肋就是数据处理</a:t>
              </a:r>
              <a:r>
                <a:rPr lang="en-US" altLang="ja-JP" sz="2800" dirty="0"/>
                <a:t>. </a:t>
              </a:r>
              <a:r>
                <a:rPr lang="zh-CN" altLang="en-US" sz="2800" dirty="0"/>
                <a:t>数据缓存是解决之道</a:t>
              </a:r>
              <a:r>
                <a:rPr lang="en-US" altLang="ja-JP" sz="2800" dirty="0"/>
                <a:t>…</a:t>
              </a:r>
            </a:p>
            <a:p>
              <a:pPr algn="ctr"/>
              <a:r>
                <a:rPr lang="en-US" sz="2800" dirty="0" err="1"/>
                <a:t>GemFire</a:t>
              </a:r>
              <a:r>
                <a:rPr lang="en-US" sz="2800" dirty="0"/>
                <a:t> </a:t>
              </a:r>
              <a:r>
                <a:rPr lang="zh-CN" altLang="en-US" sz="2800" dirty="0"/>
                <a:t>是我们正确的选择</a:t>
              </a:r>
              <a:r>
                <a:rPr lang="en-US" altLang="ja-JP" sz="2800" dirty="0"/>
                <a:t>.</a:t>
              </a:r>
              <a:endParaRPr lang="en-US" altLang="ja-JP" sz="2800" i="1" dirty="0"/>
            </a:p>
            <a:p>
              <a:pPr algn="r"/>
              <a:endParaRPr lang="en-US" sz="2800" i="1" dirty="0"/>
            </a:p>
            <a:p>
              <a:pPr algn="r"/>
              <a:r>
                <a:rPr lang="en-US" sz="2000" i="1" dirty="0">
                  <a:solidFill>
                    <a:srgbClr val="949494"/>
                  </a:solidFill>
                </a:rPr>
                <a:t>-Adrian </a:t>
              </a:r>
              <a:r>
                <a:rPr lang="en-US" sz="2000" i="1" dirty="0" err="1">
                  <a:solidFill>
                    <a:srgbClr val="949494"/>
                  </a:solidFill>
                </a:rPr>
                <a:t>Kunzle</a:t>
              </a:r>
              <a:r>
                <a:rPr lang="en-US" sz="2000" i="1" dirty="0">
                  <a:solidFill>
                    <a:srgbClr val="949494"/>
                  </a:solidFill>
                </a:rPr>
                <a:t>, MD</a:t>
              </a:r>
            </a:p>
            <a:p>
              <a:pPr algn="r"/>
              <a:r>
                <a:rPr lang="en-US" sz="2000" i="1" dirty="0">
                  <a:solidFill>
                    <a:srgbClr val="949494"/>
                  </a:solidFill>
                </a:rPr>
                <a:t>Head of Engineering &amp; Architecture, JPMorgan Chase</a:t>
              </a:r>
            </a:p>
          </p:txBody>
        </p:sp>
        <p:sp>
          <p:nvSpPr>
            <p:cNvPr id="365579" name="TextBox 7"/>
            <p:cNvSpPr txBox="1">
              <a:spLocks noChangeArrowheads="1"/>
            </p:cNvSpPr>
            <p:nvPr/>
          </p:nvSpPr>
          <p:spPr bwMode="auto">
            <a:xfrm>
              <a:off x="944886" y="1366376"/>
              <a:ext cx="355600" cy="1015663"/>
            </a:xfrm>
            <a:prstGeom prst="rect">
              <a:avLst/>
            </a:prstGeom>
            <a:noFill/>
            <a:ln w="9525">
              <a:noFill/>
              <a:miter lim="800000"/>
              <a:headEnd/>
              <a:tailEnd/>
            </a:ln>
          </p:spPr>
          <p:txBody>
            <a:bodyPr>
              <a:spAutoFit/>
            </a:bodyPr>
            <a:lstStyle/>
            <a:p>
              <a:pPr algn="ctr">
                <a:spcAft>
                  <a:spcPct val="40000"/>
                </a:spcAft>
              </a:pPr>
              <a:r>
                <a:rPr lang="en-US" altLang="en-US" sz="6000" dirty="0">
                  <a:solidFill>
                    <a:srgbClr val="8FB345"/>
                  </a:solidFill>
                  <a:latin typeface="Georgia" pitchFamily="18" charset="0"/>
                </a:rPr>
                <a:t>“</a:t>
              </a:r>
              <a:endParaRPr lang="en-US" sz="6000" dirty="0">
                <a:solidFill>
                  <a:srgbClr val="8FB345"/>
                </a:solidFill>
                <a:latin typeface="Georgia" pitchFamily="18" charset="0"/>
              </a:endParaRPr>
            </a:p>
          </p:txBody>
        </p:sp>
        <p:sp>
          <p:nvSpPr>
            <p:cNvPr id="365580" name="TextBox 8"/>
            <p:cNvSpPr txBox="1">
              <a:spLocks noChangeArrowheads="1"/>
            </p:cNvSpPr>
            <p:nvPr/>
          </p:nvSpPr>
          <p:spPr bwMode="auto">
            <a:xfrm>
              <a:off x="6237283" y="2240956"/>
              <a:ext cx="355600" cy="1015663"/>
            </a:xfrm>
            <a:prstGeom prst="rect">
              <a:avLst/>
            </a:prstGeom>
            <a:noFill/>
            <a:ln w="9525">
              <a:noFill/>
              <a:miter lim="800000"/>
              <a:headEnd/>
              <a:tailEnd/>
            </a:ln>
          </p:spPr>
          <p:txBody>
            <a:bodyPr>
              <a:spAutoFit/>
            </a:bodyPr>
            <a:lstStyle/>
            <a:p>
              <a:pPr algn="ctr">
                <a:spcAft>
                  <a:spcPct val="40000"/>
                </a:spcAft>
              </a:pPr>
              <a:r>
                <a:rPr lang="en-US" altLang="en-US" sz="6000" dirty="0">
                  <a:solidFill>
                    <a:srgbClr val="8FB345"/>
                  </a:solidFill>
                  <a:latin typeface="Georgia" pitchFamily="18" charset="0"/>
                </a:rPr>
                <a:t>”</a:t>
              </a:r>
              <a:endParaRPr lang="en-US" sz="6000" dirty="0">
                <a:solidFill>
                  <a:srgbClr val="8FB345"/>
                </a:solidFill>
                <a:latin typeface="Georgia" pitchFamily="18" charset="0"/>
              </a:endParaRPr>
            </a:p>
          </p:txBody>
        </p:sp>
      </p:grpSp>
      <p:pic>
        <p:nvPicPr>
          <p:cNvPr id="365570" name="Picture 27" descr="ICON_Cloud_Q308"/>
          <p:cNvPicPr>
            <a:picLocks noChangeAspect="1" noChangeArrowheads="1"/>
          </p:cNvPicPr>
          <p:nvPr/>
        </p:nvPicPr>
        <p:blipFill>
          <a:blip r:embed="rId3" cstate="email"/>
          <a:srcRect/>
          <a:stretch>
            <a:fillRect/>
          </a:stretch>
        </p:blipFill>
        <p:spPr bwMode="auto">
          <a:xfrm>
            <a:off x="6730752" y="936502"/>
            <a:ext cx="2142009" cy="1364010"/>
          </a:xfrm>
          <a:prstGeom prst="rect">
            <a:avLst/>
          </a:prstGeom>
          <a:noFill/>
          <a:ln w="9525">
            <a:noFill/>
            <a:miter lim="800000"/>
            <a:headEnd/>
            <a:tailEnd/>
          </a:ln>
        </p:spPr>
      </p:pic>
      <p:pic>
        <p:nvPicPr>
          <p:cNvPr id="365571" name="Picture 2" descr="C:\Users\testuser\AppData\Local\Temp\VMwareDnD\555dc0ff\ICON_App_3D_Q408.png"/>
          <p:cNvPicPr>
            <a:picLocks noChangeAspect="1" noChangeArrowheads="1"/>
          </p:cNvPicPr>
          <p:nvPr/>
        </p:nvPicPr>
        <p:blipFill>
          <a:blip r:embed="rId4" cstate="email"/>
          <a:srcRect/>
          <a:stretch>
            <a:fillRect/>
          </a:stretch>
        </p:blipFill>
        <p:spPr bwMode="auto">
          <a:xfrm>
            <a:off x="7545586" y="1144117"/>
            <a:ext cx="631775" cy="521270"/>
          </a:xfrm>
          <a:prstGeom prst="rect">
            <a:avLst/>
          </a:prstGeom>
          <a:noFill/>
          <a:ln w="9525">
            <a:noFill/>
            <a:miter lim="800000"/>
            <a:headEnd/>
            <a:tailEnd/>
          </a:ln>
        </p:spPr>
      </p:pic>
      <p:pic>
        <p:nvPicPr>
          <p:cNvPr id="365572" name="Picture 2" descr="C:\Users\testuser\AppData\Local\Temp\VMwareDnD\555dc0ff\ICON_App_3D_Q408.png"/>
          <p:cNvPicPr>
            <a:picLocks noChangeAspect="1" noChangeArrowheads="1"/>
          </p:cNvPicPr>
          <p:nvPr/>
        </p:nvPicPr>
        <p:blipFill>
          <a:blip r:embed="rId4" cstate="email"/>
          <a:srcRect/>
          <a:stretch>
            <a:fillRect/>
          </a:stretch>
        </p:blipFill>
        <p:spPr bwMode="auto">
          <a:xfrm>
            <a:off x="7140402" y="1401961"/>
            <a:ext cx="631775" cy="519038"/>
          </a:xfrm>
          <a:prstGeom prst="rect">
            <a:avLst/>
          </a:prstGeom>
          <a:noFill/>
          <a:ln w="9525">
            <a:noFill/>
            <a:miter lim="800000"/>
            <a:headEnd/>
            <a:tailEnd/>
          </a:ln>
        </p:spPr>
      </p:pic>
      <p:pic>
        <p:nvPicPr>
          <p:cNvPr id="365573" name="Picture 2" descr="C:\Users\testuser\AppData\Local\Temp\VMwareDnD\555dc0ff\ICON_App_3D_Q408.png"/>
          <p:cNvPicPr>
            <a:picLocks noChangeAspect="1" noChangeArrowheads="1"/>
          </p:cNvPicPr>
          <p:nvPr/>
        </p:nvPicPr>
        <p:blipFill>
          <a:blip r:embed="rId4" cstate="email"/>
          <a:srcRect/>
          <a:stretch>
            <a:fillRect/>
          </a:stretch>
        </p:blipFill>
        <p:spPr bwMode="auto">
          <a:xfrm>
            <a:off x="7958585" y="1405310"/>
            <a:ext cx="631775" cy="519038"/>
          </a:xfrm>
          <a:prstGeom prst="rect">
            <a:avLst/>
          </a:prstGeom>
          <a:noFill/>
          <a:ln w="9525">
            <a:noFill/>
            <a:miter lim="800000"/>
            <a:headEnd/>
            <a:tailEnd/>
          </a:ln>
        </p:spPr>
      </p:pic>
      <p:pic>
        <p:nvPicPr>
          <p:cNvPr id="365574" name="Picture 2" descr="C:\Users\testuser\AppData\Local\Temp\VMwareDnD\555dc0ff\ICON_App_3D_Q408.png"/>
          <p:cNvPicPr>
            <a:picLocks noChangeAspect="1" noChangeArrowheads="1"/>
          </p:cNvPicPr>
          <p:nvPr/>
        </p:nvPicPr>
        <p:blipFill>
          <a:blip r:embed="rId4" cstate="email"/>
          <a:srcRect/>
          <a:stretch>
            <a:fillRect/>
          </a:stretch>
        </p:blipFill>
        <p:spPr bwMode="auto">
          <a:xfrm>
            <a:off x="7546703" y="1644179"/>
            <a:ext cx="631775" cy="521270"/>
          </a:xfrm>
          <a:prstGeom prst="rect">
            <a:avLst/>
          </a:prstGeom>
          <a:noFill/>
          <a:ln w="9525">
            <a:noFill/>
            <a:miter lim="800000"/>
            <a:headEnd/>
            <a:tailEnd/>
          </a:ln>
        </p:spPr>
      </p:pic>
      <p:pic>
        <p:nvPicPr>
          <p:cNvPr id="365575" name="Picture 14" descr="ICON_Storage_3up_Q408.png"/>
          <p:cNvPicPr>
            <a:picLocks noChangeAspect="1"/>
          </p:cNvPicPr>
          <p:nvPr/>
        </p:nvPicPr>
        <p:blipFill>
          <a:blip r:embed="rId5" cstate="email"/>
          <a:srcRect/>
          <a:stretch>
            <a:fillRect/>
          </a:stretch>
        </p:blipFill>
        <p:spPr bwMode="auto">
          <a:xfrm>
            <a:off x="551409" y="4661297"/>
            <a:ext cx="1015752" cy="1004590"/>
          </a:xfrm>
          <a:prstGeom prst="rect">
            <a:avLst/>
          </a:prstGeom>
          <a:noFill/>
          <a:ln w="9525">
            <a:noFill/>
            <a:miter lim="800000"/>
            <a:headEnd/>
            <a:tailEnd/>
          </a:ln>
        </p:spPr>
      </p:pic>
      <p:sp>
        <p:nvSpPr>
          <p:cNvPr id="365576" name="Rectangle 21"/>
          <p:cNvSpPr>
            <a:spLocks noChangeArrowheads="1"/>
          </p:cNvSpPr>
          <p:nvPr/>
        </p:nvSpPr>
        <p:spPr bwMode="auto">
          <a:xfrm>
            <a:off x="265659" y="5683747"/>
            <a:ext cx="1566044" cy="369328"/>
          </a:xfrm>
          <a:prstGeom prst="rect">
            <a:avLst/>
          </a:prstGeom>
          <a:noFill/>
          <a:ln w="9525">
            <a:noFill/>
            <a:miter lim="800000"/>
            <a:headEnd/>
            <a:tailEnd/>
          </a:ln>
        </p:spPr>
        <p:txBody>
          <a:bodyPr lIns="91435" tIns="45718" rIns="91435" bIns="45718">
            <a:spAutoFit/>
          </a:bodyPr>
          <a:lstStyle/>
          <a:p>
            <a:pPr algn="ctr">
              <a:spcAft>
                <a:spcPct val="40000"/>
              </a:spcAft>
            </a:pPr>
            <a:r>
              <a:rPr lang="zh-CN" altLang="en-US" dirty="0"/>
              <a:t>数据</a:t>
            </a:r>
            <a:endParaRPr lang="en-US" dirty="0"/>
          </a:p>
        </p:txBody>
      </p:sp>
      <p:sp>
        <p:nvSpPr>
          <p:cNvPr id="15" name="Title 1"/>
          <p:cNvSpPr>
            <a:spLocks noGrp="1"/>
          </p:cNvSpPr>
          <p:nvPr>
            <p:ph type="title"/>
          </p:nvPr>
        </p:nvSpPr>
        <p:spPr>
          <a:xfrm>
            <a:off x="374650" y="171451"/>
            <a:ext cx="8474075" cy="333375"/>
          </a:xfrm>
        </p:spPr>
        <p:txBody>
          <a:bodyPr/>
          <a:lstStyle/>
          <a:p>
            <a:r>
              <a:rPr lang="zh-CN" altLang="en-US" dirty="0" smtClean="0"/>
              <a:t>第二部分：云计算应用平台</a:t>
            </a:r>
            <a:r>
              <a:rPr lang="en-US" altLang="zh-CN" dirty="0" smtClean="0"/>
              <a:t>——</a:t>
            </a:r>
            <a:r>
              <a:rPr lang="en-US" altLang="zh-CN" dirty="0" err="1" smtClean="0">
                <a:latin typeface="+mj-lt"/>
              </a:rPr>
              <a:t>vFabric</a:t>
            </a:r>
            <a:r>
              <a:rPr lang="en-US" altLang="zh-CN" dirty="0" smtClean="0">
                <a:latin typeface="+mj-lt"/>
              </a:rPr>
              <a:t>  </a:t>
            </a:r>
            <a:r>
              <a:rPr lang="en-US" altLang="zh-CN" dirty="0" err="1" smtClean="0">
                <a:latin typeface="+mj-lt"/>
              </a:rPr>
              <a:t>GemFire</a:t>
            </a:r>
            <a:r>
              <a:rPr lang="zh-CN" altLang="en-US" dirty="0" smtClean="0"/>
              <a:t>的评价</a:t>
            </a:r>
            <a:endParaRPr lang="en-US" dirty="0" smtClean="0"/>
          </a:p>
        </p:txBody>
      </p:sp>
      <p:pic>
        <p:nvPicPr>
          <p:cNvPr id="16" name="图片 15" descr="调整大小 Snap1.jpg"/>
          <p:cNvPicPr>
            <a:picLocks noChangeAspect="1"/>
          </p:cNvPicPr>
          <p:nvPr/>
        </p:nvPicPr>
        <p:blipFill>
          <a:blip r:embed="rId6"/>
          <a:stretch>
            <a:fillRect/>
          </a:stretch>
        </p:blipFill>
        <p:spPr>
          <a:xfrm>
            <a:off x="7591425" y="0"/>
            <a:ext cx="1552575" cy="933450"/>
          </a:xfrm>
          <a:prstGeom prst="rect">
            <a:avLst/>
          </a:prstGeom>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Slide Number Placeholder 3"/>
          <p:cNvSpPr>
            <a:spLocks noGrp="1"/>
          </p:cNvSpPr>
          <p:nvPr>
            <p:ph type="sldNum" sz="quarter" idx="4294967295"/>
          </p:nvPr>
        </p:nvSpPr>
        <p:spPr bwMode="auto">
          <a:xfrm>
            <a:off x="368350" y="6400353"/>
            <a:ext cx="457646" cy="228824"/>
          </a:xfrm>
          <a:prstGeom prst="rect">
            <a:avLst/>
          </a:prstGeom>
          <a:noFill/>
          <a:ln>
            <a:miter lim="800000"/>
            <a:headEnd/>
            <a:tailEnd/>
          </a:ln>
        </p:spPr>
        <p:txBody>
          <a:bodyPr lIns="91435" tIns="45718" rIns="91435" bIns="45718"/>
          <a:lstStyle/>
          <a:p>
            <a:fld id="{8FCD6B3A-F912-4BD6-ADAE-7EBCF21C7B58}" type="slidenum">
              <a:rPr lang="en-US"/>
              <a:pPr/>
              <a:t>18</a:t>
            </a:fld>
            <a:endParaRPr lang="en-US"/>
          </a:p>
        </p:txBody>
      </p:sp>
      <p:sp>
        <p:nvSpPr>
          <p:cNvPr id="357378" name="Line 1"/>
          <p:cNvSpPr>
            <a:spLocks noChangeShapeType="1"/>
          </p:cNvSpPr>
          <p:nvPr/>
        </p:nvSpPr>
        <p:spPr bwMode="auto">
          <a:xfrm>
            <a:off x="183059" y="634008"/>
            <a:ext cx="8777883" cy="0"/>
          </a:xfrm>
          <a:prstGeom prst="line">
            <a:avLst/>
          </a:prstGeom>
          <a:noFill/>
          <a:ln w="52197">
            <a:solidFill>
              <a:srgbClr val="4D4D4D"/>
            </a:solidFill>
            <a:round/>
            <a:headEnd/>
            <a:tailEnd/>
          </a:ln>
        </p:spPr>
        <p:txBody>
          <a:bodyPr lIns="0" tIns="0" rIns="0" bIns="0"/>
          <a:lstStyle/>
          <a:p>
            <a:endParaRPr lang="en-US"/>
          </a:p>
        </p:txBody>
      </p:sp>
      <p:sp>
        <p:nvSpPr>
          <p:cNvPr id="357379" name="Line 2"/>
          <p:cNvSpPr>
            <a:spLocks noChangeShapeType="1"/>
          </p:cNvSpPr>
          <p:nvPr/>
        </p:nvSpPr>
        <p:spPr bwMode="auto">
          <a:xfrm>
            <a:off x="183059" y="634008"/>
            <a:ext cx="8777883" cy="0"/>
          </a:xfrm>
          <a:prstGeom prst="line">
            <a:avLst/>
          </a:prstGeom>
          <a:noFill/>
          <a:ln w="52197">
            <a:solidFill>
              <a:srgbClr val="003D79"/>
            </a:solidFill>
            <a:round/>
            <a:headEnd/>
            <a:tailEnd/>
          </a:ln>
        </p:spPr>
        <p:txBody>
          <a:bodyPr lIns="0" tIns="0" rIns="0" bIns="0"/>
          <a:lstStyle/>
          <a:p>
            <a:endParaRPr lang="en-US"/>
          </a:p>
        </p:txBody>
      </p:sp>
      <p:sp>
        <p:nvSpPr>
          <p:cNvPr id="357381" name="Rectangle 4"/>
          <p:cNvSpPr>
            <a:spLocks/>
          </p:cNvSpPr>
          <p:nvPr/>
        </p:nvSpPr>
        <p:spPr bwMode="auto">
          <a:xfrm>
            <a:off x="3777258" y="833810"/>
            <a:ext cx="2839641" cy="544711"/>
          </a:xfrm>
          <a:prstGeom prst="rect">
            <a:avLst/>
          </a:prstGeom>
          <a:noFill/>
          <a:ln w="12700">
            <a:noFill/>
            <a:miter lim="800000"/>
            <a:headEnd/>
            <a:tailEnd/>
          </a:ln>
        </p:spPr>
        <p:txBody>
          <a:bodyPr lIns="26785" tIns="26785" rIns="26785" bIns="26785"/>
          <a:lstStyle/>
          <a:p>
            <a:r>
              <a:rPr lang="en-US" sz="1700" dirty="0" err="1">
                <a:ea typeface="MS PGothic" pitchFamily="34" charset="-128"/>
                <a:sym typeface="Arial" pitchFamily="34" charset="0"/>
              </a:rPr>
              <a:t>tc</a:t>
            </a:r>
            <a:r>
              <a:rPr lang="en-US" sz="1700" dirty="0">
                <a:ea typeface="MS PGothic" pitchFamily="34" charset="-128"/>
                <a:sym typeface="Arial" pitchFamily="34" charset="0"/>
              </a:rPr>
              <a:t> Server</a:t>
            </a:r>
            <a:endParaRPr lang="en-US" sz="1100" dirty="0">
              <a:ea typeface="MS PGothic" pitchFamily="34" charset="-128"/>
            </a:endParaRPr>
          </a:p>
          <a:p>
            <a:r>
              <a:rPr lang="en-US" sz="1700" dirty="0">
                <a:ea typeface="MS PGothic" pitchFamily="34" charset="-128"/>
                <a:sym typeface="Arial" pitchFamily="34" charset="0"/>
              </a:rPr>
              <a:t>Spring</a:t>
            </a:r>
            <a:r>
              <a:rPr lang="zh-CN" altLang="en-US" sz="1700" dirty="0">
                <a:ea typeface="MS PGothic" pitchFamily="34" charset="-128"/>
                <a:sym typeface="Arial" pitchFamily="34" charset="0"/>
              </a:rPr>
              <a:t>版</a:t>
            </a:r>
            <a:endParaRPr lang="en-US" sz="1700" dirty="0">
              <a:ea typeface="MS PGothic" pitchFamily="34" charset="-128"/>
              <a:sym typeface="Arial" pitchFamily="34" charset="0"/>
            </a:endParaRPr>
          </a:p>
        </p:txBody>
      </p:sp>
      <p:pic>
        <p:nvPicPr>
          <p:cNvPr id="357382" name="Picture 5"/>
          <p:cNvPicPr>
            <a:picLocks noChangeAspect="1" noChangeArrowheads="1"/>
          </p:cNvPicPr>
          <p:nvPr/>
        </p:nvPicPr>
        <p:blipFill>
          <a:blip r:embed="rId3" cstate="email"/>
          <a:srcRect/>
          <a:stretch>
            <a:fillRect/>
          </a:stretch>
        </p:blipFill>
        <p:spPr bwMode="auto">
          <a:xfrm>
            <a:off x="6776517" y="1694409"/>
            <a:ext cx="1134070" cy="914177"/>
          </a:xfrm>
          <a:prstGeom prst="rect">
            <a:avLst/>
          </a:prstGeom>
          <a:noFill/>
          <a:ln w="12700" cap="rnd">
            <a:noFill/>
            <a:round/>
            <a:headEnd/>
            <a:tailEnd/>
          </a:ln>
        </p:spPr>
      </p:pic>
      <p:sp>
        <p:nvSpPr>
          <p:cNvPr id="357383" name="Freeform 6"/>
          <p:cNvSpPr>
            <a:spLocks/>
          </p:cNvSpPr>
          <p:nvPr/>
        </p:nvSpPr>
        <p:spPr bwMode="auto">
          <a:xfrm rot="10800000">
            <a:off x="5482829" y="1896443"/>
            <a:ext cx="1280294" cy="0"/>
          </a:xfrm>
          <a:custGeom>
            <a:avLst/>
            <a:gdLst>
              <a:gd name="T0" fmla="*/ 0 w 21600"/>
              <a:gd name="T1" fmla="*/ 0 h 21600"/>
              <a:gd name="T2" fmla="*/ 153447581 w 21600"/>
              <a:gd name="T3" fmla="*/ 0 h 21600"/>
              <a:gd name="T4" fmla="*/ 0 60000 65536"/>
              <a:gd name="T5" fmla="*/ 0 60000 65536"/>
            </a:gdLst>
            <a:ahLst/>
            <a:cxnLst>
              <a:cxn ang="T4">
                <a:pos x="T0" y="T1"/>
              </a:cxn>
              <a:cxn ang="T5">
                <a:pos x="T2" y="T3"/>
              </a:cxn>
            </a:cxnLst>
            <a:rect l="0" t="0" r="r" b="b"/>
            <a:pathLst>
              <a:path w="21600" h="21600">
                <a:moveTo>
                  <a:pt x="0" y="0"/>
                </a:moveTo>
                <a:cubicBezTo>
                  <a:pt x="0" y="0"/>
                  <a:pt x="22052" y="22052"/>
                  <a:pt x="21593" y="21593"/>
                </a:cubicBezTo>
              </a:path>
            </a:pathLst>
          </a:custGeom>
          <a:noFill/>
          <a:ln w="38100" cap="flat">
            <a:solidFill>
              <a:schemeClr val="tx1"/>
            </a:solidFill>
            <a:prstDash val="solid"/>
            <a:miter lim="800000"/>
            <a:headEnd type="triangle" w="sm" len="sm"/>
            <a:tailEnd type="triangle" w="med" len="med"/>
          </a:ln>
        </p:spPr>
        <p:txBody>
          <a:bodyPr lIns="0" tIns="0" rIns="0" bIns="0"/>
          <a:lstStyle/>
          <a:p>
            <a:endParaRPr lang="en-US"/>
          </a:p>
        </p:txBody>
      </p:sp>
      <p:sp>
        <p:nvSpPr>
          <p:cNvPr id="357384" name="Rectangle 7"/>
          <p:cNvSpPr>
            <a:spLocks/>
          </p:cNvSpPr>
          <p:nvPr/>
        </p:nvSpPr>
        <p:spPr bwMode="auto">
          <a:xfrm>
            <a:off x="6509742" y="2384227"/>
            <a:ext cx="1734592" cy="419695"/>
          </a:xfrm>
          <a:prstGeom prst="rect">
            <a:avLst/>
          </a:prstGeom>
          <a:noFill/>
          <a:ln w="12700">
            <a:noFill/>
            <a:miter lim="800000"/>
            <a:headEnd/>
            <a:tailEnd/>
          </a:ln>
        </p:spPr>
        <p:txBody>
          <a:bodyPr lIns="26785" tIns="26785" rIns="26785" bIns="26785"/>
          <a:lstStyle/>
          <a:p>
            <a:r>
              <a:rPr lang="zh-CN" altLang="en-US" sz="1300" dirty="0">
                <a:ea typeface="MS PGothic" pitchFamily="34" charset="-128"/>
                <a:sym typeface="Arial" pitchFamily="34" charset="0"/>
              </a:rPr>
              <a:t>跟踪，监控，报警，管理</a:t>
            </a:r>
            <a:endParaRPr lang="en-US" sz="1300" dirty="0">
              <a:ea typeface="MS PGothic" pitchFamily="34" charset="-128"/>
              <a:sym typeface="Arial" pitchFamily="34" charset="0"/>
            </a:endParaRPr>
          </a:p>
        </p:txBody>
      </p:sp>
      <p:sp>
        <p:nvSpPr>
          <p:cNvPr id="357385" name="Rectangle 8"/>
          <p:cNvSpPr>
            <a:spLocks/>
          </p:cNvSpPr>
          <p:nvPr/>
        </p:nvSpPr>
        <p:spPr bwMode="auto">
          <a:xfrm>
            <a:off x="968871" y="832693"/>
            <a:ext cx="1714500" cy="544711"/>
          </a:xfrm>
          <a:prstGeom prst="rect">
            <a:avLst/>
          </a:prstGeom>
          <a:noFill/>
          <a:ln w="12700">
            <a:noFill/>
            <a:miter lim="800000"/>
            <a:headEnd/>
            <a:tailEnd/>
          </a:ln>
        </p:spPr>
        <p:txBody>
          <a:bodyPr lIns="26785" tIns="26785" rIns="26785" bIns="26785"/>
          <a:lstStyle/>
          <a:p>
            <a:r>
              <a:rPr lang="en-US" altLang="zh-CN" sz="1700" dirty="0">
                <a:ea typeface="MS PGothic" pitchFamily="34" charset="-128"/>
                <a:sym typeface="Arial" pitchFamily="34" charset="0"/>
              </a:rPr>
              <a:t>Java Spring</a:t>
            </a:r>
            <a:r>
              <a:rPr lang="zh-CN" altLang="en-US" sz="1700" dirty="0">
                <a:ea typeface="MS PGothic" pitchFamily="34" charset="-128"/>
                <a:sym typeface="Arial" pitchFamily="34" charset="0"/>
              </a:rPr>
              <a:t>应用</a:t>
            </a:r>
            <a:endParaRPr lang="en-US" sz="1700" dirty="0">
              <a:ea typeface="MS PGothic" pitchFamily="34" charset="-128"/>
              <a:sym typeface="Arial" pitchFamily="34" charset="0"/>
            </a:endParaRPr>
          </a:p>
        </p:txBody>
      </p:sp>
      <p:sp>
        <p:nvSpPr>
          <p:cNvPr id="357386" name="Freeform 9"/>
          <p:cNvSpPr>
            <a:spLocks/>
          </p:cNvSpPr>
          <p:nvPr/>
        </p:nvSpPr>
        <p:spPr bwMode="auto">
          <a:xfrm>
            <a:off x="2510359" y="1957834"/>
            <a:ext cx="1280294" cy="0"/>
          </a:xfrm>
          <a:custGeom>
            <a:avLst/>
            <a:gdLst>
              <a:gd name="T0" fmla="*/ 0 w 21600"/>
              <a:gd name="T1" fmla="*/ 0 h 21600"/>
              <a:gd name="T2" fmla="*/ 153447581 w 21600"/>
              <a:gd name="T3" fmla="*/ 0 h 21600"/>
              <a:gd name="T4" fmla="*/ 0 60000 65536"/>
              <a:gd name="T5" fmla="*/ 0 60000 65536"/>
            </a:gdLst>
            <a:ahLst/>
            <a:cxnLst>
              <a:cxn ang="T4">
                <a:pos x="T0" y="T1"/>
              </a:cxn>
              <a:cxn ang="T5">
                <a:pos x="T2" y="T3"/>
              </a:cxn>
            </a:cxnLst>
            <a:rect l="0" t="0" r="r" b="b"/>
            <a:pathLst>
              <a:path w="21600" h="21600">
                <a:moveTo>
                  <a:pt x="0" y="0"/>
                </a:moveTo>
                <a:cubicBezTo>
                  <a:pt x="0" y="0"/>
                  <a:pt x="22052" y="22052"/>
                  <a:pt x="21593" y="21593"/>
                </a:cubicBezTo>
              </a:path>
            </a:pathLst>
          </a:custGeom>
          <a:noFill/>
          <a:ln w="38100" cap="flat">
            <a:solidFill>
              <a:srgbClr val="3E3E3E"/>
            </a:solidFill>
            <a:prstDash val="solid"/>
            <a:miter lim="800000"/>
            <a:headEnd type="none" w="med" len="med"/>
            <a:tailEnd type="triangle" w="med" len="med"/>
          </a:ln>
        </p:spPr>
        <p:txBody>
          <a:bodyPr lIns="0" tIns="0" rIns="0" bIns="0"/>
          <a:lstStyle/>
          <a:p>
            <a:endParaRPr lang="en-US"/>
          </a:p>
        </p:txBody>
      </p:sp>
      <p:sp>
        <p:nvSpPr>
          <p:cNvPr id="357387" name="Rectangle 10"/>
          <p:cNvSpPr>
            <a:spLocks/>
          </p:cNvSpPr>
          <p:nvPr/>
        </p:nvSpPr>
        <p:spPr bwMode="auto">
          <a:xfrm>
            <a:off x="763488" y="2437805"/>
            <a:ext cx="2509252" cy="254148"/>
          </a:xfrm>
          <a:prstGeom prst="rect">
            <a:avLst/>
          </a:prstGeom>
          <a:noFill/>
          <a:ln w="12700" cap="rnd">
            <a:noFill/>
            <a:round/>
            <a:headEnd/>
            <a:tailEnd/>
          </a:ln>
        </p:spPr>
        <p:txBody>
          <a:bodyPr wrap="none" lIns="26785" tIns="26785" rIns="26785" bIns="26785">
            <a:spAutoFit/>
          </a:bodyPr>
          <a:lstStyle/>
          <a:p>
            <a:r>
              <a:rPr lang="zh-CN" altLang="en-US" sz="1300" dirty="0">
                <a:ea typeface="MS PGothic" pitchFamily="34" charset="-128"/>
                <a:sym typeface="Arial" pitchFamily="34" charset="0"/>
              </a:rPr>
              <a:t>利用</a:t>
            </a:r>
            <a:r>
              <a:rPr lang="en-US" altLang="ja-JP" sz="1300" dirty="0" err="1">
                <a:ea typeface="MS PGothic" pitchFamily="34" charset="-128"/>
                <a:sym typeface="Arial" pitchFamily="34" charset="0"/>
              </a:rPr>
              <a:t>SpringSource</a:t>
            </a:r>
            <a:r>
              <a:rPr lang="en-US" altLang="ja-JP" sz="1300" dirty="0">
                <a:ea typeface="MS PGothic" pitchFamily="34" charset="-128"/>
                <a:sym typeface="Arial" pitchFamily="34" charset="0"/>
              </a:rPr>
              <a:t> Tool Suite</a:t>
            </a:r>
            <a:r>
              <a:rPr lang="zh-CN" altLang="en-US" sz="1300" dirty="0">
                <a:ea typeface="MS PGothic" pitchFamily="34" charset="-128"/>
                <a:sym typeface="Arial" pitchFamily="34" charset="0"/>
              </a:rPr>
              <a:t>构建</a:t>
            </a:r>
            <a:endParaRPr lang="en-US" sz="1300" dirty="0">
              <a:ea typeface="MS PGothic" pitchFamily="34" charset="-128"/>
              <a:sym typeface="Arial" pitchFamily="34" charset="0"/>
            </a:endParaRPr>
          </a:p>
        </p:txBody>
      </p:sp>
      <p:sp>
        <p:nvSpPr>
          <p:cNvPr id="357388" name="Rectangle 11"/>
          <p:cNvSpPr>
            <a:spLocks/>
          </p:cNvSpPr>
          <p:nvPr/>
        </p:nvSpPr>
        <p:spPr bwMode="auto">
          <a:xfrm>
            <a:off x="3397746" y="2601888"/>
            <a:ext cx="2509242" cy="232172"/>
          </a:xfrm>
          <a:prstGeom prst="rect">
            <a:avLst/>
          </a:prstGeom>
          <a:noFill/>
          <a:ln w="12700">
            <a:noFill/>
            <a:miter lim="800000"/>
            <a:headEnd/>
            <a:tailEnd/>
          </a:ln>
        </p:spPr>
        <p:txBody>
          <a:bodyPr lIns="26785" tIns="26785" rIns="26785" bIns="26785"/>
          <a:lstStyle/>
          <a:p>
            <a:pPr algn="ctr"/>
            <a:r>
              <a:rPr lang="zh-CN" altLang="en-US" sz="1300" dirty="0">
                <a:ea typeface="MS PGothic" pitchFamily="34" charset="-128"/>
                <a:sym typeface="Arial" pitchFamily="34" charset="0"/>
              </a:rPr>
              <a:t>轻量级应用容器</a:t>
            </a:r>
            <a:endParaRPr lang="en-US" sz="1300" dirty="0">
              <a:ea typeface="MS PGothic" pitchFamily="34" charset="-128"/>
              <a:sym typeface="Arial" pitchFamily="34" charset="0"/>
            </a:endParaRPr>
          </a:p>
        </p:txBody>
      </p:sp>
      <p:sp>
        <p:nvSpPr>
          <p:cNvPr id="357389" name="Rectangle 12"/>
          <p:cNvSpPr>
            <a:spLocks/>
          </p:cNvSpPr>
          <p:nvPr/>
        </p:nvSpPr>
        <p:spPr bwMode="auto">
          <a:xfrm>
            <a:off x="6644804" y="824880"/>
            <a:ext cx="2839641" cy="544711"/>
          </a:xfrm>
          <a:prstGeom prst="rect">
            <a:avLst/>
          </a:prstGeom>
          <a:noFill/>
          <a:ln w="12700">
            <a:noFill/>
            <a:miter lim="800000"/>
            <a:headEnd/>
            <a:tailEnd/>
          </a:ln>
        </p:spPr>
        <p:txBody>
          <a:bodyPr lIns="26785" tIns="26785" rIns="26785" bIns="26785"/>
          <a:lstStyle/>
          <a:p>
            <a:r>
              <a:rPr lang="en-US" sz="1700" dirty="0" err="1">
                <a:ea typeface="MS PGothic" pitchFamily="34" charset="-128"/>
                <a:sym typeface="Arial" pitchFamily="34" charset="0"/>
              </a:rPr>
              <a:t>Hyperic</a:t>
            </a:r>
            <a:r>
              <a:rPr lang="en-US" sz="1700" dirty="0">
                <a:ea typeface="MS PGothic" pitchFamily="34" charset="-128"/>
                <a:sym typeface="Arial" pitchFamily="34" charset="0"/>
              </a:rPr>
              <a:t> &amp;</a:t>
            </a:r>
            <a:endParaRPr lang="en-US" sz="1100" dirty="0">
              <a:ea typeface="MS PGothic" pitchFamily="34" charset="-128"/>
            </a:endParaRPr>
          </a:p>
          <a:p>
            <a:r>
              <a:rPr lang="en-US" sz="1700" dirty="0">
                <a:ea typeface="MS PGothic" pitchFamily="34" charset="-128"/>
                <a:sym typeface="Arial" pitchFamily="34" charset="0"/>
              </a:rPr>
              <a:t>Spring Insight</a:t>
            </a:r>
          </a:p>
        </p:txBody>
      </p:sp>
      <p:pic>
        <p:nvPicPr>
          <p:cNvPr id="357390" name="Picture 13"/>
          <p:cNvPicPr>
            <a:picLocks noChangeAspect="1" noChangeArrowheads="1"/>
          </p:cNvPicPr>
          <p:nvPr/>
        </p:nvPicPr>
        <p:blipFill>
          <a:blip r:embed="rId4" cstate="email"/>
          <a:srcRect/>
          <a:stretch>
            <a:fillRect/>
          </a:stretch>
        </p:blipFill>
        <p:spPr bwMode="auto">
          <a:xfrm>
            <a:off x="1326059" y="1568277"/>
            <a:ext cx="948779" cy="780231"/>
          </a:xfrm>
          <a:prstGeom prst="rect">
            <a:avLst/>
          </a:prstGeom>
          <a:noFill/>
          <a:ln w="12700" cap="rnd">
            <a:noFill/>
            <a:round/>
            <a:headEnd/>
            <a:tailEnd/>
          </a:ln>
        </p:spPr>
      </p:pic>
      <p:grpSp>
        <p:nvGrpSpPr>
          <p:cNvPr id="2" name="Group 14"/>
          <p:cNvGrpSpPr>
            <a:grpSpLocks/>
          </p:cNvGrpSpPr>
          <p:nvPr/>
        </p:nvGrpSpPr>
        <p:grpSpPr bwMode="auto">
          <a:xfrm>
            <a:off x="539130" y="3317379"/>
            <a:ext cx="8371582" cy="2809503"/>
            <a:chOff x="-22" y="0"/>
            <a:chExt cx="7500" cy="2516"/>
          </a:xfrm>
        </p:grpSpPr>
        <p:sp>
          <p:nvSpPr>
            <p:cNvPr id="357396" name="Rectangle 15"/>
            <p:cNvSpPr>
              <a:spLocks/>
            </p:cNvSpPr>
            <p:nvPr/>
          </p:nvSpPr>
          <p:spPr bwMode="auto">
            <a:xfrm>
              <a:off x="-22" y="615"/>
              <a:ext cx="2430" cy="710"/>
            </a:xfrm>
            <a:prstGeom prst="rect">
              <a:avLst/>
            </a:prstGeom>
            <a:noFill/>
            <a:ln w="12700">
              <a:noFill/>
              <a:miter lim="800000"/>
              <a:headEnd/>
              <a:tailEnd/>
            </a:ln>
          </p:spPr>
          <p:txBody>
            <a:bodyPr lIns="38100" tIns="38100" rIns="38100" bIns="38100" anchor="ctr"/>
            <a:lstStyle/>
            <a:p>
              <a:pPr>
                <a:spcBef>
                  <a:spcPts val="633"/>
                </a:spcBef>
              </a:pPr>
              <a:r>
                <a:rPr lang="en-US" sz="1700" dirty="0" err="1">
                  <a:ea typeface="MS PGothic" pitchFamily="34" charset="-128"/>
                  <a:sym typeface="Arial" pitchFamily="34" charset="0"/>
                </a:rPr>
                <a:t>RabbitMQ</a:t>
              </a:r>
              <a:endParaRPr lang="en-US" sz="1100" dirty="0">
                <a:ea typeface="MS PGothic" pitchFamily="34" charset="-128"/>
              </a:endParaRPr>
            </a:p>
            <a:p>
              <a:pPr>
                <a:spcBef>
                  <a:spcPts val="633"/>
                </a:spcBef>
              </a:pPr>
              <a:r>
                <a:rPr lang="zh-CN" altLang="en-US" sz="1300" dirty="0">
                  <a:ea typeface="MS PGothic" pitchFamily="34" charset="-128"/>
                  <a:sym typeface="Arial" pitchFamily="34" charset="0"/>
                </a:rPr>
                <a:t>基于</a:t>
              </a:r>
              <a:r>
                <a:rPr lang="en-US" altLang="zh-CN" sz="1300" dirty="0">
                  <a:ea typeface="MS PGothic" pitchFamily="34" charset="-128"/>
                  <a:sym typeface="Arial" pitchFamily="34" charset="0"/>
                </a:rPr>
                <a:t>AMQP</a:t>
              </a:r>
              <a:r>
                <a:rPr lang="zh-CN" altLang="en-US" sz="1300" dirty="0">
                  <a:ea typeface="MS PGothic" pitchFamily="34" charset="-128"/>
                  <a:sym typeface="Arial" pitchFamily="34" charset="0"/>
                </a:rPr>
                <a:t>的顶级的消息中间件，提</a:t>
              </a:r>
              <a:r>
                <a:rPr lang="zh-CN" altLang="en-US" sz="1400" dirty="0"/>
                <a:t>供健壮，可靠的跨系统消息传递</a:t>
              </a:r>
              <a:endParaRPr lang="en-US" sz="1300" dirty="0">
                <a:ea typeface="MS PGothic" pitchFamily="34" charset="-128"/>
                <a:sym typeface="Arial" pitchFamily="34" charset="0"/>
              </a:endParaRPr>
            </a:p>
          </p:txBody>
        </p:sp>
        <p:sp>
          <p:nvSpPr>
            <p:cNvPr id="357397" name="Rectangle 16"/>
            <p:cNvSpPr>
              <a:spLocks/>
            </p:cNvSpPr>
            <p:nvPr/>
          </p:nvSpPr>
          <p:spPr bwMode="auto">
            <a:xfrm>
              <a:off x="5238" y="229"/>
              <a:ext cx="2240" cy="600"/>
            </a:xfrm>
            <a:prstGeom prst="rect">
              <a:avLst/>
            </a:prstGeom>
            <a:noFill/>
            <a:ln w="12700">
              <a:noFill/>
              <a:miter lim="800000"/>
              <a:headEnd/>
              <a:tailEnd/>
            </a:ln>
          </p:spPr>
          <p:txBody>
            <a:bodyPr lIns="38100" tIns="38100" rIns="38100" bIns="38100" anchor="ctr"/>
            <a:lstStyle/>
            <a:p>
              <a:pPr>
                <a:spcBef>
                  <a:spcPts val="562"/>
                </a:spcBef>
              </a:pPr>
              <a:endParaRPr lang="en-US" sz="1100" dirty="0">
                <a:ea typeface="MS PGothic" pitchFamily="34" charset="-128"/>
                <a:sym typeface="Arial" pitchFamily="34" charset="0"/>
              </a:endParaRPr>
            </a:p>
          </p:txBody>
        </p:sp>
        <p:sp>
          <p:nvSpPr>
            <p:cNvPr id="357398" name="Freeform 17"/>
            <p:cNvSpPr>
              <a:spLocks/>
            </p:cNvSpPr>
            <p:nvPr/>
          </p:nvSpPr>
          <p:spPr bwMode="auto">
            <a:xfrm rot="-5400000">
              <a:off x="3398" y="1203"/>
              <a:ext cx="574" cy="0"/>
            </a:xfrm>
            <a:custGeom>
              <a:avLst/>
              <a:gdLst>
                <a:gd name="T0" fmla="*/ 0 w 21600"/>
                <a:gd name="T1" fmla="*/ 0 h 21600"/>
                <a:gd name="T2" fmla="*/ 15 w 21600"/>
                <a:gd name="T3" fmla="*/ 0 h 21600"/>
                <a:gd name="T4" fmla="*/ 0 60000 65536"/>
                <a:gd name="T5" fmla="*/ 0 60000 65536"/>
              </a:gdLst>
              <a:ahLst/>
              <a:cxnLst>
                <a:cxn ang="T4">
                  <a:pos x="T0" y="T1"/>
                </a:cxn>
                <a:cxn ang="T5">
                  <a:pos x="T2" y="T3"/>
                </a:cxn>
              </a:cxnLst>
              <a:rect l="0" t="0" r="r" b="b"/>
              <a:pathLst>
                <a:path w="21600" h="21600">
                  <a:moveTo>
                    <a:pt x="0" y="0"/>
                  </a:moveTo>
                  <a:cubicBezTo>
                    <a:pt x="0" y="0"/>
                    <a:pt x="22052" y="22052"/>
                    <a:pt x="21593" y="21593"/>
                  </a:cubicBezTo>
                </a:path>
              </a:pathLst>
            </a:custGeom>
            <a:noFill/>
            <a:ln w="38100" cap="flat">
              <a:solidFill>
                <a:schemeClr val="tx1"/>
              </a:solidFill>
              <a:prstDash val="solid"/>
              <a:miter lim="800000"/>
              <a:headEnd type="triangle" w="med" len="med"/>
              <a:tailEnd type="triangle" w="med" len="med"/>
            </a:ln>
          </p:spPr>
          <p:txBody>
            <a:bodyPr lIns="0" tIns="0" rIns="0" bIns="0"/>
            <a:lstStyle/>
            <a:p>
              <a:endParaRPr lang="en-US"/>
            </a:p>
          </p:txBody>
        </p:sp>
        <p:sp>
          <p:nvSpPr>
            <p:cNvPr id="357399" name="Rectangle 18"/>
            <p:cNvSpPr>
              <a:spLocks/>
            </p:cNvSpPr>
            <p:nvPr/>
          </p:nvSpPr>
          <p:spPr bwMode="auto">
            <a:xfrm>
              <a:off x="1764" y="2307"/>
              <a:ext cx="3696" cy="209"/>
            </a:xfrm>
            <a:prstGeom prst="rect">
              <a:avLst/>
            </a:prstGeom>
            <a:noFill/>
            <a:ln w="12700">
              <a:noFill/>
              <a:miter lim="800000"/>
              <a:headEnd/>
              <a:tailEnd/>
            </a:ln>
          </p:spPr>
          <p:txBody>
            <a:bodyPr lIns="38100" tIns="38100" rIns="38100" bIns="38100"/>
            <a:lstStyle/>
            <a:p>
              <a:pPr>
                <a:spcBef>
                  <a:spcPts val="633"/>
                </a:spcBef>
              </a:pPr>
              <a:r>
                <a:rPr lang="en-US" sz="1300" dirty="0">
                  <a:ea typeface="MS PGothic" pitchFamily="34" charset="-128"/>
                  <a:sym typeface="Arial" pitchFamily="34" charset="0"/>
                </a:rPr>
                <a:t>   </a:t>
              </a:r>
              <a:r>
                <a:rPr lang="zh-CN" altLang="en-US" sz="1300" dirty="0">
                  <a:ea typeface="MS PGothic" pitchFamily="34" charset="-128"/>
                  <a:sym typeface="Arial" pitchFamily="34" charset="0"/>
                </a:rPr>
                <a:t>其他云平台</a:t>
              </a:r>
              <a:r>
                <a:rPr lang="en-US" altLang="ja-JP" sz="1300" dirty="0">
                  <a:ea typeface="MS PGothic" pitchFamily="34" charset="-128"/>
                  <a:sym typeface="Arial" pitchFamily="34" charset="0"/>
                </a:rPr>
                <a:t>                  </a:t>
              </a:r>
              <a:r>
                <a:rPr lang="zh-CN" altLang="en-US" sz="1300" dirty="0">
                  <a:ea typeface="MS PGothic" pitchFamily="34" charset="-128"/>
                  <a:sym typeface="Arial" pitchFamily="34" charset="0"/>
                </a:rPr>
                <a:t>终端设备            应用程序</a:t>
              </a:r>
              <a:endParaRPr lang="en-US" sz="1300" dirty="0">
                <a:ea typeface="MS PGothic" pitchFamily="34" charset="-128"/>
                <a:sym typeface="Arial" pitchFamily="34" charset="0"/>
              </a:endParaRPr>
            </a:p>
          </p:txBody>
        </p:sp>
        <p:sp>
          <p:nvSpPr>
            <p:cNvPr id="357400" name="Freeform 19"/>
            <p:cNvSpPr>
              <a:spLocks/>
            </p:cNvSpPr>
            <p:nvPr/>
          </p:nvSpPr>
          <p:spPr bwMode="auto">
            <a:xfrm rot="-5400000">
              <a:off x="2300" y="1201"/>
              <a:ext cx="574" cy="0"/>
            </a:xfrm>
            <a:custGeom>
              <a:avLst/>
              <a:gdLst>
                <a:gd name="T0" fmla="*/ 0 w 21600"/>
                <a:gd name="T1" fmla="*/ 0 h 21600"/>
                <a:gd name="T2" fmla="*/ 15 w 21600"/>
                <a:gd name="T3" fmla="*/ 0 h 21600"/>
                <a:gd name="T4" fmla="*/ 0 60000 65536"/>
                <a:gd name="T5" fmla="*/ 0 60000 65536"/>
              </a:gdLst>
              <a:ahLst/>
              <a:cxnLst>
                <a:cxn ang="T4">
                  <a:pos x="T0" y="T1"/>
                </a:cxn>
                <a:cxn ang="T5">
                  <a:pos x="T2" y="T3"/>
                </a:cxn>
              </a:cxnLst>
              <a:rect l="0" t="0" r="r" b="b"/>
              <a:pathLst>
                <a:path w="21600" h="21600">
                  <a:moveTo>
                    <a:pt x="0" y="0"/>
                  </a:moveTo>
                  <a:cubicBezTo>
                    <a:pt x="0" y="0"/>
                    <a:pt x="22052" y="22052"/>
                    <a:pt x="21593" y="21593"/>
                  </a:cubicBezTo>
                </a:path>
              </a:pathLst>
            </a:custGeom>
            <a:noFill/>
            <a:ln w="38100" cap="flat">
              <a:solidFill>
                <a:schemeClr val="tx1"/>
              </a:solidFill>
              <a:prstDash val="solid"/>
              <a:miter lim="800000"/>
              <a:headEnd type="triangle" w="med" len="med"/>
              <a:tailEnd type="triangle" w="med" len="med"/>
            </a:ln>
          </p:spPr>
          <p:txBody>
            <a:bodyPr lIns="0" tIns="0" rIns="0" bIns="0"/>
            <a:lstStyle/>
            <a:p>
              <a:endParaRPr lang="en-US"/>
            </a:p>
          </p:txBody>
        </p:sp>
        <p:sp>
          <p:nvSpPr>
            <p:cNvPr id="357401" name="Freeform 20"/>
            <p:cNvSpPr>
              <a:spLocks/>
            </p:cNvSpPr>
            <p:nvPr/>
          </p:nvSpPr>
          <p:spPr bwMode="auto">
            <a:xfrm rot="-5400000">
              <a:off x="4527" y="1201"/>
              <a:ext cx="574" cy="0"/>
            </a:xfrm>
            <a:custGeom>
              <a:avLst/>
              <a:gdLst>
                <a:gd name="T0" fmla="*/ 0 w 21600"/>
                <a:gd name="T1" fmla="*/ 0 h 21600"/>
                <a:gd name="T2" fmla="*/ 15 w 21600"/>
                <a:gd name="T3" fmla="*/ 0 h 21600"/>
                <a:gd name="T4" fmla="*/ 0 60000 65536"/>
                <a:gd name="T5" fmla="*/ 0 60000 65536"/>
              </a:gdLst>
              <a:ahLst/>
              <a:cxnLst>
                <a:cxn ang="T4">
                  <a:pos x="T0" y="T1"/>
                </a:cxn>
                <a:cxn ang="T5">
                  <a:pos x="T2" y="T3"/>
                </a:cxn>
              </a:cxnLst>
              <a:rect l="0" t="0" r="r" b="b"/>
              <a:pathLst>
                <a:path w="21600" h="21600">
                  <a:moveTo>
                    <a:pt x="0" y="0"/>
                  </a:moveTo>
                  <a:cubicBezTo>
                    <a:pt x="0" y="0"/>
                    <a:pt x="22052" y="22052"/>
                    <a:pt x="21593" y="21593"/>
                  </a:cubicBezTo>
                </a:path>
              </a:pathLst>
            </a:custGeom>
            <a:noFill/>
            <a:ln w="38100" cap="flat">
              <a:solidFill>
                <a:schemeClr val="tx1"/>
              </a:solidFill>
              <a:prstDash val="solid"/>
              <a:miter lim="800000"/>
              <a:headEnd type="triangle" w="med" len="med"/>
              <a:tailEnd type="triangle" w="med" len="med"/>
            </a:ln>
          </p:spPr>
          <p:txBody>
            <a:bodyPr lIns="0" tIns="0" rIns="0" bIns="0"/>
            <a:lstStyle/>
            <a:p>
              <a:endParaRPr lang="en-US"/>
            </a:p>
          </p:txBody>
        </p:sp>
        <p:grpSp>
          <p:nvGrpSpPr>
            <p:cNvPr id="3" name="Group 21"/>
            <p:cNvGrpSpPr>
              <a:grpSpLocks/>
            </p:cNvGrpSpPr>
            <p:nvPr/>
          </p:nvGrpSpPr>
          <p:grpSpPr bwMode="auto">
            <a:xfrm>
              <a:off x="2165" y="0"/>
              <a:ext cx="3005" cy="872"/>
              <a:chOff x="0" y="0"/>
              <a:chExt cx="3005" cy="872"/>
            </a:xfrm>
          </p:grpSpPr>
          <p:sp>
            <p:nvSpPr>
              <p:cNvPr id="91158" name="AutoShape 22"/>
              <p:cNvSpPr>
                <a:spLocks/>
              </p:cNvSpPr>
              <p:nvPr/>
            </p:nvSpPr>
            <p:spPr bwMode="auto">
              <a:xfrm>
                <a:off x="0" y="0"/>
                <a:ext cx="3005" cy="872"/>
              </a:xfrm>
              <a:prstGeom prst="leftRightArrow">
                <a:avLst>
                  <a:gd name="adj1" fmla="val 50000"/>
                  <a:gd name="adj2" fmla="val 35163"/>
                </a:avLst>
              </a:prstGeom>
              <a:gradFill rotWithShape="0">
                <a:gsLst>
                  <a:gs pos="0">
                    <a:srgbClr val="92D050"/>
                  </a:gs>
                  <a:gs pos="100000">
                    <a:srgbClr val="689739"/>
                  </a:gs>
                </a:gsLst>
                <a:lin ang="5400000" scaled="1"/>
              </a:gradFill>
              <a:ln w="9525">
                <a:solidFill>
                  <a:srgbClr val="619F37"/>
                </a:solidFill>
                <a:round/>
                <a:headEnd/>
                <a:tailEnd/>
              </a:ln>
              <a:effectLst>
                <a:outerShdw dist="38098" dir="5400000" algn="ctr" rotWithShape="0">
                  <a:schemeClr val="bg2">
                    <a:alpha val="39998"/>
                  </a:schemeClr>
                </a:outerShdw>
              </a:effectLst>
            </p:spPr>
            <p:txBody>
              <a:bodyPr lIns="0" tIns="0" rIns="0" bIns="0"/>
              <a:lstStyle/>
              <a:p>
                <a:endParaRPr lang="en-US"/>
              </a:p>
            </p:txBody>
          </p:sp>
          <p:sp>
            <p:nvSpPr>
              <p:cNvPr id="357407" name="Rectangle 23"/>
              <p:cNvSpPr>
                <a:spLocks/>
              </p:cNvSpPr>
              <p:nvPr/>
            </p:nvSpPr>
            <p:spPr bwMode="auto">
              <a:xfrm>
                <a:off x="216" y="321"/>
                <a:ext cx="2576" cy="232"/>
              </a:xfrm>
              <a:prstGeom prst="rect">
                <a:avLst/>
              </a:prstGeom>
              <a:noFill/>
              <a:ln w="12700">
                <a:noFill/>
                <a:miter lim="800000"/>
                <a:headEnd/>
                <a:tailEnd/>
              </a:ln>
            </p:spPr>
            <p:txBody>
              <a:bodyPr lIns="38100" tIns="38100" rIns="38100" bIns="38100" anchor="ctr"/>
              <a:lstStyle/>
              <a:p>
                <a:pPr algn="ctr">
                  <a:spcBef>
                    <a:spcPts val="703"/>
                  </a:spcBef>
                </a:pPr>
                <a:r>
                  <a:rPr lang="zh-CN" altLang="en-US" sz="1500" dirty="0">
                    <a:solidFill>
                      <a:srgbClr val="FFFFFF"/>
                    </a:solidFill>
                    <a:ea typeface="MS PGothic" pitchFamily="34" charset="-128"/>
                    <a:sym typeface="Arial" pitchFamily="34" charset="0"/>
                  </a:rPr>
                  <a:t>云应用的消息总线</a:t>
                </a:r>
                <a:endParaRPr lang="en-US" sz="1500" dirty="0">
                  <a:solidFill>
                    <a:srgbClr val="FFFFFF"/>
                  </a:solidFill>
                  <a:ea typeface="MS PGothic" pitchFamily="34" charset="-128"/>
                  <a:sym typeface="Arial" pitchFamily="34" charset="0"/>
                </a:endParaRPr>
              </a:p>
            </p:txBody>
          </p:sp>
        </p:grpSp>
        <p:pic>
          <p:nvPicPr>
            <p:cNvPr id="357403" name="Picture 24"/>
            <p:cNvPicPr>
              <a:picLocks noChangeAspect="1" noChangeArrowheads="1"/>
            </p:cNvPicPr>
            <p:nvPr/>
          </p:nvPicPr>
          <p:blipFill>
            <a:blip r:embed="rId5" cstate="email"/>
            <a:srcRect/>
            <a:stretch>
              <a:fillRect/>
            </a:stretch>
          </p:blipFill>
          <p:spPr bwMode="auto">
            <a:xfrm>
              <a:off x="1789" y="1521"/>
              <a:ext cx="1237" cy="788"/>
            </a:xfrm>
            <a:prstGeom prst="rect">
              <a:avLst/>
            </a:prstGeom>
            <a:noFill/>
            <a:ln w="9525">
              <a:noFill/>
              <a:miter lim="800000"/>
              <a:headEnd/>
              <a:tailEnd/>
            </a:ln>
          </p:spPr>
        </p:pic>
        <p:pic>
          <p:nvPicPr>
            <p:cNvPr id="357404" name="Picture 25"/>
            <p:cNvPicPr>
              <a:picLocks noChangeAspect="1" noChangeArrowheads="1"/>
            </p:cNvPicPr>
            <p:nvPr/>
          </p:nvPicPr>
          <p:blipFill>
            <a:blip r:embed="rId6" cstate="email"/>
            <a:srcRect/>
            <a:stretch>
              <a:fillRect/>
            </a:stretch>
          </p:blipFill>
          <p:spPr bwMode="auto">
            <a:xfrm>
              <a:off x="4469" y="1418"/>
              <a:ext cx="784" cy="927"/>
            </a:xfrm>
            <a:prstGeom prst="rect">
              <a:avLst/>
            </a:prstGeom>
            <a:noFill/>
            <a:ln w="9525">
              <a:noFill/>
              <a:miter lim="800000"/>
              <a:headEnd/>
              <a:tailEnd/>
            </a:ln>
          </p:spPr>
        </p:pic>
        <p:pic>
          <p:nvPicPr>
            <p:cNvPr id="357405" name="Picture 26"/>
            <p:cNvPicPr>
              <a:picLocks noChangeAspect="1" noChangeArrowheads="1"/>
            </p:cNvPicPr>
            <p:nvPr/>
          </p:nvPicPr>
          <p:blipFill>
            <a:blip r:embed="rId7" cstate="email"/>
            <a:srcRect/>
            <a:stretch>
              <a:fillRect/>
            </a:stretch>
          </p:blipFill>
          <p:spPr bwMode="auto">
            <a:xfrm>
              <a:off x="3384" y="1373"/>
              <a:ext cx="620" cy="1008"/>
            </a:xfrm>
            <a:prstGeom prst="rect">
              <a:avLst/>
            </a:prstGeom>
            <a:noFill/>
            <a:ln w="9525">
              <a:noFill/>
              <a:miter lim="800000"/>
              <a:headEnd/>
              <a:tailEnd/>
            </a:ln>
          </p:spPr>
        </p:pic>
      </p:grpSp>
      <p:sp>
        <p:nvSpPr>
          <p:cNvPr id="357392" name="Freeform 27"/>
          <p:cNvSpPr>
            <a:spLocks/>
          </p:cNvSpPr>
          <p:nvPr/>
        </p:nvSpPr>
        <p:spPr bwMode="auto">
          <a:xfrm rot="-5400000">
            <a:off x="4358246" y="3168365"/>
            <a:ext cx="639589" cy="0"/>
          </a:xfrm>
          <a:custGeom>
            <a:avLst/>
            <a:gdLst>
              <a:gd name="T0" fmla="*/ 0 w 21600"/>
              <a:gd name="T1" fmla="*/ 0 h 21600"/>
              <a:gd name="T2" fmla="*/ 38295044 w 21600"/>
              <a:gd name="T3" fmla="*/ 0 h 21600"/>
              <a:gd name="T4" fmla="*/ 0 60000 65536"/>
              <a:gd name="T5" fmla="*/ 0 60000 65536"/>
            </a:gdLst>
            <a:ahLst/>
            <a:cxnLst>
              <a:cxn ang="T4">
                <a:pos x="T0" y="T1"/>
              </a:cxn>
              <a:cxn ang="T5">
                <a:pos x="T2" y="T3"/>
              </a:cxn>
            </a:cxnLst>
            <a:rect l="0" t="0" r="r" b="b"/>
            <a:pathLst>
              <a:path w="21600" h="21600">
                <a:moveTo>
                  <a:pt x="0" y="0"/>
                </a:moveTo>
                <a:cubicBezTo>
                  <a:pt x="0" y="0"/>
                  <a:pt x="22052" y="22052"/>
                  <a:pt x="21593" y="21593"/>
                </a:cubicBezTo>
              </a:path>
            </a:pathLst>
          </a:custGeom>
          <a:noFill/>
          <a:ln w="38100" cap="flat">
            <a:solidFill>
              <a:schemeClr val="tx1"/>
            </a:solidFill>
            <a:prstDash val="solid"/>
            <a:miter lim="800000"/>
            <a:headEnd type="triangle" w="med" len="med"/>
            <a:tailEnd type="triangle" w="med" len="med"/>
          </a:ln>
        </p:spPr>
        <p:txBody>
          <a:bodyPr lIns="0" tIns="0" rIns="0" bIns="0"/>
          <a:lstStyle/>
          <a:p>
            <a:endParaRPr lang="en-US"/>
          </a:p>
        </p:txBody>
      </p:sp>
      <p:pic>
        <p:nvPicPr>
          <p:cNvPr id="357393" name="Picture 28"/>
          <p:cNvPicPr>
            <a:picLocks noChangeAspect="1" noChangeArrowheads="1"/>
          </p:cNvPicPr>
          <p:nvPr/>
        </p:nvPicPr>
        <p:blipFill>
          <a:blip r:embed="rId8" cstate="email">
            <a:grayscl/>
          </a:blip>
          <a:srcRect/>
          <a:stretch>
            <a:fillRect/>
          </a:stretch>
        </p:blipFill>
        <p:spPr bwMode="auto">
          <a:xfrm rot="1200000">
            <a:off x="4133329" y="1457772"/>
            <a:ext cx="990079" cy="1097236"/>
          </a:xfrm>
          <a:prstGeom prst="rect">
            <a:avLst/>
          </a:prstGeom>
          <a:noFill/>
          <a:ln w="9525">
            <a:noFill/>
            <a:miter lim="800000"/>
            <a:headEnd/>
            <a:tailEnd/>
          </a:ln>
        </p:spPr>
      </p:pic>
      <p:pic>
        <p:nvPicPr>
          <p:cNvPr id="357394" name="Picture 29"/>
          <p:cNvPicPr>
            <a:picLocks noChangeAspect="1" noChangeArrowheads="1"/>
          </p:cNvPicPr>
          <p:nvPr/>
        </p:nvPicPr>
        <p:blipFill>
          <a:blip r:embed="rId9" cstate="email"/>
          <a:srcRect/>
          <a:stretch>
            <a:fillRect/>
          </a:stretch>
        </p:blipFill>
        <p:spPr bwMode="auto">
          <a:xfrm>
            <a:off x="4325318" y="1703338"/>
            <a:ext cx="606102" cy="604986"/>
          </a:xfrm>
          <a:prstGeom prst="rect">
            <a:avLst/>
          </a:prstGeom>
          <a:noFill/>
          <a:ln w="9525">
            <a:noFill/>
            <a:round/>
            <a:headEnd/>
            <a:tailEnd/>
          </a:ln>
        </p:spPr>
      </p:pic>
      <p:sp>
        <p:nvSpPr>
          <p:cNvPr id="357395" name="Rectangle 16"/>
          <p:cNvSpPr>
            <a:spLocks/>
          </p:cNvSpPr>
          <p:nvPr/>
        </p:nvSpPr>
        <p:spPr bwMode="auto">
          <a:xfrm>
            <a:off x="6372448" y="4077519"/>
            <a:ext cx="2500313" cy="669727"/>
          </a:xfrm>
          <a:prstGeom prst="rect">
            <a:avLst/>
          </a:prstGeom>
          <a:noFill/>
          <a:ln w="12700">
            <a:noFill/>
            <a:miter lim="800000"/>
            <a:headEnd/>
            <a:tailEnd/>
          </a:ln>
        </p:spPr>
        <p:txBody>
          <a:bodyPr lIns="38098" tIns="38098" rIns="38098" bIns="38098" anchor="ctr"/>
          <a:lstStyle/>
          <a:p>
            <a:pPr defTabSz="641799">
              <a:spcBef>
                <a:spcPts val="562"/>
              </a:spcBef>
            </a:pPr>
            <a:r>
              <a:rPr lang="en-US" sz="1100" dirty="0">
                <a:solidFill>
                  <a:srgbClr val="333333"/>
                </a:solidFill>
                <a:ea typeface="MS PGothic" pitchFamily="34" charset="-128"/>
                <a:sym typeface="Arial" pitchFamily="34" charset="0"/>
              </a:rPr>
              <a:t>AMQP, SMTP, XMPP, Stomp, …</a:t>
            </a:r>
            <a:r>
              <a:rPr lang="zh-CN" altLang="en-US" sz="1100" dirty="0">
                <a:solidFill>
                  <a:srgbClr val="333333"/>
                </a:solidFill>
                <a:ea typeface="MS PGothic" pitchFamily="34" charset="-128"/>
                <a:sym typeface="Arial" pitchFamily="34" charset="0"/>
              </a:rPr>
              <a:t>多协议支持</a:t>
            </a:r>
            <a:endParaRPr lang="en-US" altLang="ja-JP" sz="1100" dirty="0">
              <a:solidFill>
                <a:srgbClr val="333333"/>
              </a:solidFill>
              <a:ea typeface="MS PGothic" pitchFamily="34" charset="-128"/>
            </a:endParaRPr>
          </a:p>
          <a:p>
            <a:pPr defTabSz="641799">
              <a:spcBef>
                <a:spcPts val="562"/>
              </a:spcBef>
            </a:pPr>
            <a:r>
              <a:rPr lang="zh-CN" altLang="en-US" sz="1100" dirty="0">
                <a:solidFill>
                  <a:srgbClr val="333333"/>
                </a:solidFill>
                <a:ea typeface="MS PGothic" pitchFamily="34" charset="-128"/>
                <a:sym typeface="Arial" pitchFamily="34" charset="0"/>
              </a:rPr>
              <a:t>多种访问方式</a:t>
            </a:r>
            <a:endParaRPr lang="en-US" sz="1100" dirty="0">
              <a:solidFill>
                <a:srgbClr val="333333"/>
              </a:solidFill>
              <a:ea typeface="MS PGothic" pitchFamily="34" charset="-128"/>
              <a:sym typeface="Arial" pitchFamily="34" charset="0"/>
            </a:endParaRPr>
          </a:p>
        </p:txBody>
      </p:sp>
      <p:sp>
        <p:nvSpPr>
          <p:cNvPr id="34" name="标题 3"/>
          <p:cNvSpPr>
            <a:spLocks noGrp="1"/>
          </p:cNvSpPr>
          <p:nvPr>
            <p:ph type="title"/>
          </p:nvPr>
        </p:nvSpPr>
        <p:spPr>
          <a:xfrm>
            <a:off x="374650" y="171451"/>
            <a:ext cx="8474075" cy="333375"/>
          </a:xfrm>
        </p:spPr>
        <p:txBody>
          <a:bodyPr/>
          <a:lstStyle/>
          <a:p>
            <a:pPr lvl="0"/>
            <a:r>
              <a:rPr lang="zh-CN" altLang="en-US" dirty="0" smtClean="0"/>
              <a:t>第二部分：云计算应用平台</a:t>
            </a:r>
            <a:r>
              <a:rPr lang="en-US" altLang="zh-CN" dirty="0" smtClean="0"/>
              <a:t>——</a:t>
            </a:r>
            <a:r>
              <a:rPr lang="en-US" altLang="zh-CN" dirty="0" err="1" smtClean="0">
                <a:latin typeface="+mj-lt"/>
              </a:rPr>
              <a:t>vFabric</a:t>
            </a:r>
            <a:r>
              <a:rPr lang="en-US" altLang="zh-CN" dirty="0" smtClean="0">
                <a:latin typeface="+mj-lt"/>
              </a:rPr>
              <a:t>  </a:t>
            </a:r>
            <a:r>
              <a:rPr lang="en-US" altLang="zh-CN" dirty="0" err="1" smtClean="0">
                <a:latin typeface="+mj-lt"/>
              </a:rPr>
              <a:t>RabbitMQ</a:t>
            </a:r>
            <a:endParaRPr lang="zh-CN" altLang="en-US" dirty="0">
              <a:latin typeface="+mj-lt"/>
            </a:endParaRPr>
          </a:p>
        </p:txBody>
      </p:sp>
      <p:pic>
        <p:nvPicPr>
          <p:cNvPr id="33" name="图片 32" descr="调整大小 Snap1.jpg"/>
          <p:cNvPicPr>
            <a:picLocks noChangeAspect="1"/>
          </p:cNvPicPr>
          <p:nvPr/>
        </p:nvPicPr>
        <p:blipFill>
          <a:blip r:embed="rId10"/>
          <a:stretch>
            <a:fillRect/>
          </a:stretch>
        </p:blipFill>
        <p:spPr>
          <a:xfrm>
            <a:off x="7591425" y="0"/>
            <a:ext cx="1552575" cy="933450"/>
          </a:xfrm>
          <a:prstGeom prst="rect">
            <a:avLst/>
          </a:prstGeom>
        </p:spPr>
      </p:pic>
    </p:spTree>
  </p:cSld>
  <p:clrMapOvr>
    <a:masterClrMapping/>
  </p:clrMapOvr>
  <p:transition>
    <p:strips dir="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Line 1"/>
          <p:cNvSpPr>
            <a:spLocks noChangeShapeType="1"/>
          </p:cNvSpPr>
          <p:nvPr/>
        </p:nvSpPr>
        <p:spPr bwMode="auto">
          <a:xfrm>
            <a:off x="183059" y="634008"/>
            <a:ext cx="8777883" cy="0"/>
          </a:xfrm>
          <a:prstGeom prst="line">
            <a:avLst/>
          </a:prstGeom>
          <a:noFill/>
          <a:ln w="52197">
            <a:solidFill>
              <a:srgbClr val="4D4D4D"/>
            </a:solidFill>
            <a:round/>
            <a:headEnd/>
            <a:tailEnd/>
          </a:ln>
        </p:spPr>
        <p:txBody>
          <a:bodyPr lIns="0" tIns="0" rIns="0" bIns="0"/>
          <a:lstStyle/>
          <a:p>
            <a:endParaRPr lang="en-US"/>
          </a:p>
        </p:txBody>
      </p:sp>
      <p:sp>
        <p:nvSpPr>
          <p:cNvPr id="361474" name="Line 2"/>
          <p:cNvSpPr>
            <a:spLocks noChangeShapeType="1"/>
          </p:cNvSpPr>
          <p:nvPr/>
        </p:nvSpPr>
        <p:spPr bwMode="auto">
          <a:xfrm>
            <a:off x="183059" y="634008"/>
            <a:ext cx="8777883" cy="0"/>
          </a:xfrm>
          <a:prstGeom prst="line">
            <a:avLst/>
          </a:prstGeom>
          <a:noFill/>
          <a:ln w="52197">
            <a:solidFill>
              <a:srgbClr val="003D79"/>
            </a:solidFill>
            <a:round/>
            <a:headEnd/>
            <a:tailEnd/>
          </a:ln>
        </p:spPr>
        <p:txBody>
          <a:bodyPr lIns="0" tIns="0" rIns="0" bIns="0"/>
          <a:lstStyle/>
          <a:p>
            <a:endParaRPr lang="en-US"/>
          </a:p>
        </p:txBody>
      </p:sp>
      <p:sp>
        <p:nvSpPr>
          <p:cNvPr id="361475" name="Rectangle 3"/>
          <p:cNvSpPr>
            <a:spLocks/>
          </p:cNvSpPr>
          <p:nvPr/>
        </p:nvSpPr>
        <p:spPr bwMode="auto">
          <a:xfrm>
            <a:off x="421928" y="750094"/>
            <a:ext cx="7867055" cy="2562820"/>
          </a:xfrm>
          <a:prstGeom prst="rect">
            <a:avLst/>
          </a:prstGeom>
          <a:noFill/>
          <a:ln w="12700">
            <a:noFill/>
            <a:miter lim="800000"/>
            <a:headEnd/>
            <a:tailEnd/>
          </a:ln>
        </p:spPr>
        <p:txBody>
          <a:bodyPr lIns="0" tIns="0" rIns="0" bIns="0"/>
          <a:lstStyle/>
          <a:p>
            <a:pPr marL="160729" indent="-160729">
              <a:lnSpc>
                <a:spcPts val="1617"/>
              </a:lnSpc>
              <a:spcBef>
                <a:spcPts val="914"/>
              </a:spcBef>
              <a:buClr>
                <a:srgbClr val="387C2C"/>
              </a:buClr>
              <a:buSzPct val="113000"/>
              <a:buFont typeface="Wingdings" pitchFamily="2" charset="2"/>
              <a:buChar char="§"/>
            </a:pPr>
            <a:r>
              <a:rPr lang="zh-CN" altLang="en-US" sz="2000" dirty="0">
                <a:latin typeface="Arial Bold" charset="0"/>
                <a:ea typeface="MS PGothic" pitchFamily="34" charset="-128"/>
                <a:sym typeface="Arial Bold" charset="0"/>
              </a:rPr>
              <a:t>基于</a:t>
            </a:r>
            <a:r>
              <a:rPr lang="en-US" altLang="ja-JP" sz="2000" dirty="0">
                <a:latin typeface="Arial Bold" charset="0"/>
                <a:ea typeface="MS PGothic" pitchFamily="34" charset="-128"/>
                <a:sym typeface="Arial Bold" charset="0"/>
              </a:rPr>
              <a:t>AMQP</a:t>
            </a:r>
            <a:r>
              <a:rPr lang="zh-CN" altLang="en-US" sz="2000" dirty="0">
                <a:latin typeface="Arial Bold" charset="0"/>
                <a:ea typeface="MS PGothic" pitchFamily="34" charset="-128"/>
                <a:sym typeface="Arial Bold" charset="0"/>
              </a:rPr>
              <a:t>的领先消息中间件</a:t>
            </a:r>
            <a:endParaRPr lang="en-US" altLang="zh-CN" sz="2000" dirty="0">
              <a:latin typeface="Arial Bold" charset="0"/>
              <a:ea typeface="MS PGothic" pitchFamily="34" charset="-128"/>
              <a:sym typeface="Arial Bold" charset="0"/>
            </a:endParaRPr>
          </a:p>
          <a:p>
            <a:pPr marL="160729" indent="-160729">
              <a:lnSpc>
                <a:spcPts val="1617"/>
              </a:lnSpc>
              <a:spcBef>
                <a:spcPts val="914"/>
              </a:spcBef>
              <a:buClr>
                <a:srgbClr val="387C2C"/>
              </a:buClr>
              <a:buSzPct val="113000"/>
              <a:buFont typeface="Wingdings" pitchFamily="2" charset="2"/>
              <a:buChar char="§"/>
            </a:pPr>
            <a:r>
              <a:rPr lang="zh-CN" altLang="en-US" sz="2000" dirty="0">
                <a:latin typeface="Arial Bold" charset="0"/>
                <a:ea typeface="MS PGothic" pitchFamily="34" charset="-128"/>
                <a:sym typeface="Arial Bold" charset="0"/>
              </a:rPr>
              <a:t>开放协议，避免厂商锁定</a:t>
            </a:r>
            <a:endParaRPr lang="en-US" altLang="zh-CN" sz="2000" dirty="0">
              <a:latin typeface="Arial Bold" charset="0"/>
              <a:ea typeface="MS PGothic" pitchFamily="34" charset="-128"/>
              <a:sym typeface="Arial Bold" charset="0"/>
            </a:endParaRPr>
          </a:p>
          <a:p>
            <a:pPr marL="160729" indent="-160729">
              <a:lnSpc>
                <a:spcPts val="1617"/>
              </a:lnSpc>
              <a:spcBef>
                <a:spcPts val="914"/>
              </a:spcBef>
              <a:buClr>
                <a:srgbClr val="387C2C"/>
              </a:buClr>
              <a:buSzPct val="113000"/>
              <a:buFont typeface="Wingdings" pitchFamily="2" charset="2"/>
              <a:buChar char="§"/>
            </a:pPr>
            <a:r>
              <a:rPr lang="zh-CN" altLang="en-US" sz="2000" dirty="0">
                <a:latin typeface="Arial Bold" charset="0"/>
                <a:ea typeface="MS PGothic" pitchFamily="34" charset="-128"/>
                <a:sym typeface="Arial Bold" charset="0"/>
              </a:rPr>
              <a:t>多协议，多访问方式支持</a:t>
            </a:r>
            <a:endParaRPr lang="en-US" altLang="zh-CN" sz="2000" dirty="0">
              <a:latin typeface="Arial Bold" charset="0"/>
              <a:ea typeface="MS PGothic" pitchFamily="34" charset="-128"/>
              <a:sym typeface="Arial Bold" charset="0"/>
            </a:endParaRPr>
          </a:p>
          <a:p>
            <a:pPr marL="160729" indent="-160729">
              <a:lnSpc>
                <a:spcPts val="1617"/>
              </a:lnSpc>
              <a:spcBef>
                <a:spcPts val="914"/>
              </a:spcBef>
              <a:buClr>
                <a:srgbClr val="387C2C"/>
              </a:buClr>
              <a:buSzPct val="113000"/>
              <a:buFont typeface="Wingdings" pitchFamily="2" charset="2"/>
              <a:buChar char="§"/>
            </a:pPr>
            <a:r>
              <a:rPr lang="en-US" altLang="zh-CN" sz="2000" dirty="0">
                <a:latin typeface="Arial Bold" charset="0"/>
                <a:ea typeface="MS PGothic" pitchFamily="34" charset="-128"/>
                <a:sym typeface="Arial Bold" charset="0"/>
              </a:rPr>
              <a:t>Amazon EC2 </a:t>
            </a:r>
            <a:r>
              <a:rPr lang="zh-CN" altLang="en-US" sz="2000" dirty="0">
                <a:latin typeface="Arial Bold" charset="0"/>
                <a:ea typeface="MS PGothic" pitchFamily="34" charset="-128"/>
                <a:sym typeface="Arial Bold" charset="0"/>
              </a:rPr>
              <a:t>首选的消息服务</a:t>
            </a:r>
            <a:endParaRPr lang="en-US" altLang="ja-JP" sz="2000" dirty="0">
              <a:latin typeface="Arial Bold" charset="0"/>
              <a:ea typeface="MS PGothic" pitchFamily="34" charset="-128"/>
              <a:sym typeface="Arial Bold" charset="0"/>
            </a:endParaRPr>
          </a:p>
          <a:p>
            <a:pPr marL="160729" indent="-160729">
              <a:lnSpc>
                <a:spcPts val="1617"/>
              </a:lnSpc>
              <a:spcBef>
                <a:spcPts val="914"/>
              </a:spcBef>
              <a:buClr>
                <a:srgbClr val="387C2C"/>
              </a:buClr>
              <a:buSzPct val="113000"/>
              <a:buFont typeface="Wingdings" pitchFamily="2" charset="2"/>
              <a:buChar char="§"/>
            </a:pPr>
            <a:r>
              <a:rPr lang="en-US" sz="2000" dirty="0">
                <a:latin typeface="Arial Bold" charset="0"/>
                <a:ea typeface="MS PGothic" pitchFamily="34" charset="-128"/>
                <a:sym typeface="Arial Bold" charset="0"/>
              </a:rPr>
              <a:t>Intel </a:t>
            </a:r>
            <a:r>
              <a:rPr lang="zh-CN" altLang="en-US" sz="2000" dirty="0">
                <a:latin typeface="Arial Bold" charset="0"/>
                <a:ea typeface="MS PGothic" pitchFamily="34" charset="-128"/>
                <a:sym typeface="Arial Bold" charset="0"/>
              </a:rPr>
              <a:t>和 </a:t>
            </a:r>
            <a:r>
              <a:rPr lang="en-US" sz="2000" dirty="0" err="1">
                <a:latin typeface="Arial Bold" charset="0"/>
                <a:ea typeface="MS PGothic" pitchFamily="34" charset="-128"/>
                <a:sym typeface="Arial Bold" charset="0"/>
              </a:rPr>
              <a:t>LShift</a:t>
            </a:r>
            <a:r>
              <a:rPr lang="en-US" sz="2000" dirty="0">
                <a:latin typeface="Arial Bold" charset="0"/>
                <a:ea typeface="MS PGothic" pitchFamily="34" charset="-128"/>
                <a:sym typeface="Arial Bold" charset="0"/>
              </a:rPr>
              <a:t> </a:t>
            </a:r>
            <a:r>
              <a:rPr lang="zh-CN" altLang="en-US" sz="2000" dirty="0">
                <a:latin typeface="Arial Bold" charset="0"/>
                <a:ea typeface="MS PGothic" pitchFamily="34" charset="-128"/>
                <a:sym typeface="Arial Bold" charset="0"/>
              </a:rPr>
              <a:t>为英国</a:t>
            </a:r>
            <a:r>
              <a:rPr lang="en-US" altLang="ja-JP" sz="2000" dirty="0">
                <a:latin typeface="Arial Bold" charset="0"/>
                <a:ea typeface="MS PGothic" pitchFamily="34" charset="-128"/>
                <a:sym typeface="Arial Bold" charset="0"/>
              </a:rPr>
              <a:t> UK Financial Services sector</a:t>
            </a:r>
            <a:r>
              <a:rPr lang="zh-CN" altLang="en-US" sz="2000" dirty="0">
                <a:latin typeface="Arial Bold" charset="0"/>
                <a:ea typeface="MS PGothic" pitchFamily="34" charset="-128"/>
                <a:sym typeface="Arial Bold" charset="0"/>
              </a:rPr>
              <a:t>做的</a:t>
            </a:r>
            <a:r>
              <a:rPr lang="en-US" altLang="zh-CN" sz="2000" dirty="0" err="1">
                <a:latin typeface="Arial Bold" charset="0"/>
                <a:ea typeface="MS PGothic" pitchFamily="34" charset="-128"/>
                <a:sym typeface="Arial Bold" charset="0"/>
              </a:rPr>
              <a:t>benchamark</a:t>
            </a:r>
            <a:endParaRPr lang="en-US" altLang="ja-JP" sz="1100" dirty="0">
              <a:ea typeface="MS PGothic" pitchFamily="34" charset="-128"/>
            </a:endParaRPr>
          </a:p>
          <a:p>
            <a:pPr marL="160729" indent="-160729">
              <a:lnSpc>
                <a:spcPts val="1617"/>
              </a:lnSpc>
              <a:spcBef>
                <a:spcPts val="914"/>
              </a:spcBef>
              <a:buClr>
                <a:srgbClr val="387C2C"/>
              </a:buClr>
              <a:buSzPct val="113000"/>
              <a:buFont typeface="Wingdings" pitchFamily="2" charset="2"/>
              <a:buChar char="§"/>
            </a:pPr>
            <a:r>
              <a:rPr lang="zh-CN" altLang="en-US" sz="2000" dirty="0">
                <a:latin typeface="Arial Bold" charset="0"/>
                <a:ea typeface="MS PGothic" pitchFamily="34" charset="-128"/>
                <a:sym typeface="Arial Bold" charset="0"/>
              </a:rPr>
              <a:t>每秒</a:t>
            </a:r>
            <a:r>
              <a:rPr lang="en-US" altLang="zh-CN" sz="2000" dirty="0">
                <a:latin typeface="Arial Bold" charset="0"/>
                <a:ea typeface="MS PGothic" pitchFamily="34" charset="-128"/>
                <a:sym typeface="Arial Bold" charset="0"/>
              </a:rPr>
              <a:t>130</a:t>
            </a:r>
            <a:r>
              <a:rPr lang="zh-CN" altLang="en-US" sz="2000" dirty="0">
                <a:latin typeface="Arial Bold" charset="0"/>
                <a:ea typeface="MS PGothic" pitchFamily="34" charset="-128"/>
                <a:sym typeface="Arial Bold" charset="0"/>
              </a:rPr>
              <a:t>万条消息</a:t>
            </a:r>
            <a:endParaRPr lang="en-US" altLang="ja-JP" sz="1100" dirty="0">
              <a:ea typeface="MS PGothic" pitchFamily="34" charset="-128"/>
            </a:endParaRPr>
          </a:p>
          <a:p>
            <a:pPr marL="160729" indent="-160729">
              <a:lnSpc>
                <a:spcPts val="1617"/>
              </a:lnSpc>
              <a:spcBef>
                <a:spcPts val="914"/>
              </a:spcBef>
              <a:buClr>
                <a:srgbClr val="387C2C"/>
              </a:buClr>
              <a:buSzPct val="113000"/>
              <a:buFont typeface="Wingdings" pitchFamily="2" charset="2"/>
              <a:buChar char="§"/>
            </a:pPr>
            <a:r>
              <a:rPr lang="en-US" sz="2000" u="sng" dirty="0">
                <a:solidFill>
                  <a:srgbClr val="009999"/>
                </a:solidFill>
                <a:latin typeface="Arial Bold" charset="0"/>
                <a:ea typeface="MS PGothic" pitchFamily="34" charset="-128"/>
                <a:sym typeface="Arial Bold" charset="0"/>
                <a:hlinkClick r:id="rId2"/>
              </a:rPr>
              <a:t>http://www.lshift.net/news/intelrabbit.html</a:t>
            </a:r>
            <a:endParaRPr lang="en-US" sz="1100" dirty="0">
              <a:ea typeface="MS PGothic" pitchFamily="34" charset="-128"/>
            </a:endParaRPr>
          </a:p>
          <a:p>
            <a:pPr marL="160729" indent="-160729">
              <a:lnSpc>
                <a:spcPts val="1617"/>
              </a:lnSpc>
              <a:spcBef>
                <a:spcPts val="914"/>
              </a:spcBef>
              <a:buClr>
                <a:srgbClr val="387C2C"/>
              </a:buClr>
              <a:buSzPct val="113000"/>
              <a:buFont typeface="Wingdings" pitchFamily="2" charset="2"/>
              <a:buChar char="§"/>
            </a:pPr>
            <a:r>
              <a:rPr lang="zh-CN" altLang="en-US" sz="2000" dirty="0">
                <a:latin typeface="Arial Bold" charset="0"/>
                <a:ea typeface="MS PGothic" pitchFamily="34" charset="-128"/>
                <a:sym typeface="Arial Bold" charset="0"/>
              </a:rPr>
              <a:t>是其他开源消息中间件如</a:t>
            </a:r>
            <a:r>
              <a:rPr lang="en-US" altLang="ja-JP" sz="2000" dirty="0">
                <a:latin typeface="Arial Bold" charset="0"/>
                <a:ea typeface="MS PGothic" pitchFamily="34" charset="-128"/>
                <a:sym typeface="Arial Bold" charset="0"/>
              </a:rPr>
              <a:t> </a:t>
            </a:r>
            <a:r>
              <a:rPr lang="en-US" altLang="ja-JP" sz="2000" dirty="0" err="1">
                <a:latin typeface="Arial Bold" charset="0"/>
                <a:ea typeface="MS PGothic" pitchFamily="34" charset="-128"/>
                <a:sym typeface="Arial Bold" charset="0"/>
              </a:rPr>
              <a:t>ActiveMQ</a:t>
            </a:r>
            <a:r>
              <a:rPr lang="en-US" altLang="ja-JP" sz="2000" dirty="0">
                <a:latin typeface="Arial Bold" charset="0"/>
                <a:ea typeface="MS PGothic" pitchFamily="34" charset="-128"/>
                <a:sym typeface="Arial Bold" charset="0"/>
              </a:rPr>
              <a:t> - </a:t>
            </a:r>
            <a:r>
              <a:rPr lang="en-US" altLang="ja-JP" sz="2000" dirty="0" err="1">
                <a:latin typeface="Arial Bold" charset="0"/>
                <a:ea typeface="MS PGothic" pitchFamily="34" charset="-128"/>
                <a:sym typeface="Arial Bold" charset="0"/>
              </a:rPr>
              <a:t>RabbitMQ</a:t>
            </a:r>
            <a:r>
              <a:rPr lang="en-US" altLang="ja-JP" sz="2000" dirty="0">
                <a:latin typeface="Arial Bold" charset="0"/>
                <a:ea typeface="MS PGothic" pitchFamily="34" charset="-128"/>
                <a:sym typeface="Arial Bold" charset="0"/>
              </a:rPr>
              <a:t> 4</a:t>
            </a:r>
            <a:r>
              <a:rPr lang="zh-CN" altLang="en-US" sz="2000" dirty="0">
                <a:latin typeface="Arial Bold" charset="0"/>
                <a:ea typeface="MS PGothic" pitchFamily="34" charset="-128"/>
                <a:sym typeface="Arial Bold" charset="0"/>
              </a:rPr>
              <a:t>倍以上的效率</a:t>
            </a:r>
            <a:endParaRPr lang="en-US" altLang="ja-JP" sz="1100" dirty="0">
              <a:ea typeface="MS PGothic" pitchFamily="34" charset="-128"/>
            </a:endParaRPr>
          </a:p>
          <a:p>
            <a:pPr marL="160729" indent="-160729">
              <a:lnSpc>
                <a:spcPts val="1617"/>
              </a:lnSpc>
              <a:spcBef>
                <a:spcPts val="914"/>
              </a:spcBef>
              <a:buClr>
                <a:srgbClr val="387C2C"/>
              </a:buClr>
              <a:buSzPct val="113000"/>
              <a:buFont typeface="Wingdings" pitchFamily="2" charset="2"/>
              <a:buChar char="§"/>
            </a:pPr>
            <a:r>
              <a:rPr lang="zh-CN" altLang="en-US" sz="2000" dirty="0">
                <a:latin typeface="Arial Bold" charset="0"/>
                <a:ea typeface="MS PGothic" pitchFamily="34" charset="-128"/>
                <a:sym typeface="Arial Bold" charset="0"/>
              </a:rPr>
              <a:t>通过插件机制进行功能扩展</a:t>
            </a:r>
            <a:endParaRPr lang="en-US" altLang="zh-CN" sz="2000" dirty="0">
              <a:latin typeface="Arial Bold" charset="0"/>
              <a:ea typeface="MS PGothic" pitchFamily="34" charset="-128"/>
              <a:sym typeface="Arial Bold" charset="0"/>
            </a:endParaRPr>
          </a:p>
          <a:p>
            <a:pPr marL="160729" indent="-160729">
              <a:lnSpc>
                <a:spcPts val="1617"/>
              </a:lnSpc>
              <a:spcBef>
                <a:spcPts val="914"/>
              </a:spcBef>
              <a:buClr>
                <a:srgbClr val="387C2C"/>
              </a:buClr>
              <a:buSzPct val="113000"/>
              <a:buFont typeface="Wingdings" pitchFamily="2" charset="2"/>
              <a:buChar char="§"/>
            </a:pPr>
            <a:r>
              <a:rPr lang="zh-CN" altLang="en-US" sz="2000" dirty="0">
                <a:latin typeface="Arial Bold" charset="0"/>
                <a:ea typeface="MS PGothic" pitchFamily="34" charset="-128"/>
                <a:sym typeface="Arial Bold" charset="0"/>
              </a:rPr>
              <a:t>支持绝大多数操作系统和主流开发语言接口</a:t>
            </a:r>
            <a:endParaRPr lang="en-US" altLang="zh-CN" sz="2000" dirty="0">
              <a:latin typeface="Arial Bold" charset="0"/>
              <a:ea typeface="MS PGothic" pitchFamily="34" charset="-128"/>
              <a:sym typeface="Arial Bold" charset="0"/>
            </a:endParaRPr>
          </a:p>
          <a:p>
            <a:pPr marL="160729" indent="-160729">
              <a:lnSpc>
                <a:spcPts val="1617"/>
              </a:lnSpc>
              <a:spcBef>
                <a:spcPts val="914"/>
              </a:spcBef>
              <a:buClr>
                <a:srgbClr val="387C2C"/>
              </a:buClr>
              <a:buSzPct val="113000"/>
              <a:buFont typeface="Wingdings" pitchFamily="2" charset="2"/>
              <a:buChar char="§"/>
            </a:pPr>
            <a:r>
              <a:rPr lang="zh-CN" altLang="en-US" sz="2000" dirty="0">
                <a:latin typeface="Arial Bold" charset="0"/>
                <a:ea typeface="MS PGothic" pitchFamily="34" charset="-128"/>
                <a:sym typeface="Arial Bold" charset="0"/>
              </a:rPr>
              <a:t>兼容其他消息中间件</a:t>
            </a:r>
            <a:endParaRPr lang="en-US" altLang="zh-CN" sz="2000" dirty="0">
              <a:latin typeface="Arial Bold" charset="0"/>
              <a:ea typeface="MS PGothic" pitchFamily="34" charset="-128"/>
              <a:sym typeface="Arial Bold" charset="0"/>
            </a:endParaRPr>
          </a:p>
          <a:p>
            <a:pPr marL="160729" indent="-160729">
              <a:lnSpc>
                <a:spcPts val="1617"/>
              </a:lnSpc>
              <a:spcBef>
                <a:spcPts val="914"/>
              </a:spcBef>
              <a:buClr>
                <a:srgbClr val="387C2C"/>
              </a:buClr>
              <a:buSzPct val="113000"/>
              <a:buFont typeface="Wingdings" pitchFamily="2" charset="2"/>
              <a:buChar char="§"/>
            </a:pPr>
            <a:r>
              <a:rPr lang="zh-CN" altLang="en-US" sz="2000" dirty="0">
                <a:latin typeface="Arial Bold" charset="0"/>
                <a:ea typeface="MS PGothic" pitchFamily="34" charset="-128"/>
                <a:sym typeface="Arial Bold" charset="0"/>
              </a:rPr>
              <a:t>提供企业级产品和咨询服务</a:t>
            </a:r>
            <a:endParaRPr lang="en-US" sz="2000" dirty="0">
              <a:latin typeface="Arial Bold" charset="0"/>
              <a:ea typeface="MS PGothic" pitchFamily="34" charset="-128"/>
              <a:sym typeface="Arial Bold" charset="0"/>
            </a:endParaRPr>
          </a:p>
        </p:txBody>
      </p:sp>
      <p:sp>
        <p:nvSpPr>
          <p:cNvPr id="7" name="标题 3"/>
          <p:cNvSpPr>
            <a:spLocks noGrp="1"/>
          </p:cNvSpPr>
          <p:nvPr>
            <p:ph type="title"/>
          </p:nvPr>
        </p:nvSpPr>
        <p:spPr>
          <a:xfrm>
            <a:off x="374650" y="171451"/>
            <a:ext cx="8474075" cy="333375"/>
          </a:xfrm>
        </p:spPr>
        <p:txBody>
          <a:bodyPr/>
          <a:lstStyle/>
          <a:p>
            <a:pPr lvl="0"/>
            <a:r>
              <a:rPr lang="zh-CN" altLang="en-US" dirty="0" smtClean="0"/>
              <a:t>第二部分：云计算应用平台</a:t>
            </a:r>
            <a:r>
              <a:rPr lang="en-US" altLang="zh-CN" dirty="0" smtClean="0"/>
              <a:t>——</a:t>
            </a:r>
            <a:r>
              <a:rPr lang="en-US" altLang="zh-CN" dirty="0" err="1" smtClean="0">
                <a:latin typeface="+mj-lt"/>
              </a:rPr>
              <a:t>vFabric</a:t>
            </a:r>
            <a:r>
              <a:rPr lang="en-US" altLang="zh-CN" dirty="0" smtClean="0">
                <a:latin typeface="+mj-lt"/>
              </a:rPr>
              <a:t>  </a:t>
            </a:r>
            <a:r>
              <a:rPr lang="en-US" altLang="zh-CN" dirty="0" err="1" smtClean="0">
                <a:latin typeface="+mj-lt"/>
              </a:rPr>
              <a:t>RabbitMQ</a:t>
            </a:r>
            <a:r>
              <a:rPr lang="zh-CN" altLang="en-US" dirty="0" smtClean="0"/>
              <a:t>的优点</a:t>
            </a:r>
            <a:endParaRPr lang="zh-CN" altLang="en-US" dirty="0"/>
          </a:p>
        </p:txBody>
      </p:sp>
      <p:pic>
        <p:nvPicPr>
          <p:cNvPr id="6" name="图片 5" descr="调整大小 Snap1.jpg"/>
          <p:cNvPicPr>
            <a:picLocks noChangeAspect="1"/>
          </p:cNvPicPr>
          <p:nvPr/>
        </p:nvPicPr>
        <p:blipFill>
          <a:blip r:embed="rId3"/>
          <a:stretch>
            <a:fillRect/>
          </a:stretch>
        </p:blipFill>
        <p:spPr>
          <a:xfrm>
            <a:off x="7591425" y="0"/>
            <a:ext cx="1552575" cy="933450"/>
          </a:xfrm>
          <a:prstGeom prst="rect">
            <a:avLst/>
          </a:prstGeom>
        </p:spPr>
      </p:pic>
    </p:spTree>
  </p:cSld>
  <p:clrMapOvr>
    <a:masterClrMapping/>
  </p:clrMapOvr>
  <p:transition>
    <p:strips dir="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7" descr="ICON_Cloud_Q308"/>
          <p:cNvPicPr>
            <a:picLocks noChangeAspect="1" noChangeArrowheads="1"/>
          </p:cNvPicPr>
          <p:nvPr/>
        </p:nvPicPr>
        <p:blipFill>
          <a:blip r:embed="rId3" cstate="email">
            <a:grayscl/>
            <a:lum/>
            <a:extLst>
              <a:ext uri="{28A0092B-C50C-407E-A947-70E740481C1C}">
                <a14:useLocalDpi xmlns:a14="http://schemas.microsoft.com/office/drawing/2010/main" xmlns=""/>
              </a:ext>
            </a:extLst>
          </a:blip>
          <a:srcRect/>
          <a:stretch>
            <a:fillRect/>
          </a:stretch>
        </p:blipFill>
        <p:spPr bwMode="auto">
          <a:xfrm>
            <a:off x="5151438" y="1346200"/>
            <a:ext cx="906463" cy="576758"/>
          </a:xfrm>
          <a:prstGeom prst="rect">
            <a:avLst/>
          </a:prstGeom>
          <a:noFill/>
          <a:ln w="9525">
            <a:noFill/>
            <a:miter lim="800000"/>
            <a:headEnd/>
            <a:tailEnd/>
          </a:ln>
        </p:spPr>
      </p:pic>
      <p:sp>
        <p:nvSpPr>
          <p:cNvPr id="49" name="Rectangle 48"/>
          <p:cNvSpPr/>
          <p:nvPr/>
        </p:nvSpPr>
        <p:spPr bwMode="auto">
          <a:xfrm>
            <a:off x="5105401" y="1327150"/>
            <a:ext cx="1095375" cy="615950"/>
          </a:xfrm>
          <a:prstGeom prst="rect">
            <a:avLst/>
          </a:prstGeom>
          <a:solidFill>
            <a:schemeClr val="bg1">
              <a:alpha val="65000"/>
            </a:scheme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5" tIns="45718" rIns="91435" bIns="45718" rtlCol="0" anchor="ctr"/>
          <a:lstStyle/>
          <a:p>
            <a:pPr fontAlgn="base">
              <a:spcBef>
                <a:spcPct val="0"/>
              </a:spcBef>
              <a:spcAft>
                <a:spcPct val="0"/>
              </a:spcAft>
            </a:pPr>
            <a:endParaRPr lang="zh-CN" altLang="en-US" sz="1600">
              <a:solidFill>
                <a:srgbClr val="FFFFFF"/>
              </a:solidFill>
              <a:latin typeface="Arial" pitchFamily="34" charset="0"/>
              <a:ea typeface="SimHei" pitchFamily="2" charset="-122"/>
              <a:cs typeface="Arial" pitchFamily="34" charset="0"/>
            </a:endParaRPr>
          </a:p>
        </p:txBody>
      </p:sp>
      <p:pic>
        <p:nvPicPr>
          <p:cNvPr id="38" name="Picture 27" descr="ICON_Cloud_Q308"/>
          <p:cNvPicPr>
            <a:picLocks noChangeAspect="1" noChangeArrowheads="1"/>
          </p:cNvPicPr>
          <p:nvPr/>
        </p:nvPicPr>
        <p:blipFill>
          <a:blip r:embed="rId3" cstate="email">
            <a:grayscl/>
            <a:lum/>
            <a:extLst>
              <a:ext uri="{28A0092B-C50C-407E-A947-70E740481C1C}">
                <a14:useLocalDpi xmlns:a14="http://schemas.microsoft.com/office/drawing/2010/main" xmlns=""/>
              </a:ext>
            </a:extLst>
          </a:blip>
          <a:srcRect/>
          <a:stretch>
            <a:fillRect/>
          </a:stretch>
        </p:blipFill>
        <p:spPr bwMode="auto">
          <a:xfrm>
            <a:off x="6692106" y="1355725"/>
            <a:ext cx="906463" cy="576758"/>
          </a:xfrm>
          <a:prstGeom prst="rect">
            <a:avLst/>
          </a:prstGeom>
          <a:noFill/>
          <a:ln w="9525">
            <a:noFill/>
            <a:miter lim="800000"/>
            <a:headEnd/>
            <a:tailEnd/>
          </a:ln>
        </p:spPr>
      </p:pic>
      <p:sp>
        <p:nvSpPr>
          <p:cNvPr id="50" name="Rectangle 49"/>
          <p:cNvSpPr/>
          <p:nvPr/>
        </p:nvSpPr>
        <p:spPr bwMode="auto">
          <a:xfrm>
            <a:off x="6635751" y="1336675"/>
            <a:ext cx="1095375" cy="615950"/>
          </a:xfrm>
          <a:prstGeom prst="rect">
            <a:avLst/>
          </a:prstGeom>
          <a:solidFill>
            <a:schemeClr val="bg1">
              <a:alpha val="65000"/>
            </a:scheme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5" tIns="45718" rIns="91435" bIns="45718" rtlCol="0" anchor="ctr"/>
          <a:lstStyle/>
          <a:p>
            <a:pPr fontAlgn="base">
              <a:spcBef>
                <a:spcPct val="0"/>
              </a:spcBef>
              <a:spcAft>
                <a:spcPct val="0"/>
              </a:spcAft>
            </a:pPr>
            <a:endParaRPr lang="zh-CN" altLang="en-US" sz="1600">
              <a:solidFill>
                <a:srgbClr val="FFFFFF"/>
              </a:solidFill>
              <a:latin typeface="Arial" pitchFamily="34" charset="0"/>
              <a:ea typeface="SimHei" pitchFamily="2" charset="-122"/>
              <a:cs typeface="Arial" pitchFamily="34" charset="0"/>
            </a:endParaRPr>
          </a:p>
        </p:txBody>
      </p:sp>
      <p:sp>
        <p:nvSpPr>
          <p:cNvPr id="10" name="Rounded Rectangle 9"/>
          <p:cNvSpPr/>
          <p:nvPr/>
        </p:nvSpPr>
        <p:spPr bwMode="auto">
          <a:xfrm>
            <a:off x="978408" y="1985698"/>
            <a:ext cx="6885432" cy="1207008"/>
          </a:xfrm>
          <a:prstGeom prst="roundRect">
            <a:avLst>
              <a:gd name="adj" fmla="val 3263"/>
            </a:avLst>
          </a:prstGeom>
          <a:gradFill>
            <a:gsLst>
              <a:gs pos="0">
                <a:srgbClr val="F8930C"/>
              </a:gs>
              <a:gs pos="100000">
                <a:srgbClr val="F9A22F">
                  <a:alpha val="79000"/>
                </a:srgbClr>
              </a:gs>
            </a:gsLst>
          </a:gradFill>
          <a:ln w="12700">
            <a:solidFill>
              <a:srgbClr val="F97E1D"/>
            </a:solidFill>
            <a:headEnd type="none" w="med" len="med"/>
            <a:tailEnd type="none" w="med" len="med"/>
          </a:ln>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91435" tIns="45718" rIns="91435" bIns="45718" anchor="ctr"/>
          <a:lstStyle/>
          <a:p>
            <a:pPr fontAlgn="base">
              <a:spcBef>
                <a:spcPct val="0"/>
              </a:spcBef>
              <a:spcAft>
                <a:spcPct val="0"/>
              </a:spcAft>
              <a:defRPr/>
            </a:pPr>
            <a:endParaRPr lang="zh-CN" altLang="en-US" sz="1600">
              <a:solidFill>
                <a:srgbClr val="FFFFFF"/>
              </a:solidFill>
              <a:latin typeface="Arial" pitchFamily="34" charset="0"/>
              <a:ea typeface="SimHei" pitchFamily="2" charset="-122"/>
              <a:cs typeface="Arial" pitchFamily="34" charset="0"/>
            </a:endParaRPr>
          </a:p>
        </p:txBody>
      </p:sp>
      <p:sp>
        <p:nvSpPr>
          <p:cNvPr id="11" name="Rounded Rectangle 10"/>
          <p:cNvSpPr/>
          <p:nvPr/>
        </p:nvSpPr>
        <p:spPr bwMode="auto">
          <a:xfrm>
            <a:off x="978409" y="4601363"/>
            <a:ext cx="5285591" cy="1428693"/>
          </a:xfrm>
          <a:prstGeom prst="roundRect">
            <a:avLst>
              <a:gd name="adj" fmla="val 4039"/>
            </a:avLst>
          </a:prstGeom>
          <a:gradFill>
            <a:gsLst>
              <a:gs pos="0">
                <a:srgbClr val="0F388A"/>
              </a:gs>
              <a:gs pos="100000">
                <a:srgbClr val="1564AB">
                  <a:alpha val="98824"/>
                </a:srgbClr>
              </a:gs>
            </a:gsLst>
          </a:gradFill>
          <a:ln w="12700">
            <a:solidFill>
              <a:srgbClr val="1A448A"/>
            </a:solidFill>
            <a:headEnd type="none" w="med" len="med"/>
            <a:tailEnd type="none" w="med" len="med"/>
          </a:ln>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91435" tIns="45718" rIns="91435" bIns="45718" anchor="ctr"/>
          <a:lstStyle/>
          <a:p>
            <a:pPr fontAlgn="base">
              <a:spcBef>
                <a:spcPct val="0"/>
              </a:spcBef>
              <a:spcAft>
                <a:spcPct val="0"/>
              </a:spcAft>
              <a:buClr>
                <a:srgbClr val="000000"/>
              </a:buClr>
              <a:defRPr/>
            </a:pPr>
            <a:endParaRPr lang="zh-CN" altLang="en-US" sz="1600">
              <a:solidFill>
                <a:srgbClr val="FFFFFF"/>
              </a:solidFill>
              <a:latin typeface="Arial" pitchFamily="34" charset="0"/>
              <a:ea typeface="SimHei" pitchFamily="2" charset="-122"/>
              <a:cs typeface="Arial" pitchFamily="34" charset="0"/>
            </a:endParaRPr>
          </a:p>
        </p:txBody>
      </p:sp>
      <p:sp>
        <p:nvSpPr>
          <p:cNvPr id="12" name="Rounded Rectangle 11"/>
          <p:cNvSpPr/>
          <p:nvPr/>
        </p:nvSpPr>
        <p:spPr bwMode="auto">
          <a:xfrm>
            <a:off x="978408" y="3286551"/>
            <a:ext cx="6885432" cy="1202077"/>
          </a:xfrm>
          <a:prstGeom prst="roundRect">
            <a:avLst>
              <a:gd name="adj" fmla="val 4387"/>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91435" tIns="45718" rIns="91435" bIns="45718" anchor="ctr"/>
          <a:lstStyle/>
          <a:p>
            <a:pPr fontAlgn="base">
              <a:spcBef>
                <a:spcPct val="0"/>
              </a:spcBef>
              <a:spcAft>
                <a:spcPct val="0"/>
              </a:spcAft>
              <a:defRPr/>
            </a:pPr>
            <a:endParaRPr lang="zh-CN" altLang="en-US" sz="1600">
              <a:solidFill>
                <a:srgbClr val="FFFFFF"/>
              </a:solidFill>
              <a:latin typeface="Arial" pitchFamily="34" charset="0"/>
              <a:ea typeface="SimHei" pitchFamily="2" charset="-122"/>
              <a:cs typeface="Arial" pitchFamily="34" charset="0"/>
            </a:endParaRPr>
          </a:p>
        </p:txBody>
      </p:sp>
      <p:sp>
        <p:nvSpPr>
          <p:cNvPr id="6" name="Rounded Rectangle 5"/>
          <p:cNvSpPr/>
          <p:nvPr/>
        </p:nvSpPr>
        <p:spPr bwMode="auto">
          <a:xfrm>
            <a:off x="878113" y="1317625"/>
            <a:ext cx="3940631" cy="4803775"/>
          </a:xfrm>
          <a:prstGeom prst="roundRect">
            <a:avLst>
              <a:gd name="adj" fmla="val 1699"/>
            </a:avLst>
          </a:prstGeom>
          <a:noFill/>
          <a:ln w="12700">
            <a:solidFill>
              <a:schemeClr val="tx2">
                <a:lumMod val="40000"/>
                <a:lumOff val="60000"/>
              </a:schemeClr>
            </a:solidFill>
            <a:prstDash val="sysDash"/>
            <a:round/>
            <a:headEnd/>
            <a:tailEnd/>
          </a:ln>
        </p:spPr>
        <p:txBody>
          <a:bodyPr wrap="none" lIns="0" tIns="0" rIns="0" bIns="0" rtlCol="0" anchor="ctr"/>
          <a:lstStyle/>
          <a:p>
            <a:pPr algn="ctr" fontAlgn="base">
              <a:spcBef>
                <a:spcPct val="0"/>
              </a:spcBef>
              <a:spcAft>
                <a:spcPct val="40000"/>
              </a:spcAft>
            </a:pPr>
            <a:endParaRPr lang="zh-CN" altLang="en-US">
              <a:solidFill>
                <a:srgbClr val="FFFFFF"/>
              </a:solidFill>
              <a:ea typeface="SimHei" pitchFamily="2" charset="-122"/>
              <a:cs typeface="Arial" pitchFamily="34" charset="0"/>
            </a:endParaRPr>
          </a:p>
        </p:txBody>
      </p:sp>
      <p:sp>
        <p:nvSpPr>
          <p:cNvPr id="7" name="Rounded Rectangle 6"/>
          <p:cNvSpPr/>
          <p:nvPr/>
        </p:nvSpPr>
        <p:spPr bwMode="auto">
          <a:xfrm>
            <a:off x="4905048" y="1317625"/>
            <a:ext cx="1457282" cy="4799867"/>
          </a:xfrm>
          <a:prstGeom prst="roundRect">
            <a:avLst>
              <a:gd name="adj" fmla="val 6192"/>
            </a:avLst>
          </a:prstGeom>
          <a:noFill/>
          <a:ln w="12700">
            <a:solidFill>
              <a:schemeClr val="tx2">
                <a:lumMod val="40000"/>
                <a:lumOff val="60000"/>
              </a:schemeClr>
            </a:solidFill>
            <a:prstDash val="sysDash"/>
            <a:round/>
            <a:headEnd/>
            <a:tailEnd/>
          </a:ln>
        </p:spPr>
        <p:txBody>
          <a:bodyPr wrap="none" lIns="0" tIns="0" rIns="0" bIns="0" rtlCol="0" anchor="ctr"/>
          <a:lstStyle/>
          <a:p>
            <a:pPr algn="ctr" fontAlgn="base">
              <a:spcBef>
                <a:spcPct val="0"/>
              </a:spcBef>
              <a:spcAft>
                <a:spcPct val="40000"/>
              </a:spcAft>
            </a:pPr>
            <a:endParaRPr lang="zh-CN" altLang="en-US">
              <a:solidFill>
                <a:srgbClr val="FFFFFF"/>
              </a:solidFill>
              <a:ea typeface="SimHei" pitchFamily="2" charset="-122"/>
              <a:cs typeface="Arial" pitchFamily="34" charset="0"/>
            </a:endParaRPr>
          </a:p>
        </p:txBody>
      </p:sp>
      <p:sp>
        <p:nvSpPr>
          <p:cNvPr id="8" name="Rounded Rectangle 7"/>
          <p:cNvSpPr/>
          <p:nvPr/>
        </p:nvSpPr>
        <p:spPr bwMode="auto">
          <a:xfrm>
            <a:off x="6457160" y="1317625"/>
            <a:ext cx="1512027" cy="3278790"/>
          </a:xfrm>
          <a:prstGeom prst="roundRect">
            <a:avLst>
              <a:gd name="adj" fmla="val 6192"/>
            </a:avLst>
          </a:prstGeom>
          <a:noFill/>
          <a:ln w="12700">
            <a:solidFill>
              <a:schemeClr val="tx2">
                <a:lumMod val="40000"/>
                <a:lumOff val="60000"/>
              </a:schemeClr>
            </a:solidFill>
            <a:prstDash val="sysDash"/>
            <a:round/>
            <a:headEnd/>
            <a:tailEnd/>
          </a:ln>
        </p:spPr>
        <p:txBody>
          <a:bodyPr wrap="none" lIns="0" tIns="0" rIns="0" bIns="0" rtlCol="0" anchor="ctr"/>
          <a:lstStyle/>
          <a:p>
            <a:pPr algn="ctr" fontAlgn="base">
              <a:spcBef>
                <a:spcPct val="0"/>
              </a:spcBef>
              <a:spcAft>
                <a:spcPct val="40000"/>
              </a:spcAft>
            </a:pPr>
            <a:endParaRPr lang="zh-CN" altLang="en-US">
              <a:solidFill>
                <a:srgbClr val="FFFFFF"/>
              </a:solidFill>
              <a:ea typeface="SimHei" pitchFamily="2" charset="-122"/>
              <a:cs typeface="Arial" pitchFamily="34" charset="0"/>
            </a:endParaRPr>
          </a:p>
        </p:txBody>
      </p:sp>
      <p:pic>
        <p:nvPicPr>
          <p:cNvPr id="9" name="Picture 27" descr="ICON_Cloud_Q308"/>
          <p:cNvPicPr>
            <a:picLocks noChangeAspect="1" noChangeArrowheads="1"/>
          </p:cNvPicPr>
          <p:nvPr/>
        </p:nvPicPr>
        <p:blipFill>
          <a:blip r:embed="rId3" cstate="email">
            <a:lum/>
            <a:extLst>
              <a:ext uri="{28A0092B-C50C-407E-A947-70E740481C1C}">
                <a14:useLocalDpi xmlns:a14="http://schemas.microsoft.com/office/drawing/2010/main" xmlns=""/>
              </a:ext>
            </a:extLst>
          </a:blip>
          <a:srcRect/>
          <a:stretch>
            <a:fillRect/>
          </a:stretch>
        </p:blipFill>
        <p:spPr bwMode="auto">
          <a:xfrm>
            <a:off x="2389187" y="1346200"/>
            <a:ext cx="906463" cy="576758"/>
          </a:xfrm>
          <a:prstGeom prst="rect">
            <a:avLst/>
          </a:prstGeom>
          <a:noFill/>
          <a:ln w="9525">
            <a:noFill/>
            <a:miter lim="800000"/>
            <a:headEnd/>
            <a:tailEnd/>
          </a:ln>
        </p:spPr>
      </p:pic>
      <p:sp>
        <p:nvSpPr>
          <p:cNvPr id="16" name="Rounded Rectangle 15"/>
          <p:cNvSpPr/>
          <p:nvPr/>
        </p:nvSpPr>
        <p:spPr bwMode="auto">
          <a:xfrm>
            <a:off x="1298643" y="5607997"/>
            <a:ext cx="4727642" cy="286966"/>
          </a:xfrm>
          <a:prstGeom prst="roundRect">
            <a:avLst/>
          </a:prstGeom>
          <a:solidFill>
            <a:schemeClr val="accent2">
              <a:lumMod val="60000"/>
              <a:lumOff val="40000"/>
            </a:scheme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5" tIns="45718" rIns="91435" bIns="45718" rtlCol="0" anchor="ctr"/>
          <a:lstStyle/>
          <a:p>
            <a:pPr algn="ctr" fontAlgn="base">
              <a:spcBef>
                <a:spcPct val="0"/>
              </a:spcBef>
              <a:spcAft>
                <a:spcPct val="0"/>
              </a:spcAft>
            </a:pPr>
            <a:r>
              <a:rPr lang="en-US" altLang="zh-CN" sz="1000" b="1" dirty="0">
                <a:solidFill>
                  <a:srgbClr val="333333"/>
                </a:solidFill>
                <a:latin typeface="Arial" pitchFamily="34" charset="0"/>
                <a:ea typeface="SimHei" pitchFamily="2" charset="-122"/>
                <a:cs typeface="Arial" pitchFamily="34" charset="0"/>
              </a:rPr>
              <a:t>VMware </a:t>
            </a:r>
            <a:r>
              <a:rPr lang="en-US" altLang="zh-CN" sz="1000" b="1" dirty="0" err="1">
                <a:solidFill>
                  <a:srgbClr val="333333"/>
                </a:solidFill>
                <a:latin typeface="Arial" pitchFamily="34" charset="0"/>
                <a:ea typeface="SimHei" pitchFamily="2" charset="-122"/>
                <a:cs typeface="Arial" pitchFamily="34" charset="0"/>
              </a:rPr>
              <a:t>vSphere</a:t>
            </a:r>
            <a:r>
              <a:rPr lang="zh-CN" altLang="en-US" sz="1000" b="1" dirty="0">
                <a:solidFill>
                  <a:srgbClr val="333333"/>
                </a:solidFill>
                <a:latin typeface="Arial" pitchFamily="34" charset="0"/>
                <a:ea typeface="SimHei" pitchFamily="2" charset="-122"/>
                <a:cs typeface="Arial" pitchFamily="34" charset="0"/>
              </a:rPr>
              <a:t>：云计算的基础</a:t>
            </a:r>
          </a:p>
        </p:txBody>
      </p:sp>
      <p:sp>
        <p:nvSpPr>
          <p:cNvPr id="18" name="Rounded Rectangle 17"/>
          <p:cNvSpPr/>
          <p:nvPr/>
        </p:nvSpPr>
        <p:spPr bwMode="auto">
          <a:xfrm>
            <a:off x="1318098" y="5047439"/>
            <a:ext cx="1033272" cy="286966"/>
          </a:xfrm>
          <a:prstGeom prst="roundRect">
            <a:avLst/>
          </a:prstGeom>
          <a:solidFill>
            <a:schemeClr val="bg1">
              <a:lumMod val="85000"/>
            </a:scheme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lnSpc>
                <a:spcPts val="1000"/>
              </a:lnSpc>
            </a:pPr>
            <a:r>
              <a:rPr lang="en-US" altLang="zh-CN" sz="900" b="1">
                <a:solidFill>
                  <a:srgbClr val="333333"/>
                </a:solidFill>
                <a:latin typeface="Arial" pitchFamily="34" charset="0"/>
                <a:ea typeface="SimHei" pitchFamily="2" charset="-122"/>
                <a:cs typeface="Arial" pitchFamily="34" charset="0"/>
              </a:rPr>
              <a:t>vCenter</a:t>
            </a:r>
            <a:endParaRPr lang="zh-CN" altLang="en-US" sz="900" b="1">
              <a:solidFill>
                <a:srgbClr val="333333"/>
              </a:solidFill>
              <a:latin typeface="Arial" pitchFamily="34" charset="0"/>
              <a:ea typeface="SimHei" pitchFamily="2" charset="-122"/>
              <a:cs typeface="Arial" pitchFamily="34" charset="0"/>
            </a:endParaRPr>
          </a:p>
        </p:txBody>
      </p:sp>
      <p:sp>
        <p:nvSpPr>
          <p:cNvPr id="19" name="Rounded Rectangle 18"/>
          <p:cNvSpPr/>
          <p:nvPr/>
        </p:nvSpPr>
        <p:spPr bwMode="auto">
          <a:xfrm>
            <a:off x="2478932" y="5047439"/>
            <a:ext cx="1033272" cy="286966"/>
          </a:xfrm>
          <a:prstGeom prst="roundRect">
            <a:avLst/>
          </a:prstGeom>
          <a:solidFill>
            <a:schemeClr val="bg1">
              <a:lumMod val="85000"/>
            </a:scheme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lnSpc>
                <a:spcPts val="1000"/>
              </a:lnSpc>
            </a:pPr>
            <a:r>
              <a:rPr lang="en-US" altLang="zh-CN" sz="900" b="1">
                <a:solidFill>
                  <a:srgbClr val="333333"/>
                </a:solidFill>
                <a:latin typeface="Arial" pitchFamily="34" charset="0"/>
                <a:ea typeface="SimHei" pitchFamily="2" charset="-122"/>
                <a:cs typeface="Arial" pitchFamily="34" charset="0"/>
              </a:rPr>
              <a:t>vShield</a:t>
            </a:r>
            <a:endParaRPr lang="zh-CN" altLang="en-US" sz="900" b="1">
              <a:solidFill>
                <a:srgbClr val="333333"/>
              </a:solidFill>
              <a:latin typeface="Arial" pitchFamily="34" charset="0"/>
              <a:ea typeface="SimHei" pitchFamily="2" charset="-122"/>
              <a:cs typeface="Arial" pitchFamily="34" charset="0"/>
            </a:endParaRPr>
          </a:p>
        </p:txBody>
      </p:sp>
      <p:sp>
        <p:nvSpPr>
          <p:cNvPr id="20" name="Rounded Rectangle 19"/>
          <p:cNvSpPr/>
          <p:nvPr/>
        </p:nvSpPr>
        <p:spPr bwMode="auto">
          <a:xfrm>
            <a:off x="3639766" y="5047439"/>
            <a:ext cx="1033272" cy="286966"/>
          </a:xfrm>
          <a:prstGeom prst="roundRect">
            <a:avLst/>
          </a:prstGeom>
          <a:solidFill>
            <a:schemeClr val="bg1">
              <a:lumMod val="85000"/>
            </a:scheme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lnSpc>
                <a:spcPts val="1000"/>
              </a:lnSpc>
            </a:pPr>
            <a:r>
              <a:rPr lang="en-US" altLang="zh-CN" sz="900" b="1">
                <a:solidFill>
                  <a:srgbClr val="333333"/>
                </a:solidFill>
                <a:latin typeface="Arial" pitchFamily="34" charset="0"/>
                <a:ea typeface="SimHei" pitchFamily="2" charset="-122"/>
                <a:cs typeface="Arial" pitchFamily="34" charset="0"/>
              </a:rPr>
              <a:t>vCloud Director</a:t>
            </a:r>
            <a:endParaRPr lang="zh-CN" altLang="en-US" sz="900" b="1">
              <a:solidFill>
                <a:srgbClr val="333333"/>
              </a:solidFill>
              <a:latin typeface="Arial" pitchFamily="34" charset="0"/>
              <a:ea typeface="SimHei" pitchFamily="2" charset="-122"/>
              <a:cs typeface="Arial" pitchFamily="34" charset="0"/>
            </a:endParaRPr>
          </a:p>
        </p:txBody>
      </p:sp>
      <p:sp>
        <p:nvSpPr>
          <p:cNvPr id="21" name="Rounded Rectangle 20"/>
          <p:cNvSpPr/>
          <p:nvPr/>
        </p:nvSpPr>
        <p:spPr bwMode="auto">
          <a:xfrm>
            <a:off x="5162192" y="4722780"/>
            <a:ext cx="914400" cy="286966"/>
          </a:xfrm>
          <a:prstGeom prst="roundRect">
            <a:avLst/>
          </a:prstGeom>
          <a:solidFill>
            <a:schemeClr val="bg1">
              <a:lumMod val="85000"/>
            </a:scheme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lnSpc>
                <a:spcPts val="1000"/>
              </a:lnSpc>
            </a:pPr>
            <a:r>
              <a:rPr lang="en-US" altLang="zh-CN" sz="900" b="1">
                <a:solidFill>
                  <a:srgbClr val="333333"/>
                </a:solidFill>
                <a:latin typeface="Arial" pitchFamily="34" charset="0"/>
                <a:ea typeface="SimHei" pitchFamily="2" charset="-122"/>
                <a:cs typeface="Arial" pitchFamily="34" charset="0"/>
              </a:rPr>
              <a:t>vCloud Datacenter</a:t>
            </a:r>
            <a:endParaRPr lang="zh-CN" altLang="en-US" sz="900" b="1">
              <a:solidFill>
                <a:srgbClr val="333333"/>
              </a:solidFill>
              <a:latin typeface="Arial" pitchFamily="34" charset="0"/>
              <a:ea typeface="SimHei" pitchFamily="2" charset="-122"/>
              <a:cs typeface="Arial" pitchFamily="34" charset="0"/>
            </a:endParaRPr>
          </a:p>
        </p:txBody>
      </p:sp>
      <p:sp>
        <p:nvSpPr>
          <p:cNvPr id="22" name="Rounded Rectangle 21"/>
          <p:cNvSpPr/>
          <p:nvPr/>
        </p:nvSpPr>
        <p:spPr bwMode="auto">
          <a:xfrm>
            <a:off x="5162192" y="5089897"/>
            <a:ext cx="914400" cy="286966"/>
          </a:xfrm>
          <a:prstGeom prst="roundRect">
            <a:avLst/>
          </a:prstGeom>
          <a:solidFill>
            <a:schemeClr val="bg1">
              <a:lumMod val="85000"/>
            </a:scheme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lnSpc>
                <a:spcPts val="1000"/>
              </a:lnSpc>
            </a:pPr>
            <a:r>
              <a:rPr lang="en-US" altLang="zh-CN" sz="900" b="1">
                <a:solidFill>
                  <a:srgbClr val="333333"/>
                </a:solidFill>
                <a:latin typeface="Arial" pitchFamily="34" charset="0"/>
                <a:ea typeface="SimHei" pitchFamily="2" charset="-122"/>
                <a:cs typeface="Arial" pitchFamily="34" charset="0"/>
              </a:rPr>
              <a:t>vCloud Express</a:t>
            </a:r>
            <a:endParaRPr lang="zh-CN" altLang="en-US" sz="900" b="1">
              <a:solidFill>
                <a:srgbClr val="333333"/>
              </a:solidFill>
              <a:latin typeface="Arial" pitchFamily="34" charset="0"/>
              <a:ea typeface="SimHei" pitchFamily="2" charset="-122"/>
              <a:cs typeface="Arial" pitchFamily="34" charset="0"/>
            </a:endParaRPr>
          </a:p>
        </p:txBody>
      </p:sp>
      <p:sp>
        <p:nvSpPr>
          <p:cNvPr id="23" name="Rounded Rectangle 22"/>
          <p:cNvSpPr/>
          <p:nvPr/>
        </p:nvSpPr>
        <p:spPr bwMode="auto">
          <a:xfrm>
            <a:off x="1318098" y="3727418"/>
            <a:ext cx="1035996" cy="286966"/>
          </a:xfrm>
          <a:prstGeom prst="roundRect">
            <a:avLst/>
          </a:prstGeom>
          <a:solidFill>
            <a:schemeClr val="bg1">
              <a:lumMod val="85000"/>
            </a:scheme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lnSpc>
                <a:spcPts val="1000"/>
              </a:lnSpc>
            </a:pPr>
            <a:r>
              <a:rPr lang="en-US" altLang="zh-CN" sz="900" b="1">
                <a:solidFill>
                  <a:srgbClr val="333333"/>
                </a:solidFill>
                <a:latin typeface="Arial" pitchFamily="34" charset="0"/>
                <a:ea typeface="SimHei" pitchFamily="2" charset="-122"/>
                <a:cs typeface="Arial" pitchFamily="34" charset="0"/>
              </a:rPr>
              <a:t>Spring</a:t>
            </a:r>
            <a:endParaRPr lang="zh-CN" altLang="en-US" sz="900" b="1">
              <a:solidFill>
                <a:srgbClr val="333333"/>
              </a:solidFill>
              <a:latin typeface="Arial" pitchFamily="34" charset="0"/>
              <a:ea typeface="SimHei" pitchFamily="2" charset="-122"/>
              <a:cs typeface="Arial" pitchFamily="34" charset="0"/>
            </a:endParaRPr>
          </a:p>
        </p:txBody>
      </p:sp>
      <p:sp>
        <p:nvSpPr>
          <p:cNvPr id="24" name="Rounded Rectangle 23"/>
          <p:cNvSpPr/>
          <p:nvPr/>
        </p:nvSpPr>
        <p:spPr bwMode="auto">
          <a:xfrm>
            <a:off x="2478932" y="3727418"/>
            <a:ext cx="1035996" cy="286966"/>
          </a:xfrm>
          <a:prstGeom prst="roundRect">
            <a:avLst/>
          </a:prstGeom>
          <a:solidFill>
            <a:schemeClr val="bg1">
              <a:lumMod val="85000"/>
            </a:scheme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lnSpc>
                <a:spcPts val="1000"/>
              </a:lnSpc>
            </a:pPr>
            <a:r>
              <a:rPr lang="en-US" altLang="zh-CN" sz="900" b="1">
                <a:solidFill>
                  <a:srgbClr val="333333"/>
                </a:solidFill>
                <a:latin typeface="Arial" pitchFamily="34" charset="0"/>
                <a:ea typeface="SimHei" pitchFamily="2" charset="-122"/>
                <a:cs typeface="Arial" pitchFamily="34" charset="0"/>
              </a:rPr>
              <a:t>vFabric</a:t>
            </a:r>
            <a:endParaRPr lang="zh-CN" altLang="en-US" sz="900" b="1">
              <a:solidFill>
                <a:srgbClr val="333333"/>
              </a:solidFill>
              <a:latin typeface="Arial" pitchFamily="34" charset="0"/>
              <a:ea typeface="SimHei" pitchFamily="2" charset="-122"/>
              <a:cs typeface="Arial" pitchFamily="34" charset="0"/>
            </a:endParaRPr>
          </a:p>
          <a:p>
            <a:pPr algn="ctr">
              <a:lnSpc>
                <a:spcPts val="1000"/>
              </a:lnSpc>
            </a:pPr>
            <a:r>
              <a:rPr lang="zh-CN" altLang="en-US" sz="900" b="1">
                <a:solidFill>
                  <a:srgbClr val="333333"/>
                </a:solidFill>
                <a:latin typeface="Arial" pitchFamily="34" charset="0"/>
                <a:ea typeface="SimHei" pitchFamily="2" charset="-122"/>
                <a:cs typeface="Arial" pitchFamily="34" charset="0"/>
              </a:rPr>
              <a:t>服务</a:t>
            </a:r>
          </a:p>
        </p:txBody>
      </p:sp>
      <p:sp>
        <p:nvSpPr>
          <p:cNvPr id="25" name="Rounded Rectangle 24"/>
          <p:cNvSpPr/>
          <p:nvPr/>
        </p:nvSpPr>
        <p:spPr bwMode="auto">
          <a:xfrm>
            <a:off x="3639766" y="3727418"/>
            <a:ext cx="1035996" cy="286966"/>
          </a:xfrm>
          <a:prstGeom prst="roundRect">
            <a:avLst/>
          </a:prstGeom>
          <a:solidFill>
            <a:schemeClr val="bg1">
              <a:lumMod val="85000"/>
            </a:scheme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lnSpc>
                <a:spcPts val="1000"/>
              </a:lnSpc>
            </a:pPr>
            <a:r>
              <a:rPr lang="en-US" altLang="zh-CN" sz="900" b="1">
                <a:solidFill>
                  <a:srgbClr val="333333"/>
                </a:solidFill>
                <a:latin typeface="Arial" pitchFamily="34" charset="0"/>
                <a:ea typeface="SimHei" pitchFamily="2" charset="-122"/>
                <a:cs typeface="Arial" pitchFamily="34" charset="0"/>
              </a:rPr>
              <a:t>Hyperic</a:t>
            </a:r>
            <a:endParaRPr lang="zh-CN" altLang="en-US" sz="900" b="1">
              <a:solidFill>
                <a:srgbClr val="333333"/>
              </a:solidFill>
              <a:latin typeface="Arial" pitchFamily="34" charset="0"/>
              <a:ea typeface="SimHei" pitchFamily="2" charset="-122"/>
              <a:cs typeface="Arial" pitchFamily="34" charset="0"/>
            </a:endParaRPr>
          </a:p>
        </p:txBody>
      </p:sp>
      <p:sp>
        <p:nvSpPr>
          <p:cNvPr id="26" name="Rounded Rectangle 25"/>
          <p:cNvSpPr/>
          <p:nvPr/>
        </p:nvSpPr>
        <p:spPr bwMode="auto">
          <a:xfrm>
            <a:off x="5162192" y="3439134"/>
            <a:ext cx="914400" cy="286966"/>
          </a:xfrm>
          <a:prstGeom prst="roundRect">
            <a:avLst/>
          </a:prstGeom>
          <a:solidFill>
            <a:schemeClr val="bg1">
              <a:lumMod val="85000"/>
            </a:scheme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lnSpc>
                <a:spcPts val="1000"/>
              </a:lnSpc>
            </a:pPr>
            <a:r>
              <a:rPr lang="en-US" altLang="zh-CN" sz="900" b="1">
                <a:solidFill>
                  <a:srgbClr val="333333"/>
                </a:solidFill>
                <a:latin typeface="Arial" pitchFamily="34" charset="0"/>
                <a:ea typeface="SimHei" pitchFamily="2" charset="-122"/>
                <a:cs typeface="Arial" pitchFamily="34" charset="0"/>
              </a:rPr>
              <a:t>VMforce</a:t>
            </a:r>
            <a:endParaRPr lang="zh-CN" altLang="en-US" sz="900" b="1">
              <a:solidFill>
                <a:srgbClr val="333333"/>
              </a:solidFill>
              <a:latin typeface="Arial" pitchFamily="34" charset="0"/>
              <a:ea typeface="SimHei" pitchFamily="2" charset="-122"/>
              <a:cs typeface="Arial" pitchFamily="34" charset="0"/>
            </a:endParaRPr>
          </a:p>
        </p:txBody>
      </p:sp>
      <p:sp>
        <p:nvSpPr>
          <p:cNvPr id="27" name="Rounded Rectangle 26"/>
          <p:cNvSpPr/>
          <p:nvPr/>
        </p:nvSpPr>
        <p:spPr bwMode="auto">
          <a:xfrm>
            <a:off x="5162192" y="3824592"/>
            <a:ext cx="914400" cy="286966"/>
          </a:xfrm>
          <a:prstGeom prst="roundRect">
            <a:avLst/>
          </a:prstGeom>
          <a:solidFill>
            <a:schemeClr val="bg1">
              <a:lumMod val="85000"/>
            </a:scheme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lnSpc>
                <a:spcPts val="1000"/>
              </a:lnSpc>
            </a:pPr>
            <a:r>
              <a:rPr lang="zh-CN" altLang="en-US" sz="800" dirty="0">
                <a:solidFill>
                  <a:srgbClr val="333333"/>
                </a:solidFill>
                <a:latin typeface="Arial" pitchFamily="34" charset="0"/>
                <a:ea typeface="SimHei" pitchFamily="2" charset="-122"/>
                <a:cs typeface="Arial" pitchFamily="34" charset="0"/>
              </a:rPr>
              <a:t>其他 </a:t>
            </a:r>
            <a:r>
              <a:rPr lang="en-US" altLang="zh-CN" sz="800" dirty="0" err="1">
                <a:solidFill>
                  <a:srgbClr val="333333"/>
                </a:solidFill>
                <a:latin typeface="Arial" pitchFamily="34" charset="0"/>
                <a:ea typeface="SimHei" pitchFamily="2" charset="-122"/>
                <a:cs typeface="Arial" pitchFamily="34" charset="0"/>
              </a:rPr>
              <a:t>PaaS</a:t>
            </a:r>
            <a:r>
              <a:rPr lang="en-US" altLang="zh-CN" sz="800" dirty="0">
                <a:solidFill>
                  <a:srgbClr val="333333"/>
                </a:solidFill>
                <a:latin typeface="Arial" pitchFamily="34" charset="0"/>
                <a:ea typeface="SimHei" pitchFamily="2" charset="-122"/>
                <a:cs typeface="Arial" pitchFamily="34" charset="0"/>
              </a:rPr>
              <a:t> </a:t>
            </a:r>
            <a:br>
              <a:rPr lang="en-US" altLang="zh-CN" sz="800" dirty="0">
                <a:solidFill>
                  <a:srgbClr val="333333"/>
                </a:solidFill>
                <a:latin typeface="Arial" pitchFamily="34" charset="0"/>
                <a:ea typeface="SimHei" pitchFamily="2" charset="-122"/>
                <a:cs typeface="Arial" pitchFamily="34" charset="0"/>
              </a:rPr>
            </a:br>
            <a:r>
              <a:rPr lang="zh-CN" altLang="en-US" sz="800" dirty="0">
                <a:solidFill>
                  <a:srgbClr val="333333"/>
                </a:solidFill>
                <a:latin typeface="Arial" pitchFamily="34" charset="0"/>
                <a:ea typeface="SimHei" pitchFamily="2" charset="-122"/>
                <a:cs typeface="Arial" pitchFamily="34" charset="0"/>
              </a:rPr>
              <a:t>合作伙伴</a:t>
            </a:r>
          </a:p>
        </p:txBody>
      </p:sp>
      <p:sp>
        <p:nvSpPr>
          <p:cNvPr id="28" name="Rounded Rectangle 27"/>
          <p:cNvSpPr/>
          <p:nvPr/>
        </p:nvSpPr>
        <p:spPr bwMode="auto">
          <a:xfrm>
            <a:off x="6679016" y="3381984"/>
            <a:ext cx="914400" cy="286966"/>
          </a:xfrm>
          <a:prstGeom prst="roundRect">
            <a:avLst/>
          </a:prstGeom>
          <a:solidFill>
            <a:schemeClr val="bg1">
              <a:lumMod val="85000"/>
            </a:scheme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lnSpc>
                <a:spcPts val="1000"/>
              </a:lnSpc>
            </a:pPr>
            <a:r>
              <a:rPr lang="en-US" altLang="zh-CN" sz="900" b="1">
                <a:solidFill>
                  <a:srgbClr val="333333"/>
                </a:solidFill>
                <a:latin typeface="Arial" pitchFamily="34" charset="0"/>
                <a:ea typeface="SimHei" pitchFamily="2" charset="-122"/>
                <a:cs typeface="Arial" pitchFamily="34" charset="0"/>
              </a:rPr>
              <a:t>Google App Engine</a:t>
            </a:r>
            <a:endParaRPr lang="zh-CN" altLang="en-US" sz="900" b="1">
              <a:solidFill>
                <a:srgbClr val="333333"/>
              </a:solidFill>
              <a:latin typeface="Arial" pitchFamily="34" charset="0"/>
              <a:ea typeface="SimHei" pitchFamily="2" charset="-122"/>
              <a:cs typeface="Arial" pitchFamily="34" charset="0"/>
            </a:endParaRPr>
          </a:p>
        </p:txBody>
      </p:sp>
      <p:sp>
        <p:nvSpPr>
          <p:cNvPr id="29" name="Rounded Rectangle 28"/>
          <p:cNvSpPr/>
          <p:nvPr/>
        </p:nvSpPr>
        <p:spPr bwMode="auto">
          <a:xfrm>
            <a:off x="6679016" y="3759200"/>
            <a:ext cx="914400" cy="360777"/>
          </a:xfrm>
          <a:prstGeom prst="roundRect">
            <a:avLst/>
          </a:prstGeom>
          <a:solidFill>
            <a:schemeClr val="bg1">
              <a:lumMod val="85000"/>
            </a:scheme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fontAlgn="base">
              <a:spcBef>
                <a:spcPct val="0"/>
              </a:spcBef>
              <a:spcAft>
                <a:spcPct val="0"/>
              </a:spcAft>
            </a:pPr>
            <a:r>
              <a:rPr lang="zh-CN" altLang="en-US" sz="800" dirty="0">
                <a:solidFill>
                  <a:srgbClr val="333333"/>
                </a:solidFill>
                <a:latin typeface="Arial" pitchFamily="34" charset="0"/>
                <a:ea typeface="SimHei" pitchFamily="2" charset="-122"/>
                <a:cs typeface="Arial" pitchFamily="34" charset="0"/>
              </a:rPr>
              <a:t>其他云计算基础</a:t>
            </a:r>
            <a:r>
              <a:rPr lang="en-US" altLang="zh-CN" sz="800" dirty="0">
                <a:solidFill>
                  <a:srgbClr val="333333"/>
                </a:solidFill>
                <a:latin typeface="Arial" pitchFamily="34" charset="0"/>
                <a:ea typeface="SimHei" pitchFamily="2" charset="-122"/>
                <a:cs typeface="Arial" pitchFamily="34" charset="0"/>
              </a:rPr>
              <a:t/>
            </a:r>
            <a:br>
              <a:rPr lang="en-US" altLang="zh-CN" sz="800" dirty="0">
                <a:solidFill>
                  <a:srgbClr val="333333"/>
                </a:solidFill>
                <a:latin typeface="Arial" pitchFamily="34" charset="0"/>
                <a:ea typeface="SimHei" pitchFamily="2" charset="-122"/>
                <a:cs typeface="Arial" pitchFamily="34" charset="0"/>
              </a:rPr>
            </a:br>
            <a:r>
              <a:rPr lang="zh-CN" altLang="en-US" sz="800" dirty="0">
                <a:solidFill>
                  <a:srgbClr val="333333"/>
                </a:solidFill>
                <a:latin typeface="Arial" pitchFamily="34" charset="0"/>
                <a:ea typeface="SimHei" pitchFamily="2" charset="-122"/>
                <a:cs typeface="Arial" pitchFamily="34" charset="0"/>
              </a:rPr>
              <a:t>架构提供商</a:t>
            </a:r>
          </a:p>
        </p:txBody>
      </p:sp>
      <p:sp>
        <p:nvSpPr>
          <p:cNvPr id="30" name="Rounded Rectangle 29"/>
          <p:cNvSpPr/>
          <p:nvPr/>
        </p:nvSpPr>
        <p:spPr bwMode="auto">
          <a:xfrm>
            <a:off x="5162192" y="2418870"/>
            <a:ext cx="914400" cy="286966"/>
          </a:xfrm>
          <a:prstGeom prst="roundRect">
            <a:avLst/>
          </a:prstGeom>
          <a:solidFill>
            <a:schemeClr val="bg1">
              <a:lumMod val="85000"/>
            </a:scheme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lnSpc>
                <a:spcPts val="1000"/>
              </a:lnSpc>
            </a:pPr>
            <a:r>
              <a:rPr lang="en-US" altLang="zh-CN" sz="900" b="1">
                <a:solidFill>
                  <a:srgbClr val="333333"/>
                </a:solidFill>
                <a:latin typeface="Arial" pitchFamily="34" charset="0"/>
                <a:ea typeface="SimHei" pitchFamily="2" charset="-122"/>
                <a:cs typeface="Arial" pitchFamily="34" charset="0"/>
              </a:rPr>
              <a:t>SaaS </a:t>
            </a:r>
            <a:r>
              <a:rPr lang="zh-CN" altLang="en-US" sz="900" b="1">
                <a:solidFill>
                  <a:srgbClr val="333333"/>
                </a:solidFill>
                <a:latin typeface="Arial" pitchFamily="34" charset="0"/>
                <a:ea typeface="SimHei" pitchFamily="2" charset="-122"/>
                <a:cs typeface="Arial" pitchFamily="34" charset="0"/>
              </a:rPr>
              <a:t>应用程序</a:t>
            </a:r>
          </a:p>
        </p:txBody>
      </p:sp>
      <p:sp>
        <p:nvSpPr>
          <p:cNvPr id="32" name="Rounded Rectangle 31"/>
          <p:cNvSpPr/>
          <p:nvPr/>
        </p:nvSpPr>
        <p:spPr bwMode="auto">
          <a:xfrm>
            <a:off x="6679016" y="2418870"/>
            <a:ext cx="914400" cy="286966"/>
          </a:xfrm>
          <a:prstGeom prst="roundRect">
            <a:avLst/>
          </a:prstGeom>
          <a:solidFill>
            <a:schemeClr val="bg1">
              <a:lumMod val="85000"/>
            </a:scheme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lnSpc>
                <a:spcPts val="1000"/>
              </a:lnSpc>
            </a:pPr>
            <a:r>
              <a:rPr lang="zh-CN" altLang="en-US" sz="800">
                <a:solidFill>
                  <a:srgbClr val="333333"/>
                </a:solidFill>
                <a:latin typeface="Arial" pitchFamily="34" charset="0"/>
                <a:ea typeface="SimHei" pitchFamily="2" charset="-122"/>
                <a:cs typeface="Arial" pitchFamily="34" charset="0"/>
              </a:rPr>
              <a:t>其他 </a:t>
            </a:r>
            <a:r>
              <a:rPr lang="en-US" altLang="zh-CN" sz="800">
                <a:solidFill>
                  <a:srgbClr val="333333"/>
                </a:solidFill>
                <a:latin typeface="Arial" pitchFamily="34" charset="0"/>
                <a:ea typeface="SimHei" pitchFamily="2" charset="-122"/>
                <a:cs typeface="Arial" pitchFamily="34" charset="0"/>
              </a:rPr>
              <a:t>SaaS </a:t>
            </a:r>
            <a:r>
              <a:rPr lang="zh-CN" altLang="en-US" sz="800">
                <a:solidFill>
                  <a:srgbClr val="333333"/>
                </a:solidFill>
                <a:latin typeface="Arial" pitchFamily="34" charset="0"/>
                <a:ea typeface="SimHei" pitchFamily="2" charset="-122"/>
                <a:cs typeface="Arial" pitchFamily="34" charset="0"/>
              </a:rPr>
              <a:t>提供商</a:t>
            </a:r>
          </a:p>
        </p:txBody>
      </p:sp>
      <p:sp>
        <p:nvSpPr>
          <p:cNvPr id="34" name="Rounded Rectangle 33"/>
          <p:cNvSpPr/>
          <p:nvPr/>
        </p:nvSpPr>
        <p:spPr bwMode="auto">
          <a:xfrm>
            <a:off x="1334312" y="2406076"/>
            <a:ext cx="1035996" cy="286966"/>
          </a:xfrm>
          <a:prstGeom prst="roundRect">
            <a:avLst/>
          </a:prstGeom>
          <a:solidFill>
            <a:schemeClr val="bg1">
              <a:lumMod val="85000"/>
            </a:scheme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lnSpc>
                <a:spcPts val="1000"/>
              </a:lnSpc>
            </a:pPr>
            <a:r>
              <a:rPr lang="en-US" altLang="zh-CN" sz="900" b="1">
                <a:solidFill>
                  <a:srgbClr val="333333"/>
                </a:solidFill>
                <a:latin typeface="Arial" pitchFamily="34" charset="0"/>
                <a:ea typeface="SimHei" pitchFamily="2" charset="-122"/>
                <a:cs typeface="Arial" pitchFamily="34" charset="0"/>
              </a:rPr>
              <a:t>View</a:t>
            </a:r>
            <a:endParaRPr lang="zh-CN" altLang="en-US" sz="900" b="1">
              <a:solidFill>
                <a:srgbClr val="333333"/>
              </a:solidFill>
              <a:latin typeface="Arial" pitchFamily="34" charset="0"/>
              <a:ea typeface="SimHei" pitchFamily="2" charset="-122"/>
              <a:cs typeface="Arial" pitchFamily="34" charset="0"/>
            </a:endParaRPr>
          </a:p>
        </p:txBody>
      </p:sp>
      <p:sp>
        <p:nvSpPr>
          <p:cNvPr id="35" name="Rounded Rectangle 34"/>
          <p:cNvSpPr/>
          <p:nvPr/>
        </p:nvSpPr>
        <p:spPr bwMode="auto">
          <a:xfrm>
            <a:off x="2495145" y="2406076"/>
            <a:ext cx="1035996" cy="286966"/>
          </a:xfrm>
          <a:prstGeom prst="roundRect">
            <a:avLst/>
          </a:prstGeom>
          <a:solidFill>
            <a:schemeClr val="bg1">
              <a:lumMod val="85000"/>
            </a:scheme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lnSpc>
                <a:spcPts val="1000"/>
              </a:lnSpc>
            </a:pPr>
            <a:r>
              <a:rPr lang="en-US" altLang="zh-CN" sz="900" b="1">
                <a:solidFill>
                  <a:srgbClr val="333333"/>
                </a:solidFill>
                <a:latin typeface="Arial" pitchFamily="34" charset="0"/>
                <a:ea typeface="SimHei" pitchFamily="2" charset="-122"/>
                <a:cs typeface="Arial" pitchFamily="34" charset="0"/>
              </a:rPr>
              <a:t>ThinApp</a:t>
            </a:r>
            <a:endParaRPr lang="zh-CN" altLang="en-US" sz="900" b="1">
              <a:solidFill>
                <a:srgbClr val="333333"/>
              </a:solidFill>
              <a:latin typeface="Arial" pitchFamily="34" charset="0"/>
              <a:ea typeface="SimHei" pitchFamily="2" charset="-122"/>
              <a:cs typeface="Arial" pitchFamily="34" charset="0"/>
            </a:endParaRPr>
          </a:p>
        </p:txBody>
      </p:sp>
      <p:sp>
        <p:nvSpPr>
          <p:cNvPr id="36" name="Rounded Rectangle 35"/>
          <p:cNvSpPr/>
          <p:nvPr/>
        </p:nvSpPr>
        <p:spPr bwMode="auto">
          <a:xfrm>
            <a:off x="3655979" y="2406076"/>
            <a:ext cx="1035996" cy="286966"/>
          </a:xfrm>
          <a:prstGeom prst="roundRect">
            <a:avLst/>
          </a:prstGeom>
          <a:solidFill>
            <a:schemeClr val="bg1">
              <a:lumMod val="85000"/>
            </a:scheme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lnSpc>
                <a:spcPts val="1000"/>
              </a:lnSpc>
            </a:pPr>
            <a:r>
              <a:rPr lang="en-US" altLang="zh-CN" sz="900" b="1">
                <a:solidFill>
                  <a:srgbClr val="333333"/>
                </a:solidFill>
                <a:latin typeface="Arial" pitchFamily="34" charset="0"/>
                <a:ea typeface="SimHei" pitchFamily="2" charset="-122"/>
                <a:cs typeface="Arial" pitchFamily="34" charset="0"/>
              </a:rPr>
              <a:t>Zimbra</a:t>
            </a:r>
            <a:endParaRPr lang="zh-CN" altLang="en-US" sz="900" b="1">
              <a:solidFill>
                <a:srgbClr val="333333"/>
              </a:solidFill>
              <a:latin typeface="Arial" pitchFamily="34" charset="0"/>
              <a:ea typeface="SimHei" pitchFamily="2" charset="-122"/>
              <a:cs typeface="Arial" pitchFamily="34" charset="0"/>
            </a:endParaRPr>
          </a:p>
        </p:txBody>
      </p:sp>
      <p:sp>
        <p:nvSpPr>
          <p:cNvPr id="43" name="TextBox 42"/>
          <p:cNvSpPr txBox="1"/>
          <p:nvPr/>
        </p:nvSpPr>
        <p:spPr>
          <a:xfrm>
            <a:off x="5184579" y="1447801"/>
            <a:ext cx="994182" cy="400110"/>
          </a:xfrm>
          <a:prstGeom prst="rect">
            <a:avLst/>
          </a:prstGeom>
          <a:noFill/>
        </p:spPr>
        <p:txBody>
          <a:bodyPr wrap="none" lIns="91435" tIns="45718" rIns="91435" bIns="45718" rtlCol="0">
            <a:spAutoFit/>
          </a:bodyPr>
          <a:lstStyle/>
          <a:p>
            <a:pPr algn="ctr" fontAlgn="base">
              <a:spcBef>
                <a:spcPct val="0"/>
              </a:spcBef>
              <a:spcAft>
                <a:spcPct val="40000"/>
              </a:spcAft>
            </a:pPr>
            <a:r>
              <a:rPr lang="zh-CN" altLang="en-US" sz="1000" b="1" dirty="0">
                <a:solidFill>
                  <a:srgbClr val="333333">
                    <a:lumMod val="50000"/>
                  </a:srgbClr>
                </a:solidFill>
                <a:ea typeface="SimHei" pitchFamily="2" charset="-122"/>
                <a:cs typeface="Arial" pitchFamily="34" charset="0"/>
              </a:rPr>
              <a:t>通过 </a:t>
            </a:r>
            <a:r>
              <a:rPr lang="en-US" altLang="zh-CN" sz="1000" b="1" dirty="0">
                <a:solidFill>
                  <a:srgbClr val="333333">
                    <a:lumMod val="50000"/>
                  </a:srgbClr>
                </a:solidFill>
                <a:ea typeface="SimHei" pitchFamily="2" charset="-122"/>
                <a:cs typeface="Arial" pitchFamily="34" charset="0"/>
              </a:rPr>
              <a:t>VMware </a:t>
            </a:r>
            <a:br>
              <a:rPr lang="en-US" altLang="zh-CN" sz="1000" b="1" dirty="0">
                <a:solidFill>
                  <a:srgbClr val="333333">
                    <a:lumMod val="50000"/>
                  </a:srgbClr>
                </a:solidFill>
                <a:ea typeface="SimHei" pitchFamily="2" charset="-122"/>
                <a:cs typeface="Arial" pitchFamily="34" charset="0"/>
              </a:rPr>
            </a:br>
            <a:r>
              <a:rPr lang="zh-CN" altLang="en-US" sz="1000" b="1" dirty="0">
                <a:solidFill>
                  <a:srgbClr val="333333">
                    <a:lumMod val="50000"/>
                  </a:srgbClr>
                </a:solidFill>
                <a:ea typeface="SimHei" pitchFamily="2" charset="-122"/>
                <a:cs typeface="Arial" pitchFamily="34" charset="0"/>
              </a:rPr>
              <a:t>实现的公共云</a:t>
            </a:r>
          </a:p>
        </p:txBody>
      </p:sp>
      <p:sp>
        <p:nvSpPr>
          <p:cNvPr id="44" name="TextBox 43"/>
          <p:cNvSpPr txBox="1"/>
          <p:nvPr/>
        </p:nvSpPr>
        <p:spPr>
          <a:xfrm>
            <a:off x="6755839" y="1526824"/>
            <a:ext cx="838681" cy="246217"/>
          </a:xfrm>
          <a:prstGeom prst="rect">
            <a:avLst/>
          </a:prstGeom>
          <a:noFill/>
        </p:spPr>
        <p:txBody>
          <a:bodyPr wrap="none" lIns="91435" tIns="45718" rIns="91435" bIns="45718" rtlCol="0">
            <a:spAutoFit/>
          </a:bodyPr>
          <a:lstStyle/>
          <a:p>
            <a:pPr algn="ctr" fontAlgn="base">
              <a:spcBef>
                <a:spcPct val="0"/>
              </a:spcBef>
              <a:spcAft>
                <a:spcPct val="40000"/>
              </a:spcAft>
            </a:pPr>
            <a:r>
              <a:rPr lang="zh-CN" altLang="en-US" sz="1000" b="1" dirty="0">
                <a:solidFill>
                  <a:srgbClr val="333333">
                    <a:lumMod val="50000"/>
                  </a:srgbClr>
                </a:solidFill>
                <a:ea typeface="SimHei" pitchFamily="2" charset="-122"/>
                <a:cs typeface="Arial" pitchFamily="34" charset="0"/>
              </a:rPr>
              <a:t>独立公共云</a:t>
            </a:r>
          </a:p>
        </p:txBody>
      </p:sp>
      <p:sp>
        <p:nvSpPr>
          <p:cNvPr id="45" name="TextBox 44"/>
          <p:cNvSpPr txBox="1"/>
          <p:nvPr/>
        </p:nvSpPr>
        <p:spPr>
          <a:xfrm>
            <a:off x="2197776" y="2057699"/>
            <a:ext cx="1749187" cy="276995"/>
          </a:xfrm>
          <a:prstGeom prst="rect">
            <a:avLst/>
          </a:prstGeom>
          <a:noFill/>
        </p:spPr>
        <p:txBody>
          <a:bodyPr wrap="none" lIns="91435" tIns="45718" rIns="91435" bIns="45718" rtlCol="0">
            <a:spAutoFit/>
          </a:bodyPr>
          <a:lstStyle/>
          <a:p>
            <a:pPr algn="ctr" fontAlgn="base">
              <a:spcBef>
                <a:spcPct val="0"/>
              </a:spcBef>
              <a:spcAft>
                <a:spcPct val="40000"/>
              </a:spcAft>
            </a:pPr>
            <a:r>
              <a:rPr lang="en-US" altLang="zh-CN" sz="1200" b="1">
                <a:solidFill>
                  <a:srgbClr val="FFFFFF"/>
                </a:solidFill>
                <a:ea typeface="SimHei" pitchFamily="2" charset="-122"/>
                <a:cs typeface="Arial" pitchFamily="34" charset="0"/>
              </a:rPr>
              <a:t>VMware </a:t>
            </a:r>
            <a:r>
              <a:rPr lang="zh-CN" altLang="en-US" sz="1200" b="1">
                <a:solidFill>
                  <a:srgbClr val="FFFFFF"/>
                </a:solidFill>
                <a:ea typeface="SimHei" pitchFamily="2" charset="-122"/>
                <a:cs typeface="Arial" pitchFamily="34" charset="0"/>
              </a:rPr>
              <a:t>终端用户计算</a:t>
            </a:r>
          </a:p>
        </p:txBody>
      </p:sp>
      <p:sp>
        <p:nvSpPr>
          <p:cNvPr id="46" name="TextBox 45"/>
          <p:cNvSpPr txBox="1"/>
          <p:nvPr/>
        </p:nvSpPr>
        <p:spPr>
          <a:xfrm>
            <a:off x="2104673" y="3367088"/>
            <a:ext cx="1885453" cy="276999"/>
          </a:xfrm>
          <a:prstGeom prst="rect">
            <a:avLst/>
          </a:prstGeom>
          <a:noFill/>
        </p:spPr>
        <p:txBody>
          <a:bodyPr wrap="none" lIns="91435" tIns="45718" rIns="91435" bIns="45718" rtlCol="0">
            <a:spAutoFit/>
          </a:bodyPr>
          <a:lstStyle/>
          <a:p>
            <a:pPr algn="ctr" fontAlgn="base">
              <a:spcBef>
                <a:spcPct val="0"/>
              </a:spcBef>
              <a:spcAft>
                <a:spcPct val="40000"/>
              </a:spcAft>
            </a:pPr>
            <a:r>
              <a:rPr lang="en-US" altLang="zh-CN" sz="1200" b="1" dirty="0">
                <a:solidFill>
                  <a:srgbClr val="FFFFFF"/>
                </a:solidFill>
                <a:ea typeface="SimHei" pitchFamily="2" charset="-122"/>
                <a:cs typeface="Arial" pitchFamily="34" charset="0"/>
              </a:rPr>
              <a:t>VMware </a:t>
            </a:r>
            <a:r>
              <a:rPr lang="zh-CN" altLang="en-US" sz="1200" b="1" dirty="0">
                <a:solidFill>
                  <a:srgbClr val="FFFFFF"/>
                </a:solidFill>
                <a:ea typeface="SimHei" pitchFamily="2" charset="-122"/>
                <a:cs typeface="Arial" pitchFamily="34" charset="0"/>
              </a:rPr>
              <a:t>云计算应用平台</a:t>
            </a:r>
          </a:p>
        </p:txBody>
      </p:sp>
      <p:sp>
        <p:nvSpPr>
          <p:cNvPr id="47" name="TextBox 46"/>
          <p:cNvSpPr txBox="1"/>
          <p:nvPr/>
        </p:nvSpPr>
        <p:spPr>
          <a:xfrm>
            <a:off x="1863923" y="4681836"/>
            <a:ext cx="2347117" cy="276999"/>
          </a:xfrm>
          <a:prstGeom prst="rect">
            <a:avLst/>
          </a:prstGeom>
          <a:noFill/>
        </p:spPr>
        <p:txBody>
          <a:bodyPr wrap="none" lIns="91435" tIns="45718" rIns="91435" bIns="45718" rtlCol="0">
            <a:spAutoFit/>
          </a:bodyPr>
          <a:lstStyle/>
          <a:p>
            <a:pPr algn="ctr" fontAlgn="base">
              <a:spcBef>
                <a:spcPct val="0"/>
              </a:spcBef>
              <a:spcAft>
                <a:spcPct val="40000"/>
              </a:spcAft>
            </a:pPr>
            <a:r>
              <a:rPr lang="en-US" altLang="zh-CN" sz="1200" b="1" dirty="0">
                <a:solidFill>
                  <a:srgbClr val="FFFFFF"/>
                </a:solidFill>
                <a:ea typeface="SimHei" pitchFamily="2" charset="-122"/>
                <a:cs typeface="Arial" pitchFamily="34" charset="0"/>
              </a:rPr>
              <a:t>VMware </a:t>
            </a:r>
            <a:r>
              <a:rPr lang="zh-CN" altLang="en-US" sz="1200" b="1" dirty="0">
                <a:solidFill>
                  <a:srgbClr val="FFFFFF"/>
                </a:solidFill>
                <a:ea typeface="SimHei" pitchFamily="2" charset="-122"/>
                <a:cs typeface="Arial" pitchFamily="34" charset="0"/>
              </a:rPr>
              <a:t>云计算基础架构和管理</a:t>
            </a:r>
          </a:p>
        </p:txBody>
      </p:sp>
      <p:sp>
        <p:nvSpPr>
          <p:cNvPr id="48" name="Rectangle 47"/>
          <p:cNvSpPr/>
          <p:nvPr/>
        </p:nvSpPr>
        <p:spPr bwMode="auto">
          <a:xfrm>
            <a:off x="2295526" y="1327150"/>
            <a:ext cx="1095375" cy="615950"/>
          </a:xfrm>
          <a:prstGeom prst="rect">
            <a:avLst/>
          </a:prstGeom>
          <a:solidFill>
            <a:schemeClr val="bg1">
              <a:alpha val="65000"/>
            </a:scheme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5" tIns="45718" rIns="91435" bIns="45718" rtlCol="0" anchor="ctr"/>
          <a:lstStyle/>
          <a:p>
            <a:pPr fontAlgn="base">
              <a:spcBef>
                <a:spcPct val="0"/>
              </a:spcBef>
              <a:spcAft>
                <a:spcPct val="0"/>
              </a:spcAft>
            </a:pPr>
            <a:endParaRPr lang="zh-CN" altLang="en-US" sz="1600">
              <a:solidFill>
                <a:srgbClr val="FFFFFF"/>
              </a:solidFill>
              <a:latin typeface="Arial" pitchFamily="34" charset="0"/>
              <a:ea typeface="SimHei" pitchFamily="2" charset="-122"/>
              <a:cs typeface="Arial" pitchFamily="34" charset="0"/>
            </a:endParaRPr>
          </a:p>
        </p:txBody>
      </p:sp>
      <p:sp>
        <p:nvSpPr>
          <p:cNvPr id="41" name="TextBox 40"/>
          <p:cNvSpPr txBox="1"/>
          <p:nvPr/>
        </p:nvSpPr>
        <p:spPr>
          <a:xfrm>
            <a:off x="2426168" y="1524746"/>
            <a:ext cx="838681" cy="246217"/>
          </a:xfrm>
          <a:prstGeom prst="rect">
            <a:avLst/>
          </a:prstGeom>
          <a:noFill/>
        </p:spPr>
        <p:txBody>
          <a:bodyPr wrap="none" lIns="91435" tIns="45718" rIns="91435" bIns="45718" rtlCol="0">
            <a:spAutoFit/>
          </a:bodyPr>
          <a:lstStyle/>
          <a:p>
            <a:pPr fontAlgn="base">
              <a:spcBef>
                <a:spcPct val="0"/>
              </a:spcBef>
              <a:spcAft>
                <a:spcPct val="40000"/>
              </a:spcAft>
            </a:pPr>
            <a:r>
              <a:rPr lang="zh-CN" altLang="en-US" sz="1000" b="1" dirty="0">
                <a:solidFill>
                  <a:srgbClr val="333333">
                    <a:lumMod val="50000"/>
                  </a:srgbClr>
                </a:solidFill>
                <a:ea typeface="SimHei" pitchFamily="2" charset="-122"/>
                <a:cs typeface="Arial" pitchFamily="34" charset="0"/>
              </a:rPr>
              <a:t>安全私有云</a:t>
            </a:r>
          </a:p>
        </p:txBody>
      </p:sp>
      <p:sp>
        <p:nvSpPr>
          <p:cNvPr id="51" name="TextBox 50"/>
          <p:cNvSpPr txBox="1"/>
          <p:nvPr/>
        </p:nvSpPr>
        <p:spPr>
          <a:xfrm>
            <a:off x="469672" y="891988"/>
            <a:ext cx="7673523" cy="338554"/>
          </a:xfrm>
          <a:prstGeom prst="rect">
            <a:avLst/>
          </a:prstGeom>
          <a:solidFill>
            <a:schemeClr val="bg1"/>
          </a:solidFill>
        </p:spPr>
        <p:txBody>
          <a:bodyPr wrap="square" lIns="91435" tIns="45718" rIns="91435" bIns="45718" rtlCol="0">
            <a:spAutoFit/>
          </a:bodyPr>
          <a:lstStyle/>
          <a:p>
            <a:pPr fontAlgn="base">
              <a:spcBef>
                <a:spcPct val="0"/>
              </a:spcBef>
              <a:spcAft>
                <a:spcPct val="40000"/>
              </a:spcAft>
            </a:pPr>
            <a:r>
              <a:rPr lang="zh-CN" altLang="en-US" sz="1600" dirty="0">
                <a:solidFill>
                  <a:srgbClr val="0095D3"/>
                </a:solidFill>
                <a:ea typeface="SimHei" pitchFamily="2" charset="-122"/>
                <a:cs typeface="Arial" pitchFamily="34" charset="0"/>
              </a:rPr>
              <a:t>用于混合云计算的新 </a:t>
            </a:r>
            <a:r>
              <a:rPr lang="en-US" altLang="zh-CN" sz="1600" dirty="0">
                <a:solidFill>
                  <a:srgbClr val="0095D3"/>
                </a:solidFill>
                <a:ea typeface="SimHei" pitchFamily="2" charset="-122"/>
                <a:cs typeface="Arial" pitchFamily="34" charset="0"/>
              </a:rPr>
              <a:t>IT </a:t>
            </a:r>
            <a:r>
              <a:rPr lang="zh-CN" altLang="en-US" sz="1600" dirty="0">
                <a:solidFill>
                  <a:srgbClr val="0095D3"/>
                </a:solidFill>
                <a:ea typeface="SimHei" pitchFamily="2" charset="-122"/>
                <a:cs typeface="Arial" pitchFamily="34" charset="0"/>
              </a:rPr>
              <a:t>堆栈：安全、</a:t>
            </a:r>
            <a:r>
              <a:rPr lang="zh-CN" altLang="en-US" sz="1600" b="1" dirty="0">
                <a:solidFill>
                  <a:srgbClr val="0095D3"/>
                </a:solidFill>
                <a:ea typeface="SimHei" pitchFamily="2" charset="-122"/>
                <a:cs typeface="Arial" pitchFamily="34" charset="0"/>
              </a:rPr>
              <a:t>可管理</a:t>
            </a:r>
            <a:r>
              <a:rPr lang="zh-CN" altLang="en-US" sz="1600" dirty="0">
                <a:solidFill>
                  <a:srgbClr val="0095D3"/>
                </a:solidFill>
                <a:ea typeface="SimHei" pitchFamily="2" charset="-122"/>
                <a:cs typeface="Arial" pitchFamily="34" charset="0"/>
              </a:rPr>
              <a:t>、开放</a:t>
            </a:r>
            <a:endParaRPr lang="zh-CN" altLang="en-US" sz="1600" strike="sngStrike" dirty="0">
              <a:solidFill>
                <a:srgbClr val="0095D3"/>
              </a:solidFill>
              <a:ea typeface="SimHei" pitchFamily="2" charset="-122"/>
              <a:cs typeface="Arial" pitchFamily="34" charset="0"/>
            </a:endParaRPr>
          </a:p>
        </p:txBody>
      </p:sp>
      <p:sp>
        <p:nvSpPr>
          <p:cNvPr id="40" name="标题 39"/>
          <p:cNvSpPr>
            <a:spLocks noGrp="1"/>
          </p:cNvSpPr>
          <p:nvPr>
            <p:ph type="title"/>
          </p:nvPr>
        </p:nvSpPr>
        <p:spPr/>
        <p:txBody>
          <a:bodyPr/>
          <a:lstStyle/>
          <a:p>
            <a:r>
              <a:rPr lang="en-US" altLang="zh-CN" dirty="0" smtClean="0">
                <a:latin typeface="Arial" pitchFamily="34" charset="0"/>
                <a:ea typeface="SimHei" pitchFamily="2" charset="-122"/>
                <a:cs typeface="Arial" pitchFamily="34" charset="0"/>
              </a:rPr>
              <a:t>VMware </a:t>
            </a:r>
            <a:r>
              <a:rPr lang="zh-CN" altLang="en-US" dirty="0" smtClean="0">
                <a:latin typeface="Arial" pitchFamily="34" charset="0"/>
                <a:ea typeface="SimHei" pitchFamily="2" charset="-122"/>
                <a:cs typeface="Arial" pitchFamily="34" charset="0"/>
              </a:rPr>
              <a:t>的战略是实现“</a:t>
            </a:r>
            <a:r>
              <a:rPr lang="en-US" altLang="zh-CN" dirty="0" smtClean="0">
                <a:latin typeface="Arial" pitchFamily="34" charset="0"/>
                <a:ea typeface="SimHei" pitchFamily="2" charset="-122"/>
                <a:cs typeface="Arial" pitchFamily="34" charset="0"/>
              </a:rPr>
              <a:t>IT </a:t>
            </a:r>
            <a:r>
              <a:rPr lang="zh-CN" altLang="en-US" dirty="0" smtClean="0">
                <a:latin typeface="Arial" pitchFamily="34" charset="0"/>
                <a:ea typeface="SimHei" pitchFamily="2" charset="-122"/>
                <a:cs typeface="Arial" pitchFamily="34" charset="0"/>
              </a:rPr>
              <a:t>即服务”式交付</a:t>
            </a:r>
            <a:endParaRPr lang="zh-CN" altLang="en-US" dirty="0"/>
          </a:p>
        </p:txBody>
      </p:sp>
    </p:spTree>
    <p:extLst>
      <p:ext uri="{BB962C8B-B14F-4D97-AF65-F5344CB8AC3E}">
        <p14:creationId xmlns:p14="http://schemas.microsoft.com/office/powerpoint/2010/main" xmlns="" val="175447083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6" name="Rectangle 3"/>
          <p:cNvSpPr>
            <a:spLocks noGrp="1" noChangeArrowheads="1"/>
          </p:cNvSpPr>
          <p:nvPr>
            <p:ph type="title"/>
          </p:nvPr>
        </p:nvSpPr>
        <p:spPr>
          <a:xfrm>
            <a:off x="428596" y="857232"/>
            <a:ext cx="8474075" cy="333375"/>
          </a:xfrm>
        </p:spPr>
        <p:txBody>
          <a:bodyPr/>
          <a:lstStyle/>
          <a:p>
            <a:pPr eaLnBrk="1" hangingPunct="1"/>
            <a:r>
              <a:rPr lang="en-US" altLang="zh-CN" dirty="0" err="1" smtClean="0"/>
              <a:t>tc</a:t>
            </a:r>
            <a:r>
              <a:rPr lang="zh-CN" altLang="en-US" dirty="0" smtClean="0">
                <a:ea typeface="黑体" pitchFamily="2" charset="-122"/>
              </a:rPr>
              <a:t> </a:t>
            </a:r>
            <a:r>
              <a:rPr lang="en-US" altLang="zh-CN" dirty="0" smtClean="0"/>
              <a:t>Server </a:t>
            </a:r>
            <a:r>
              <a:rPr lang="zh-CN" altLang="en-US" b="1" dirty="0" smtClean="0">
                <a:ea typeface="黑体" pitchFamily="2" charset="-122"/>
              </a:rPr>
              <a:t>是运行</a:t>
            </a:r>
            <a:r>
              <a:rPr lang="zh-CN" altLang="en-US" dirty="0" smtClean="0">
                <a:ea typeface="黑体" pitchFamily="2" charset="-122"/>
              </a:rPr>
              <a:t> </a:t>
            </a:r>
            <a:r>
              <a:rPr lang="en-US" altLang="zh-CN" dirty="0" smtClean="0"/>
              <a:t>Spring </a:t>
            </a:r>
            <a:r>
              <a:rPr lang="zh-CN" altLang="en-US" b="1" dirty="0" smtClean="0">
                <a:ea typeface="黑体" pitchFamily="2" charset="-122"/>
              </a:rPr>
              <a:t>应用程序的最佳平台</a:t>
            </a:r>
          </a:p>
        </p:txBody>
      </p:sp>
      <p:sp>
        <p:nvSpPr>
          <p:cNvPr id="259077" name="Rectangle 4"/>
          <p:cNvSpPr>
            <a:spLocks/>
          </p:cNvSpPr>
          <p:nvPr/>
        </p:nvSpPr>
        <p:spPr bwMode="auto">
          <a:xfrm>
            <a:off x="312539" y="4891256"/>
            <a:ext cx="3848695" cy="294680"/>
          </a:xfrm>
          <a:prstGeom prst="rect">
            <a:avLst/>
          </a:prstGeom>
          <a:noFill/>
          <a:ln w="9525">
            <a:noFill/>
            <a:miter lim="800000"/>
            <a:headEnd/>
            <a:tailEnd/>
          </a:ln>
        </p:spPr>
        <p:txBody>
          <a:bodyPr lIns="26775" tIns="26775" rIns="26775" bIns="26775"/>
          <a:lstStyle/>
          <a:p>
            <a:pPr>
              <a:spcBef>
                <a:spcPts val="861"/>
              </a:spcBef>
            </a:pPr>
            <a:r>
              <a:rPr lang="en-US" altLang="zh-CN" sz="1700" dirty="0" err="1">
                <a:latin typeface="Arial Italic" charset="0"/>
                <a:ea typeface="MS PGothic" pitchFamily="34" charset="-128"/>
                <a:sym typeface="Arial Italic" charset="0"/>
              </a:rPr>
              <a:t>tc</a:t>
            </a:r>
            <a:r>
              <a:rPr lang="en-US" altLang="zh-CN" sz="1700" dirty="0">
                <a:latin typeface="Arial Italic" charset="0"/>
                <a:ea typeface="MS PGothic" pitchFamily="34" charset="-128"/>
                <a:sym typeface="Arial Italic" charset="0"/>
              </a:rPr>
              <a:t> Server </a:t>
            </a:r>
            <a:r>
              <a:rPr lang="zh-CN" altLang="en-US" sz="1700" i="1" dirty="0">
                <a:latin typeface="Arial Bold Italic" charset="0"/>
                <a:ea typeface="黑体" pitchFamily="2" charset="-122"/>
                <a:sym typeface="Arial Italic" charset="0"/>
              </a:rPr>
              <a:t>就是</a:t>
            </a:r>
            <a:r>
              <a:rPr lang="zh-CN" altLang="en-US" sz="1700" b="1" i="1" dirty="0">
                <a:latin typeface="Arial Bold Italic" charset="0"/>
                <a:ea typeface="黑体" pitchFamily="2" charset="-122"/>
                <a:sym typeface="Arial Italic" charset="0"/>
              </a:rPr>
              <a:t>面向企业的</a:t>
            </a:r>
            <a:r>
              <a:rPr lang="zh-CN" altLang="en-US" sz="1700" dirty="0">
                <a:latin typeface="Arial Bold Italic" charset="0"/>
                <a:ea typeface="黑体" pitchFamily="2" charset="-122"/>
                <a:sym typeface="Arial Italic" charset="0"/>
              </a:rPr>
              <a:t> </a:t>
            </a:r>
            <a:r>
              <a:rPr lang="en-US" altLang="zh-CN" sz="1700" dirty="0">
                <a:latin typeface="Arial Bold Italic" charset="0"/>
                <a:sym typeface="Arial Italic" charset="0"/>
              </a:rPr>
              <a:t>Tomcat</a:t>
            </a:r>
            <a:endParaRPr lang="en-US" altLang="zh-CN" sz="1700" dirty="0">
              <a:latin typeface="Arial Bold Italic" charset="0"/>
              <a:sym typeface="Arial Bold Italic" charset="0"/>
            </a:endParaRPr>
          </a:p>
        </p:txBody>
      </p:sp>
      <p:sp>
        <p:nvSpPr>
          <p:cNvPr id="259078" name="Rectangle 5"/>
          <p:cNvSpPr>
            <a:spLocks/>
          </p:cNvSpPr>
          <p:nvPr/>
        </p:nvSpPr>
        <p:spPr bwMode="auto">
          <a:xfrm>
            <a:off x="8930" y="4643457"/>
            <a:ext cx="366117" cy="901898"/>
          </a:xfrm>
          <a:prstGeom prst="rect">
            <a:avLst/>
          </a:prstGeom>
          <a:noFill/>
          <a:ln w="9525">
            <a:noFill/>
            <a:miter lim="800000"/>
            <a:headEnd/>
            <a:tailEnd/>
          </a:ln>
        </p:spPr>
        <p:txBody>
          <a:bodyPr lIns="26775" tIns="26775" rIns="26775" bIns="26775"/>
          <a:lstStyle/>
          <a:p>
            <a:pPr>
              <a:spcBef>
                <a:spcPts val="2874"/>
              </a:spcBef>
            </a:pPr>
            <a:r>
              <a:rPr lang="en-US" altLang="ja-JP" sz="5900" dirty="0">
                <a:solidFill>
                  <a:srgbClr val="8FB345"/>
                </a:solidFill>
                <a:ea typeface="MS PGothic" pitchFamily="34" charset="-128"/>
                <a:sym typeface="Georgia" pitchFamily="18" charset="0"/>
              </a:rPr>
              <a:t>“ </a:t>
            </a:r>
            <a:endParaRPr lang="en-US" altLang="zh-CN" sz="5900" dirty="0">
              <a:solidFill>
                <a:srgbClr val="8FB345"/>
              </a:solidFill>
              <a:latin typeface="Georgia" pitchFamily="18" charset="0"/>
              <a:ea typeface="MS PGothic" pitchFamily="34" charset="-128"/>
              <a:sym typeface="Georgia" pitchFamily="18" charset="0"/>
            </a:endParaRPr>
          </a:p>
        </p:txBody>
      </p:sp>
      <p:sp>
        <p:nvSpPr>
          <p:cNvPr id="259079" name="Rectangle 6"/>
          <p:cNvSpPr>
            <a:spLocks/>
          </p:cNvSpPr>
          <p:nvPr/>
        </p:nvSpPr>
        <p:spPr bwMode="auto">
          <a:xfrm>
            <a:off x="3661172" y="4646806"/>
            <a:ext cx="366117" cy="901898"/>
          </a:xfrm>
          <a:prstGeom prst="rect">
            <a:avLst/>
          </a:prstGeom>
          <a:noFill/>
          <a:ln w="9525">
            <a:noFill/>
            <a:miter lim="800000"/>
            <a:headEnd/>
            <a:tailEnd/>
          </a:ln>
        </p:spPr>
        <p:txBody>
          <a:bodyPr lIns="26775" tIns="26775" rIns="26775" bIns="26775"/>
          <a:lstStyle/>
          <a:p>
            <a:pPr>
              <a:spcBef>
                <a:spcPts val="2874"/>
              </a:spcBef>
            </a:pPr>
            <a:r>
              <a:rPr lang="en-US" altLang="ja-JP" sz="5900" dirty="0">
                <a:solidFill>
                  <a:srgbClr val="8FB345"/>
                </a:solidFill>
                <a:ea typeface="MS PGothic" pitchFamily="34" charset="-128"/>
                <a:sym typeface="Georgia" pitchFamily="18" charset="0"/>
              </a:rPr>
              <a:t>” </a:t>
            </a:r>
            <a:endParaRPr lang="en-US" altLang="zh-CN" sz="5900" dirty="0">
              <a:solidFill>
                <a:srgbClr val="8FB345"/>
              </a:solidFill>
              <a:latin typeface="Georgia" pitchFamily="18" charset="0"/>
              <a:ea typeface="MS PGothic" pitchFamily="34" charset="-128"/>
              <a:sym typeface="Georgia" pitchFamily="18" charset="0"/>
            </a:endParaRPr>
          </a:p>
        </p:txBody>
      </p:sp>
      <p:sp>
        <p:nvSpPr>
          <p:cNvPr id="259080" name="Rectangle 7"/>
          <p:cNvSpPr>
            <a:spLocks/>
          </p:cNvSpPr>
          <p:nvPr/>
        </p:nvSpPr>
        <p:spPr bwMode="auto">
          <a:xfrm>
            <a:off x="4952628" y="4900186"/>
            <a:ext cx="3946922" cy="794742"/>
          </a:xfrm>
          <a:prstGeom prst="rect">
            <a:avLst/>
          </a:prstGeom>
          <a:noFill/>
          <a:ln w="9525">
            <a:noFill/>
            <a:miter lim="800000"/>
            <a:headEnd/>
            <a:tailEnd/>
          </a:ln>
        </p:spPr>
        <p:txBody>
          <a:bodyPr lIns="26775" tIns="26775" rIns="26775" bIns="26775"/>
          <a:lstStyle/>
          <a:p>
            <a:pPr>
              <a:spcBef>
                <a:spcPts val="861"/>
              </a:spcBef>
            </a:pPr>
            <a:r>
              <a:rPr lang="zh-CN" altLang="en-US" sz="1700" i="1" dirty="0">
                <a:latin typeface="Arial Italic" charset="0"/>
                <a:ea typeface="黑体" pitchFamily="2" charset="-122"/>
                <a:sym typeface="Arial Italic" charset="0"/>
              </a:rPr>
              <a:t>采用 </a:t>
            </a:r>
            <a:r>
              <a:rPr lang="en-US" altLang="zh-CN" sz="1700" dirty="0">
                <a:latin typeface="Arial Italic" charset="0"/>
                <a:sym typeface="Arial Italic" charset="0"/>
              </a:rPr>
              <a:t>Tomcat </a:t>
            </a:r>
            <a:r>
              <a:rPr lang="zh-CN" altLang="en-US" sz="1700" i="1" dirty="0">
                <a:latin typeface="Arial Italic" charset="0"/>
                <a:ea typeface="黑体" pitchFamily="2" charset="-122"/>
                <a:sym typeface="Arial Italic" charset="0"/>
              </a:rPr>
              <a:t>反映出</a:t>
            </a:r>
            <a:r>
              <a:rPr lang="zh-CN" altLang="en-US" sz="1700" dirty="0">
                <a:latin typeface="Arial Italic" charset="0"/>
                <a:ea typeface="黑体" pitchFamily="2" charset="-122"/>
                <a:sym typeface="Arial Italic" charset="0"/>
              </a:rPr>
              <a:t> </a:t>
            </a:r>
            <a:r>
              <a:rPr lang="en-US" altLang="zh-CN" sz="1700" dirty="0">
                <a:latin typeface="Arial Italic" charset="0"/>
                <a:sym typeface="Arial Italic" charset="0"/>
              </a:rPr>
              <a:t>Java </a:t>
            </a:r>
            <a:r>
              <a:rPr lang="zh-CN" altLang="en-US" sz="1700" i="1" dirty="0">
                <a:latin typeface="Arial Italic" charset="0"/>
                <a:ea typeface="黑体" pitchFamily="2" charset="-122"/>
                <a:sym typeface="Arial Italic" charset="0"/>
              </a:rPr>
              <a:t>开发人员喜欢使用相对较</a:t>
            </a:r>
            <a:r>
              <a:rPr lang="zh-CN" altLang="en-US" sz="1700" b="1" i="1" dirty="0">
                <a:latin typeface="黑体" pitchFamily="2" charset="-122"/>
                <a:ea typeface="黑体" pitchFamily="2" charset="-122"/>
                <a:sym typeface="Arial Italic" charset="0"/>
              </a:rPr>
              <a:t>简单的轻量级技术</a:t>
            </a:r>
            <a:endParaRPr lang="en-US" sz="1700" b="1" i="1" dirty="0">
              <a:latin typeface="黑体" pitchFamily="2" charset="-122"/>
              <a:ea typeface="黑体" pitchFamily="2" charset="-122"/>
              <a:sym typeface="Arial Bold Italic" charset="0"/>
            </a:endParaRPr>
          </a:p>
        </p:txBody>
      </p:sp>
      <p:pic>
        <p:nvPicPr>
          <p:cNvPr id="259081" name="Picture 8"/>
          <p:cNvPicPr>
            <a:picLocks noChangeAspect="1" noChangeArrowheads="1"/>
          </p:cNvPicPr>
          <p:nvPr/>
        </p:nvPicPr>
        <p:blipFill>
          <a:blip r:embed="rId4" cstate="email"/>
          <a:srcRect/>
          <a:stretch>
            <a:fillRect/>
          </a:stretch>
        </p:blipFill>
        <p:spPr bwMode="auto">
          <a:xfrm>
            <a:off x="7204026" y="5852313"/>
            <a:ext cx="1676549" cy="291331"/>
          </a:xfrm>
          <a:prstGeom prst="rect">
            <a:avLst/>
          </a:prstGeom>
          <a:noFill/>
          <a:ln w="9525">
            <a:noFill/>
            <a:miter lim="800000"/>
            <a:headEnd/>
            <a:tailEnd/>
          </a:ln>
        </p:spPr>
      </p:pic>
      <p:sp>
        <p:nvSpPr>
          <p:cNvPr id="259082" name="Rectangle 9"/>
          <p:cNvSpPr>
            <a:spLocks/>
          </p:cNvSpPr>
          <p:nvPr/>
        </p:nvSpPr>
        <p:spPr bwMode="auto">
          <a:xfrm>
            <a:off x="4690318" y="4643457"/>
            <a:ext cx="366117" cy="901898"/>
          </a:xfrm>
          <a:prstGeom prst="rect">
            <a:avLst/>
          </a:prstGeom>
          <a:noFill/>
          <a:ln w="9525">
            <a:noFill/>
            <a:miter lim="800000"/>
            <a:headEnd/>
            <a:tailEnd/>
          </a:ln>
        </p:spPr>
        <p:txBody>
          <a:bodyPr lIns="26775" tIns="26775" rIns="26775" bIns="26775"/>
          <a:lstStyle/>
          <a:p>
            <a:pPr>
              <a:spcBef>
                <a:spcPts val="2874"/>
              </a:spcBef>
            </a:pPr>
            <a:r>
              <a:rPr lang="en-US" altLang="ja-JP" sz="5900" dirty="0">
                <a:solidFill>
                  <a:srgbClr val="8FB345"/>
                </a:solidFill>
                <a:ea typeface="MS PGothic" pitchFamily="34" charset="-128"/>
                <a:sym typeface="Georgia" pitchFamily="18" charset="0"/>
              </a:rPr>
              <a:t>“ </a:t>
            </a:r>
            <a:endParaRPr lang="en-US" altLang="zh-CN" sz="5900" dirty="0">
              <a:solidFill>
                <a:srgbClr val="8FB345"/>
              </a:solidFill>
              <a:latin typeface="Georgia" pitchFamily="18" charset="0"/>
              <a:ea typeface="MS PGothic" pitchFamily="34" charset="-128"/>
              <a:sym typeface="Georgia" pitchFamily="18" charset="0"/>
            </a:endParaRPr>
          </a:p>
        </p:txBody>
      </p:sp>
      <p:sp>
        <p:nvSpPr>
          <p:cNvPr id="259083" name="Rectangle 10"/>
          <p:cNvSpPr>
            <a:spLocks/>
          </p:cNvSpPr>
          <p:nvPr/>
        </p:nvSpPr>
        <p:spPr bwMode="auto">
          <a:xfrm>
            <a:off x="7894960" y="4997296"/>
            <a:ext cx="366117" cy="901898"/>
          </a:xfrm>
          <a:prstGeom prst="rect">
            <a:avLst/>
          </a:prstGeom>
          <a:noFill/>
          <a:ln w="9525">
            <a:noFill/>
            <a:miter lim="800000"/>
            <a:headEnd/>
            <a:tailEnd/>
          </a:ln>
        </p:spPr>
        <p:txBody>
          <a:bodyPr lIns="26775" tIns="26775" rIns="26775" bIns="26775"/>
          <a:lstStyle/>
          <a:p>
            <a:pPr>
              <a:spcBef>
                <a:spcPts val="2874"/>
              </a:spcBef>
            </a:pPr>
            <a:r>
              <a:rPr lang="en-US" altLang="ja-JP" sz="5900" dirty="0">
                <a:solidFill>
                  <a:srgbClr val="8FB345"/>
                </a:solidFill>
                <a:ea typeface="MS PGothic" pitchFamily="34" charset="-128"/>
                <a:sym typeface="Georgia" pitchFamily="18" charset="0"/>
              </a:rPr>
              <a:t>” </a:t>
            </a:r>
            <a:endParaRPr lang="en-US" altLang="zh-CN" sz="5900" dirty="0">
              <a:solidFill>
                <a:srgbClr val="8FB345"/>
              </a:solidFill>
              <a:latin typeface="Georgia" pitchFamily="18" charset="0"/>
              <a:ea typeface="MS PGothic" pitchFamily="34" charset="-128"/>
              <a:sym typeface="Georgia" pitchFamily="18" charset="0"/>
            </a:endParaRPr>
          </a:p>
        </p:txBody>
      </p:sp>
      <p:grpSp>
        <p:nvGrpSpPr>
          <p:cNvPr id="2" name="Group 11"/>
          <p:cNvGrpSpPr>
            <a:grpSpLocks/>
          </p:cNvGrpSpPr>
          <p:nvPr/>
        </p:nvGrpSpPr>
        <p:grpSpPr bwMode="auto">
          <a:xfrm>
            <a:off x="983382" y="1578342"/>
            <a:ext cx="7861473" cy="2936751"/>
            <a:chOff x="0" y="0"/>
            <a:chExt cx="7043" cy="2631"/>
          </a:xfrm>
        </p:grpSpPr>
        <p:graphicFrame>
          <p:nvGraphicFramePr>
            <p:cNvPr id="259086" name="Object 43"/>
            <p:cNvGraphicFramePr>
              <a:graphicFrameLocks/>
            </p:cNvGraphicFramePr>
            <p:nvPr/>
          </p:nvGraphicFramePr>
          <p:xfrm>
            <a:off x="-162" y="-376"/>
            <a:ext cx="7193" cy="3122"/>
          </p:xfrm>
          <a:graphic>
            <a:graphicData uri="http://schemas.openxmlformats.org/presentationml/2006/ole">
              <p:oleObj spid="_x0000_s279554" name="Chart" r:id="rId5" imgW="16045134" imgH="6964059" progId="MSGraph.Chart.8">
                <p:embed/>
              </p:oleObj>
            </a:graphicData>
          </a:graphic>
        </p:graphicFrame>
        <p:sp>
          <p:nvSpPr>
            <p:cNvPr id="259087" name="Rectangle 13"/>
            <p:cNvSpPr>
              <a:spLocks/>
            </p:cNvSpPr>
            <p:nvPr/>
          </p:nvSpPr>
          <p:spPr bwMode="auto">
            <a:xfrm>
              <a:off x="1341" y="1852"/>
              <a:ext cx="2544" cy="204"/>
            </a:xfrm>
            <a:prstGeom prst="rect">
              <a:avLst/>
            </a:prstGeom>
            <a:solidFill>
              <a:schemeClr val="accent1"/>
            </a:solidFill>
            <a:ln w="9525">
              <a:noFill/>
              <a:miter lim="800000"/>
              <a:headEnd/>
              <a:tailEnd/>
            </a:ln>
          </p:spPr>
          <p:txBody>
            <a:bodyPr lIns="0" tIns="0" rIns="0" bIns="0" anchor="ctr"/>
            <a:lstStyle/>
            <a:p>
              <a:pPr>
                <a:spcBef>
                  <a:spcPts val="572"/>
                </a:spcBef>
              </a:pPr>
              <a:r>
                <a:rPr lang="en-US" altLang="zh-CN" sz="1100" dirty="0">
                  <a:solidFill>
                    <a:srgbClr val="FFFFFF"/>
                  </a:solidFill>
                  <a:latin typeface="Verdana" pitchFamily="34" charset="0"/>
                  <a:ea typeface="MS PGothic" pitchFamily="34" charset="-128"/>
                  <a:sym typeface="Verdana" pitchFamily="34" charset="0"/>
                </a:rPr>
                <a:t>Spring</a:t>
              </a:r>
            </a:p>
          </p:txBody>
        </p:sp>
        <p:sp>
          <p:nvSpPr>
            <p:cNvPr id="259088" name="Rectangle 14"/>
            <p:cNvSpPr>
              <a:spLocks/>
            </p:cNvSpPr>
            <p:nvPr/>
          </p:nvSpPr>
          <p:spPr bwMode="auto">
            <a:xfrm>
              <a:off x="1348" y="954"/>
              <a:ext cx="1556" cy="204"/>
            </a:xfrm>
            <a:prstGeom prst="rect">
              <a:avLst/>
            </a:prstGeom>
            <a:solidFill>
              <a:schemeClr val="accent1"/>
            </a:solidFill>
            <a:ln w="9525">
              <a:noFill/>
              <a:miter lim="800000"/>
              <a:headEnd/>
              <a:tailEnd/>
            </a:ln>
          </p:spPr>
          <p:txBody>
            <a:bodyPr lIns="0" tIns="0" rIns="0" bIns="0" anchor="ctr"/>
            <a:lstStyle/>
            <a:p>
              <a:pPr>
                <a:spcBef>
                  <a:spcPts val="572"/>
                </a:spcBef>
              </a:pPr>
              <a:r>
                <a:rPr lang="en-US" altLang="zh-CN" sz="1100" dirty="0">
                  <a:solidFill>
                    <a:srgbClr val="FFFFFF"/>
                  </a:solidFill>
                  <a:latin typeface="Verdana" pitchFamily="34" charset="0"/>
                  <a:ea typeface="MS PGothic" pitchFamily="34" charset="-128"/>
                  <a:sym typeface="Verdana" pitchFamily="34" charset="0"/>
                </a:rPr>
                <a:t>Spring</a:t>
              </a:r>
            </a:p>
          </p:txBody>
        </p:sp>
        <p:sp>
          <p:nvSpPr>
            <p:cNvPr id="259089" name="Rectangle 15"/>
            <p:cNvSpPr>
              <a:spLocks/>
            </p:cNvSpPr>
            <p:nvPr/>
          </p:nvSpPr>
          <p:spPr bwMode="auto">
            <a:xfrm>
              <a:off x="1341" y="96"/>
              <a:ext cx="1139" cy="164"/>
            </a:xfrm>
            <a:prstGeom prst="rect">
              <a:avLst/>
            </a:prstGeom>
            <a:solidFill>
              <a:schemeClr val="accent1"/>
            </a:solidFill>
            <a:ln w="9525">
              <a:noFill/>
              <a:miter lim="800000"/>
              <a:headEnd/>
              <a:tailEnd/>
            </a:ln>
          </p:spPr>
          <p:txBody>
            <a:bodyPr lIns="0" tIns="0" rIns="0" bIns="0" anchor="ctr"/>
            <a:lstStyle/>
            <a:p>
              <a:pPr>
                <a:spcBef>
                  <a:spcPts val="572"/>
                </a:spcBef>
              </a:pPr>
              <a:r>
                <a:rPr lang="en-US" altLang="zh-CN" sz="1100" dirty="0">
                  <a:solidFill>
                    <a:srgbClr val="FFFFFF"/>
                  </a:solidFill>
                  <a:latin typeface="Verdana" pitchFamily="34" charset="0"/>
                  <a:ea typeface="MS PGothic" pitchFamily="34" charset="-128"/>
                  <a:sym typeface="Verdana" pitchFamily="34" charset="0"/>
                </a:rPr>
                <a:t>Spring</a:t>
              </a:r>
            </a:p>
          </p:txBody>
        </p:sp>
        <p:sp>
          <p:nvSpPr>
            <p:cNvPr id="259090" name="Rectangle 16"/>
            <p:cNvSpPr>
              <a:spLocks/>
            </p:cNvSpPr>
            <p:nvPr/>
          </p:nvSpPr>
          <p:spPr bwMode="auto">
            <a:xfrm>
              <a:off x="977" y="2494"/>
              <a:ext cx="6066" cy="137"/>
            </a:xfrm>
            <a:prstGeom prst="rect">
              <a:avLst/>
            </a:prstGeom>
            <a:noFill/>
            <a:ln w="9525">
              <a:noFill/>
              <a:miter lim="800000"/>
              <a:headEnd/>
              <a:tailEnd/>
            </a:ln>
          </p:spPr>
          <p:txBody>
            <a:bodyPr lIns="0" tIns="0" rIns="0" bIns="0" anchor="ctr"/>
            <a:lstStyle/>
            <a:p>
              <a:pPr algn="ctr">
                <a:spcBef>
                  <a:spcPts val="475"/>
                </a:spcBef>
              </a:pPr>
              <a:r>
                <a:rPr lang="en-US" altLang="zh-CN" sz="1000" dirty="0">
                  <a:latin typeface="Verdana" pitchFamily="34" charset="0"/>
                  <a:ea typeface="黑体" pitchFamily="2" charset="-122"/>
                  <a:sym typeface="Verdana" pitchFamily="34" charset="0"/>
                </a:rPr>
                <a:t>Java </a:t>
              </a:r>
              <a:r>
                <a:rPr lang="zh-CN" altLang="en-US" sz="1000" dirty="0">
                  <a:latin typeface="Verdana" pitchFamily="34" charset="0"/>
                  <a:ea typeface="黑体" pitchFamily="2" charset="-122"/>
                  <a:sym typeface="Verdana" pitchFamily="34" charset="0"/>
                </a:rPr>
                <a:t>应用服务器使用率，数据来源：</a:t>
              </a:r>
              <a:r>
                <a:rPr lang="en-US" altLang="zh-CN" sz="1000" dirty="0">
                  <a:latin typeface="Verdana" pitchFamily="34" charset="0"/>
                  <a:ea typeface="黑体" pitchFamily="2" charset="-122"/>
                  <a:sym typeface="Verdana" pitchFamily="34" charset="0"/>
                </a:rPr>
                <a:t>2008 Evans Data Survey</a:t>
              </a:r>
            </a:p>
          </p:txBody>
        </p:sp>
      </p:grpSp>
      <p:pic>
        <p:nvPicPr>
          <p:cNvPr id="259085" name="Picture 17"/>
          <p:cNvPicPr>
            <a:picLocks noChangeAspect="1" noChangeArrowheads="1"/>
          </p:cNvPicPr>
          <p:nvPr/>
        </p:nvPicPr>
        <p:blipFill>
          <a:blip r:embed="rId6" cstate="email"/>
          <a:srcRect/>
          <a:stretch>
            <a:fillRect/>
          </a:stretch>
        </p:blipFill>
        <p:spPr bwMode="auto">
          <a:xfrm>
            <a:off x="2258095" y="5271884"/>
            <a:ext cx="1156395" cy="562570"/>
          </a:xfrm>
          <a:prstGeom prst="rect">
            <a:avLst/>
          </a:prstGeom>
          <a:noFill/>
          <a:ln w="9525">
            <a:noFill/>
            <a:miter lim="800000"/>
            <a:headEnd/>
            <a:tailEnd/>
          </a:ln>
        </p:spPr>
      </p:pic>
      <p:sp>
        <p:nvSpPr>
          <p:cNvPr id="20" name="Title 1"/>
          <p:cNvSpPr txBox="1">
            <a:spLocks/>
          </p:cNvSpPr>
          <p:nvPr/>
        </p:nvSpPr>
        <p:spPr bwMode="auto">
          <a:xfrm>
            <a:off x="374650" y="171451"/>
            <a:ext cx="8474075" cy="33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200" b="1" i="0" u="none" strike="noStrike" kern="0" cap="none" spc="0" normalizeH="0" baseline="0" noProof="0" dirty="0" smtClean="0">
                <a:ln>
                  <a:noFill/>
                </a:ln>
                <a:solidFill>
                  <a:srgbClr val="003D79"/>
                </a:solidFill>
                <a:effectLst/>
                <a:uLnTx/>
                <a:uFillTx/>
                <a:latin typeface="黑体" pitchFamily="2" charset="-122"/>
                <a:ea typeface="黑体" pitchFamily="2" charset="-122"/>
                <a:cs typeface="ＭＳ Ｐゴシック" charset="-128"/>
              </a:rPr>
              <a:t>第二部分：云计算应用平台</a:t>
            </a:r>
            <a:r>
              <a:rPr kumimoji="0" lang="en-US" altLang="zh-CN" sz="2200" b="1" i="0" u="none" strike="noStrike" kern="0" cap="none" spc="0" normalizeH="0" baseline="0" noProof="0" dirty="0" smtClean="0">
                <a:ln>
                  <a:noFill/>
                </a:ln>
                <a:solidFill>
                  <a:srgbClr val="003D79"/>
                </a:solidFill>
                <a:effectLst/>
                <a:uLnTx/>
                <a:uFillTx/>
                <a:latin typeface="黑体" pitchFamily="2" charset="-122"/>
                <a:ea typeface="黑体" pitchFamily="2" charset="-122"/>
                <a:cs typeface="ＭＳ Ｐゴシック" charset="-128"/>
              </a:rPr>
              <a:t>——</a:t>
            </a:r>
            <a:r>
              <a:rPr kumimoji="0" lang="en-US" altLang="zh-CN" sz="2200" b="1" i="0" u="none" strike="noStrike" kern="0" cap="none" spc="0" normalizeH="0" baseline="0" noProof="0" dirty="0" err="1" smtClean="0">
                <a:ln>
                  <a:noFill/>
                </a:ln>
                <a:solidFill>
                  <a:srgbClr val="003D79"/>
                </a:solidFill>
                <a:effectLst/>
                <a:uLnTx/>
                <a:uFillTx/>
                <a:latin typeface="+mj-lt"/>
                <a:ea typeface="黑体" pitchFamily="2" charset="-122"/>
                <a:cs typeface="ＭＳ Ｐゴシック" charset="-128"/>
              </a:rPr>
              <a:t>vFabric</a:t>
            </a:r>
            <a:r>
              <a:rPr kumimoji="0" lang="en-US" altLang="zh-CN" sz="2200" b="1" i="0" u="none" strike="noStrike" kern="0" cap="none" spc="0" normalizeH="0" baseline="0" noProof="0" dirty="0" smtClean="0">
                <a:ln>
                  <a:noFill/>
                </a:ln>
                <a:solidFill>
                  <a:srgbClr val="003D79"/>
                </a:solidFill>
                <a:effectLst/>
                <a:uLnTx/>
                <a:uFillTx/>
                <a:latin typeface="+mj-lt"/>
                <a:ea typeface="黑体" pitchFamily="2" charset="-122"/>
                <a:cs typeface="ＭＳ Ｐゴシック" charset="-128"/>
              </a:rPr>
              <a:t>  </a:t>
            </a:r>
            <a:r>
              <a:rPr kumimoji="0" lang="en-US" altLang="zh-CN" sz="2200" b="1" i="0" u="none" strike="noStrike" kern="0" cap="none" spc="0" normalizeH="0" baseline="0" noProof="0" dirty="0" err="1" smtClean="0">
                <a:ln>
                  <a:noFill/>
                </a:ln>
                <a:solidFill>
                  <a:srgbClr val="003D79"/>
                </a:solidFill>
                <a:effectLst/>
                <a:uLnTx/>
                <a:uFillTx/>
                <a:latin typeface="+mj-lt"/>
                <a:ea typeface="黑体" pitchFamily="2" charset="-122"/>
                <a:cs typeface="ＭＳ Ｐゴシック" charset="-128"/>
              </a:rPr>
              <a:t>tc</a:t>
            </a:r>
            <a:r>
              <a:rPr kumimoji="0" lang="en-US" altLang="zh-CN" sz="2200" b="1" i="0" u="none" strike="noStrike" kern="0" cap="none" spc="0" normalizeH="0" baseline="0" noProof="0" dirty="0" smtClean="0">
                <a:ln>
                  <a:noFill/>
                </a:ln>
                <a:solidFill>
                  <a:srgbClr val="003D79"/>
                </a:solidFill>
                <a:effectLst/>
                <a:uLnTx/>
                <a:uFillTx/>
                <a:latin typeface="+mj-lt"/>
                <a:ea typeface="黑体" pitchFamily="2" charset="-122"/>
                <a:cs typeface="ＭＳ Ｐゴシック" charset="-128"/>
              </a:rPr>
              <a:t> Server</a:t>
            </a:r>
            <a:endParaRPr kumimoji="0" lang="en-US" sz="2200" b="1" i="0" u="none" strike="noStrike" kern="0" cap="none" spc="0" normalizeH="0" baseline="0" noProof="0" dirty="0" smtClean="0">
              <a:ln>
                <a:noFill/>
              </a:ln>
              <a:solidFill>
                <a:srgbClr val="003D79"/>
              </a:solidFill>
              <a:effectLst/>
              <a:uLnTx/>
              <a:uFillTx/>
              <a:latin typeface="+mj-lt"/>
              <a:ea typeface="黑体" pitchFamily="2" charset="-122"/>
              <a:cs typeface="ＭＳ Ｐゴシック" charset="-128"/>
            </a:endParaRPr>
          </a:p>
        </p:txBody>
      </p:sp>
      <p:pic>
        <p:nvPicPr>
          <p:cNvPr id="21" name="图片 20" descr="调整大小 Snap1.jpg"/>
          <p:cNvPicPr>
            <a:picLocks noChangeAspect="1"/>
          </p:cNvPicPr>
          <p:nvPr/>
        </p:nvPicPr>
        <p:blipFill>
          <a:blip r:embed="rId7"/>
          <a:stretch>
            <a:fillRect/>
          </a:stretch>
        </p:blipFill>
        <p:spPr>
          <a:xfrm>
            <a:off x="7591425" y="0"/>
            <a:ext cx="1552575" cy="933450"/>
          </a:xfrm>
          <a:prstGeom prst="rect">
            <a:avLst/>
          </a:prstGeom>
        </p:spPr>
      </p:pic>
    </p:spTree>
  </p:cSld>
  <p:clrMapOvr>
    <a:masterClrMapping/>
  </p:clrMapOvr>
  <p:transition>
    <p:strips dir="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Line 1"/>
          <p:cNvSpPr>
            <a:spLocks noChangeShapeType="1"/>
          </p:cNvSpPr>
          <p:nvPr/>
        </p:nvSpPr>
        <p:spPr bwMode="auto">
          <a:xfrm>
            <a:off x="183059" y="634008"/>
            <a:ext cx="8777883" cy="1117"/>
          </a:xfrm>
          <a:prstGeom prst="line">
            <a:avLst/>
          </a:prstGeom>
          <a:noFill/>
          <a:ln w="52197">
            <a:solidFill>
              <a:srgbClr val="4D4D4D"/>
            </a:solidFill>
            <a:round/>
            <a:headEnd/>
            <a:tailEnd/>
          </a:ln>
        </p:spPr>
        <p:txBody>
          <a:bodyPr lIns="0" tIns="0" rIns="0" bIns="0"/>
          <a:lstStyle/>
          <a:p>
            <a:endParaRPr lang="en-US"/>
          </a:p>
        </p:txBody>
      </p:sp>
      <p:sp>
        <p:nvSpPr>
          <p:cNvPr id="262146" name="Line 2"/>
          <p:cNvSpPr>
            <a:spLocks noChangeShapeType="1"/>
          </p:cNvSpPr>
          <p:nvPr/>
        </p:nvSpPr>
        <p:spPr bwMode="auto">
          <a:xfrm>
            <a:off x="183059" y="634008"/>
            <a:ext cx="8777883" cy="1117"/>
          </a:xfrm>
          <a:prstGeom prst="line">
            <a:avLst/>
          </a:prstGeom>
          <a:noFill/>
          <a:ln w="52197">
            <a:solidFill>
              <a:srgbClr val="003D79"/>
            </a:solidFill>
            <a:round/>
            <a:headEnd/>
            <a:tailEnd/>
          </a:ln>
        </p:spPr>
        <p:txBody>
          <a:bodyPr lIns="0" tIns="0" rIns="0" bIns="0"/>
          <a:lstStyle/>
          <a:p>
            <a:endParaRPr lang="en-US"/>
          </a:p>
        </p:txBody>
      </p:sp>
      <p:sp>
        <p:nvSpPr>
          <p:cNvPr id="51204" name="AutoShape 4"/>
          <p:cNvSpPr>
            <a:spLocks/>
          </p:cNvSpPr>
          <p:nvPr/>
        </p:nvSpPr>
        <p:spPr bwMode="auto">
          <a:xfrm>
            <a:off x="2471291" y="771302"/>
            <a:ext cx="6402586" cy="1553766"/>
          </a:xfrm>
          <a:prstGeom prst="roundRect">
            <a:avLst>
              <a:gd name="adj" fmla="val 5815"/>
            </a:avLst>
          </a:prstGeom>
          <a:gradFill rotWithShape="0">
            <a:gsLst>
              <a:gs pos="0">
                <a:srgbClr val="F0F0F0"/>
              </a:gs>
              <a:gs pos="65001">
                <a:srgbClr val="D8D8D8"/>
              </a:gs>
              <a:gs pos="100000">
                <a:srgbClr val="C7C7C7"/>
              </a:gs>
            </a:gsLst>
            <a:lin ang="5400000" scaled="1"/>
          </a:gradFill>
          <a:ln w="9525">
            <a:solidFill>
              <a:srgbClr val="313131"/>
            </a:solidFill>
            <a:round/>
            <a:headEnd/>
            <a:tailEnd/>
          </a:ln>
          <a:effectLst>
            <a:outerShdw dist="25398" dir="5400000" algn="ctr" rotWithShape="0">
              <a:schemeClr val="bg2">
                <a:alpha val="37996"/>
              </a:schemeClr>
            </a:outerShdw>
          </a:effectLst>
        </p:spPr>
        <p:txBody>
          <a:bodyPr lIns="0" tIns="0" rIns="0" bIns="0"/>
          <a:lstStyle/>
          <a:p>
            <a:pPr algn="ctr"/>
            <a:endParaRPr lang="zh-CN" altLang="en-US">
              <a:latin typeface="Arial" pitchFamily="34" charset="0"/>
              <a:ea typeface="黑体" pitchFamily="2" charset="-122"/>
            </a:endParaRPr>
          </a:p>
        </p:txBody>
      </p:sp>
      <p:grpSp>
        <p:nvGrpSpPr>
          <p:cNvPr id="2" name="Group 5"/>
          <p:cNvGrpSpPr>
            <a:grpSpLocks/>
          </p:cNvGrpSpPr>
          <p:nvPr/>
        </p:nvGrpSpPr>
        <p:grpSpPr bwMode="auto">
          <a:xfrm>
            <a:off x="408533" y="1089422"/>
            <a:ext cx="2286000" cy="910828"/>
            <a:chOff x="0" y="0"/>
            <a:chExt cx="2048" cy="816"/>
          </a:xfrm>
        </p:grpSpPr>
        <p:sp>
          <p:nvSpPr>
            <p:cNvPr id="51206" name="AutoShape 6"/>
            <p:cNvSpPr>
              <a:spLocks/>
            </p:cNvSpPr>
            <p:nvPr/>
          </p:nvSpPr>
          <p:spPr bwMode="auto">
            <a:xfrm>
              <a:off x="0" y="0"/>
              <a:ext cx="2048" cy="816"/>
            </a:xfrm>
            <a:prstGeom prst="roundRect">
              <a:avLst>
                <a:gd name="adj" fmla="val 2227"/>
              </a:avLst>
            </a:prstGeom>
            <a:gradFill rotWithShape="0">
              <a:gsLst>
                <a:gs pos="0">
                  <a:srgbClr val="F3FEEB"/>
                </a:gs>
                <a:gs pos="65001">
                  <a:srgbClr val="E0FFCC"/>
                </a:gs>
                <a:gs pos="100000">
                  <a:srgbClr val="D3FFB6"/>
                </a:gs>
              </a:gsLst>
              <a:lin ang="5400000" scaled="1"/>
            </a:gradFill>
            <a:ln w="9525">
              <a:solidFill>
                <a:srgbClr val="69B13A"/>
              </a:solidFill>
              <a:round/>
              <a:headEnd/>
              <a:tailEnd/>
            </a:ln>
            <a:effectLst>
              <a:outerShdw dist="25398" dir="5400000" algn="ctr" rotWithShape="0">
                <a:schemeClr val="bg2">
                  <a:alpha val="37996"/>
                </a:schemeClr>
              </a:outerShdw>
            </a:effectLst>
          </p:spPr>
          <p:txBody>
            <a:bodyPr lIns="0" tIns="0" rIns="0" bIns="0"/>
            <a:lstStyle/>
            <a:p>
              <a:pPr algn="ctr"/>
              <a:endParaRPr lang="zh-CN" altLang="en-US">
                <a:latin typeface="Arial" pitchFamily="34" charset="0"/>
                <a:ea typeface="黑体" pitchFamily="2" charset="-122"/>
              </a:endParaRPr>
            </a:p>
          </p:txBody>
        </p:sp>
        <p:sp>
          <p:nvSpPr>
            <p:cNvPr id="262166" name="Rectangle 7"/>
            <p:cNvSpPr>
              <a:spLocks/>
            </p:cNvSpPr>
            <p:nvPr/>
          </p:nvSpPr>
          <p:spPr bwMode="auto">
            <a:xfrm>
              <a:off x="7" y="252"/>
              <a:ext cx="1448" cy="345"/>
            </a:xfrm>
            <a:prstGeom prst="rect">
              <a:avLst/>
            </a:prstGeom>
            <a:noFill/>
            <a:ln w="9525">
              <a:noFill/>
              <a:miter lim="800000"/>
              <a:headEnd/>
              <a:tailEnd/>
            </a:ln>
          </p:spPr>
          <p:txBody>
            <a:bodyPr wrap="none" lIns="38100" tIns="38100" rIns="38100" bIns="38100" anchor="ctr">
              <a:spAutoFit/>
            </a:bodyPr>
            <a:lstStyle/>
            <a:p>
              <a:r>
                <a:rPr lang="zh-CN" altLang="en-US" sz="2000" i="1" dirty="0">
                  <a:ea typeface="黑体" pitchFamily="2" charset="-122"/>
                  <a:sym typeface="Arial Italic" charset="0"/>
                </a:rPr>
                <a:t>开发人员效率</a:t>
              </a:r>
            </a:p>
          </p:txBody>
        </p:sp>
      </p:grpSp>
      <p:sp>
        <p:nvSpPr>
          <p:cNvPr id="262150" name="Rectangle 8"/>
          <p:cNvSpPr>
            <a:spLocks/>
          </p:cNvSpPr>
          <p:nvPr/>
        </p:nvSpPr>
        <p:spPr bwMode="auto">
          <a:xfrm>
            <a:off x="3050605" y="1061517"/>
            <a:ext cx="5643563" cy="955477"/>
          </a:xfrm>
          <a:prstGeom prst="rect">
            <a:avLst/>
          </a:prstGeom>
          <a:noFill/>
          <a:ln w="9525">
            <a:noFill/>
            <a:miter lim="800000"/>
            <a:headEnd/>
            <a:tailEnd/>
          </a:ln>
        </p:spPr>
        <p:txBody>
          <a:bodyPr lIns="26775" tIns="26775" rIns="26775" bIns="26775" anchor="ctr"/>
          <a:lstStyle/>
          <a:p>
            <a:pPr>
              <a:spcBef>
                <a:spcPts val="633"/>
              </a:spcBef>
            </a:pPr>
            <a:r>
              <a:rPr lang="zh-CN" altLang="en-US" sz="1700" dirty="0">
                <a:ea typeface="黑体" pitchFamily="2" charset="-122"/>
                <a:sym typeface="Arial" pitchFamily="34" charset="0"/>
              </a:rPr>
              <a:t>熟悉的 </a:t>
            </a:r>
            <a:r>
              <a:rPr lang="en-US" altLang="zh-CN" sz="1700" dirty="0">
                <a:cs typeface="Arial" pitchFamily="34" charset="0"/>
                <a:sym typeface="Arial" pitchFamily="34" charset="0"/>
              </a:rPr>
              <a:t>Spring + Tomcat </a:t>
            </a:r>
            <a:r>
              <a:rPr lang="zh-CN" altLang="en-US" sz="1700" dirty="0">
                <a:ea typeface="黑体" pitchFamily="2" charset="-122"/>
                <a:sym typeface="Arial" pitchFamily="34" charset="0"/>
              </a:rPr>
              <a:t>体验</a:t>
            </a:r>
            <a:endParaRPr lang="zh-CN" altLang="en-US" sz="1100" dirty="0">
              <a:ea typeface="黑体" pitchFamily="2" charset="-122"/>
            </a:endParaRPr>
          </a:p>
          <a:p>
            <a:pPr>
              <a:spcBef>
                <a:spcPts val="633"/>
              </a:spcBef>
            </a:pPr>
            <a:r>
              <a:rPr lang="zh-CN" altLang="en-US" sz="1700" dirty="0">
                <a:ea typeface="黑体" pitchFamily="2" charset="-122"/>
                <a:sym typeface="Arial" pitchFamily="34" charset="0"/>
              </a:rPr>
              <a:t>深入了解 </a:t>
            </a:r>
            <a:r>
              <a:rPr lang="en-US" altLang="zh-CN" sz="1700" dirty="0">
                <a:cs typeface="Arial" pitchFamily="34" charset="0"/>
                <a:sym typeface="Arial" pitchFamily="34" charset="0"/>
              </a:rPr>
              <a:t>Spring </a:t>
            </a:r>
            <a:r>
              <a:rPr lang="zh-CN" altLang="en-US" sz="1700" dirty="0">
                <a:ea typeface="黑体" pitchFamily="2" charset="-122"/>
                <a:sym typeface="Arial" pitchFamily="34" charset="0"/>
              </a:rPr>
              <a:t>应用程序的性能</a:t>
            </a:r>
            <a:endParaRPr lang="zh-CN" altLang="en-US" sz="1100" dirty="0">
              <a:ea typeface="黑体" pitchFamily="2" charset="-122"/>
            </a:endParaRPr>
          </a:p>
          <a:p>
            <a:pPr>
              <a:spcBef>
                <a:spcPts val="633"/>
              </a:spcBef>
            </a:pPr>
            <a:r>
              <a:rPr lang="zh-CN" altLang="en-US" sz="1700" dirty="0">
                <a:ea typeface="黑体" pitchFamily="2" charset="-122"/>
                <a:sym typeface="Arial" pitchFamily="34" charset="0"/>
              </a:rPr>
              <a:t>通过 </a:t>
            </a:r>
            <a:r>
              <a:rPr lang="en-US" altLang="zh-CN" sz="1700" dirty="0">
                <a:cs typeface="Arial" pitchFamily="34" charset="0"/>
                <a:sym typeface="Arial" pitchFamily="34" charset="0"/>
              </a:rPr>
              <a:t>STS </a:t>
            </a:r>
            <a:r>
              <a:rPr lang="zh-CN" altLang="en-US" sz="1700" dirty="0">
                <a:ea typeface="黑体" pitchFamily="2" charset="-122"/>
                <a:sym typeface="Arial" pitchFamily="34" charset="0"/>
              </a:rPr>
              <a:t>实现灵活的 </a:t>
            </a:r>
            <a:r>
              <a:rPr lang="en-US" altLang="zh-CN" sz="1700" dirty="0">
                <a:cs typeface="Arial" pitchFamily="34" charset="0"/>
                <a:sym typeface="Arial" pitchFamily="34" charset="0"/>
              </a:rPr>
              <a:t>Spring </a:t>
            </a:r>
            <a:r>
              <a:rPr lang="zh-CN" altLang="en-US" sz="1700" dirty="0">
                <a:ea typeface="黑体" pitchFamily="2" charset="-122"/>
                <a:sym typeface="Arial" pitchFamily="34" charset="0"/>
              </a:rPr>
              <a:t>开发体验 </a:t>
            </a:r>
          </a:p>
        </p:txBody>
      </p:sp>
      <p:sp>
        <p:nvSpPr>
          <p:cNvPr id="51209" name="AutoShape 9"/>
          <p:cNvSpPr>
            <a:spLocks/>
          </p:cNvSpPr>
          <p:nvPr/>
        </p:nvSpPr>
        <p:spPr bwMode="auto">
          <a:xfrm>
            <a:off x="2471291" y="2536031"/>
            <a:ext cx="6402586" cy="1830586"/>
          </a:xfrm>
          <a:prstGeom prst="roundRect">
            <a:avLst>
              <a:gd name="adj" fmla="val 5815"/>
            </a:avLst>
          </a:prstGeom>
          <a:gradFill rotWithShape="0">
            <a:gsLst>
              <a:gs pos="0">
                <a:srgbClr val="F0F0F0"/>
              </a:gs>
              <a:gs pos="65001">
                <a:srgbClr val="D8D8D8"/>
              </a:gs>
              <a:gs pos="100000">
                <a:srgbClr val="C7C7C7"/>
              </a:gs>
            </a:gsLst>
            <a:lin ang="5400000" scaled="1"/>
          </a:gradFill>
          <a:ln w="9525">
            <a:solidFill>
              <a:srgbClr val="313131"/>
            </a:solidFill>
            <a:round/>
            <a:headEnd/>
            <a:tailEnd/>
          </a:ln>
          <a:effectLst>
            <a:outerShdw dist="25398" dir="5400000" algn="ctr" rotWithShape="0">
              <a:schemeClr val="bg2">
                <a:alpha val="37996"/>
              </a:schemeClr>
            </a:outerShdw>
          </a:effectLst>
        </p:spPr>
        <p:txBody>
          <a:bodyPr lIns="0" tIns="0" rIns="0" bIns="0"/>
          <a:lstStyle/>
          <a:p>
            <a:pPr algn="ctr"/>
            <a:endParaRPr lang="zh-CN" altLang="en-US">
              <a:latin typeface="Arial" pitchFamily="34" charset="0"/>
              <a:ea typeface="黑体" pitchFamily="2" charset="-122"/>
            </a:endParaRPr>
          </a:p>
        </p:txBody>
      </p:sp>
      <p:grpSp>
        <p:nvGrpSpPr>
          <p:cNvPr id="3" name="Group 10"/>
          <p:cNvGrpSpPr>
            <a:grpSpLocks/>
          </p:cNvGrpSpPr>
          <p:nvPr/>
        </p:nvGrpSpPr>
        <p:grpSpPr bwMode="auto">
          <a:xfrm>
            <a:off x="408533" y="3008189"/>
            <a:ext cx="2286000" cy="910828"/>
            <a:chOff x="0" y="0"/>
            <a:chExt cx="2048" cy="816"/>
          </a:xfrm>
        </p:grpSpPr>
        <p:sp>
          <p:nvSpPr>
            <p:cNvPr id="51211" name="AutoShape 11"/>
            <p:cNvSpPr>
              <a:spLocks/>
            </p:cNvSpPr>
            <p:nvPr/>
          </p:nvSpPr>
          <p:spPr bwMode="auto">
            <a:xfrm>
              <a:off x="0" y="0"/>
              <a:ext cx="2048" cy="816"/>
            </a:xfrm>
            <a:prstGeom prst="roundRect">
              <a:avLst>
                <a:gd name="adj" fmla="val 2227"/>
              </a:avLst>
            </a:prstGeom>
            <a:gradFill rotWithShape="0">
              <a:gsLst>
                <a:gs pos="0">
                  <a:srgbClr val="F3FEEB"/>
                </a:gs>
                <a:gs pos="65001">
                  <a:srgbClr val="E0FFCC"/>
                </a:gs>
                <a:gs pos="100000">
                  <a:srgbClr val="D3FFB6"/>
                </a:gs>
              </a:gsLst>
              <a:lin ang="5400000" scaled="1"/>
            </a:gradFill>
            <a:ln w="9525">
              <a:solidFill>
                <a:srgbClr val="69B13A"/>
              </a:solidFill>
              <a:round/>
              <a:headEnd/>
              <a:tailEnd/>
            </a:ln>
            <a:effectLst>
              <a:outerShdw dist="25398" dir="5400000" algn="ctr" rotWithShape="0">
                <a:schemeClr val="bg2">
                  <a:alpha val="37996"/>
                </a:schemeClr>
              </a:outerShdw>
            </a:effectLst>
          </p:spPr>
          <p:txBody>
            <a:bodyPr lIns="0" tIns="0" rIns="0" bIns="0"/>
            <a:lstStyle/>
            <a:p>
              <a:pPr algn="ctr"/>
              <a:endParaRPr lang="zh-CN" altLang="en-US">
                <a:latin typeface="Arial" pitchFamily="34" charset="0"/>
                <a:ea typeface="黑体" pitchFamily="2" charset="-122"/>
              </a:endParaRPr>
            </a:p>
          </p:txBody>
        </p:sp>
        <p:sp>
          <p:nvSpPr>
            <p:cNvPr id="262164" name="Rectangle 12"/>
            <p:cNvSpPr>
              <a:spLocks/>
            </p:cNvSpPr>
            <p:nvPr/>
          </p:nvSpPr>
          <p:spPr bwMode="auto">
            <a:xfrm>
              <a:off x="7" y="250"/>
              <a:ext cx="988" cy="345"/>
            </a:xfrm>
            <a:prstGeom prst="rect">
              <a:avLst/>
            </a:prstGeom>
            <a:noFill/>
            <a:ln w="9525">
              <a:noFill/>
              <a:miter lim="800000"/>
              <a:headEnd/>
              <a:tailEnd/>
            </a:ln>
          </p:spPr>
          <p:txBody>
            <a:bodyPr wrap="none" lIns="38100" tIns="38100" rIns="38100" bIns="38100" anchor="ctr">
              <a:spAutoFit/>
            </a:bodyPr>
            <a:lstStyle/>
            <a:p>
              <a:r>
                <a:rPr lang="zh-CN" altLang="en-US" sz="2000" i="1" dirty="0">
                  <a:ea typeface="黑体" pitchFamily="2" charset="-122"/>
                  <a:sym typeface="Arial Italic" charset="0"/>
                </a:rPr>
                <a:t>运营控制</a:t>
              </a:r>
            </a:p>
          </p:txBody>
        </p:sp>
      </p:grpSp>
      <p:sp>
        <p:nvSpPr>
          <p:cNvPr id="262153" name="Rectangle 13"/>
          <p:cNvSpPr>
            <a:spLocks/>
          </p:cNvSpPr>
          <p:nvPr/>
        </p:nvSpPr>
        <p:spPr bwMode="auto">
          <a:xfrm>
            <a:off x="3050605" y="2633142"/>
            <a:ext cx="5643563" cy="1616273"/>
          </a:xfrm>
          <a:prstGeom prst="rect">
            <a:avLst/>
          </a:prstGeom>
          <a:noFill/>
          <a:ln w="9525">
            <a:noFill/>
            <a:miter lim="800000"/>
            <a:headEnd/>
            <a:tailEnd/>
          </a:ln>
        </p:spPr>
        <p:txBody>
          <a:bodyPr lIns="26775" tIns="26775" rIns="26775" bIns="26775" anchor="ctr"/>
          <a:lstStyle/>
          <a:p>
            <a:pPr>
              <a:spcBef>
                <a:spcPts val="633"/>
              </a:spcBef>
            </a:pPr>
            <a:r>
              <a:rPr lang="zh-CN" altLang="en-US" sz="1700" dirty="0">
                <a:ea typeface="黑体" pitchFamily="2" charset="-122"/>
                <a:sym typeface="Arial" pitchFamily="34" charset="0"/>
              </a:rPr>
              <a:t>可对 </a:t>
            </a:r>
            <a:r>
              <a:rPr lang="en-US" altLang="zh-CN" sz="1700" dirty="0">
                <a:cs typeface="Arial" pitchFamily="34" charset="0"/>
                <a:sym typeface="Arial" pitchFamily="34" charset="0"/>
              </a:rPr>
              <a:t>Spring </a:t>
            </a:r>
            <a:r>
              <a:rPr lang="zh-CN" altLang="en-US" sz="1700" dirty="0">
                <a:ea typeface="黑体" pitchFamily="2" charset="-122"/>
                <a:sym typeface="Arial" pitchFamily="34" charset="0"/>
              </a:rPr>
              <a:t>应用程序进行性能和 </a:t>
            </a:r>
            <a:r>
              <a:rPr lang="en-US" altLang="zh-CN" sz="1700" dirty="0">
                <a:cs typeface="Arial" pitchFamily="34" charset="0"/>
                <a:sym typeface="Arial" pitchFamily="34" charset="0"/>
              </a:rPr>
              <a:t>SLA </a:t>
            </a:r>
            <a:r>
              <a:rPr lang="zh-CN" altLang="en-US" sz="1700" dirty="0">
                <a:ea typeface="黑体" pitchFamily="2" charset="-122"/>
                <a:sym typeface="Arial" pitchFamily="34" charset="0"/>
              </a:rPr>
              <a:t>管理 </a:t>
            </a:r>
            <a:endParaRPr lang="zh-CN" altLang="en-US" sz="1100" dirty="0">
              <a:ea typeface="黑体" pitchFamily="2" charset="-122"/>
            </a:endParaRPr>
          </a:p>
          <a:p>
            <a:pPr>
              <a:spcBef>
                <a:spcPts val="633"/>
              </a:spcBef>
            </a:pPr>
            <a:r>
              <a:rPr lang="zh-CN" altLang="en-US" sz="1700" dirty="0">
                <a:ea typeface="黑体" pitchFamily="2" charset="-122"/>
                <a:sym typeface="Arial" pitchFamily="34" charset="0"/>
              </a:rPr>
              <a:t>应用程序部署和服务器管理</a:t>
            </a:r>
            <a:endParaRPr lang="zh-CN" altLang="en-US" sz="1100" dirty="0">
              <a:ea typeface="黑体" pitchFamily="2" charset="-122"/>
            </a:endParaRPr>
          </a:p>
          <a:p>
            <a:pPr>
              <a:spcBef>
                <a:spcPts val="633"/>
              </a:spcBef>
            </a:pPr>
            <a:r>
              <a:rPr lang="zh-CN" altLang="en-US" sz="1700" dirty="0">
                <a:ea typeface="黑体" pitchFamily="2" charset="-122"/>
                <a:sym typeface="Arial" pitchFamily="34" charset="0"/>
              </a:rPr>
              <a:t>丰富的警报定义、工作流和控制操作</a:t>
            </a:r>
            <a:endParaRPr lang="zh-CN" altLang="en-US" sz="1100" dirty="0">
              <a:ea typeface="黑体" pitchFamily="2" charset="-122"/>
            </a:endParaRPr>
          </a:p>
          <a:p>
            <a:pPr>
              <a:spcBef>
                <a:spcPts val="633"/>
              </a:spcBef>
            </a:pPr>
            <a:r>
              <a:rPr lang="zh-CN" altLang="en-US" sz="1700" dirty="0">
                <a:ea typeface="黑体" pitchFamily="2" charset="-122"/>
                <a:sym typeface="Arial" pitchFamily="34" charset="0"/>
              </a:rPr>
              <a:t>分组可用性与事件控制板</a:t>
            </a:r>
            <a:endParaRPr lang="zh-CN" altLang="en-US" sz="1100" dirty="0">
              <a:ea typeface="黑体" pitchFamily="2" charset="-122"/>
            </a:endParaRPr>
          </a:p>
          <a:p>
            <a:pPr>
              <a:spcBef>
                <a:spcPts val="633"/>
              </a:spcBef>
            </a:pPr>
            <a:r>
              <a:rPr lang="zh-CN" altLang="en-US" sz="1700" dirty="0">
                <a:ea typeface="黑体" pitchFamily="2" charset="-122"/>
                <a:sym typeface="Arial" pitchFamily="34" charset="0"/>
              </a:rPr>
              <a:t>确保单向代理通信的安全</a:t>
            </a:r>
          </a:p>
        </p:txBody>
      </p:sp>
      <p:sp>
        <p:nvSpPr>
          <p:cNvPr id="51214" name="AutoShape 14"/>
          <p:cNvSpPr>
            <a:spLocks/>
          </p:cNvSpPr>
          <p:nvPr/>
        </p:nvSpPr>
        <p:spPr bwMode="auto">
          <a:xfrm>
            <a:off x="2471291" y="4633392"/>
            <a:ext cx="6402586" cy="1555998"/>
          </a:xfrm>
          <a:prstGeom prst="roundRect">
            <a:avLst>
              <a:gd name="adj" fmla="val 5815"/>
            </a:avLst>
          </a:prstGeom>
          <a:gradFill rotWithShape="0">
            <a:gsLst>
              <a:gs pos="0">
                <a:srgbClr val="F0F0F0"/>
              </a:gs>
              <a:gs pos="65001">
                <a:srgbClr val="D8D8D8"/>
              </a:gs>
              <a:gs pos="100000">
                <a:srgbClr val="C7C7C7"/>
              </a:gs>
            </a:gsLst>
            <a:lin ang="5400000" scaled="1"/>
          </a:gradFill>
          <a:ln w="9525">
            <a:solidFill>
              <a:srgbClr val="313131"/>
            </a:solidFill>
            <a:round/>
            <a:headEnd/>
            <a:tailEnd/>
          </a:ln>
          <a:effectLst>
            <a:outerShdw dist="25398" dir="5400000" algn="ctr" rotWithShape="0">
              <a:schemeClr val="bg2">
                <a:alpha val="37996"/>
              </a:schemeClr>
            </a:outerShdw>
          </a:effectLst>
        </p:spPr>
        <p:txBody>
          <a:bodyPr lIns="0" tIns="0" rIns="0" bIns="0"/>
          <a:lstStyle/>
          <a:p>
            <a:pPr algn="ctr"/>
            <a:endParaRPr lang="zh-CN" altLang="en-US">
              <a:latin typeface="Arial" pitchFamily="34" charset="0"/>
              <a:ea typeface="黑体" pitchFamily="2" charset="-122"/>
            </a:endParaRPr>
          </a:p>
        </p:txBody>
      </p:sp>
      <p:grpSp>
        <p:nvGrpSpPr>
          <p:cNvPr id="4" name="Group 15"/>
          <p:cNvGrpSpPr>
            <a:grpSpLocks/>
          </p:cNvGrpSpPr>
          <p:nvPr/>
        </p:nvGrpSpPr>
        <p:grpSpPr bwMode="auto">
          <a:xfrm>
            <a:off x="408533" y="4953744"/>
            <a:ext cx="2286000" cy="910828"/>
            <a:chOff x="0" y="0"/>
            <a:chExt cx="2048" cy="816"/>
          </a:xfrm>
        </p:grpSpPr>
        <p:sp>
          <p:nvSpPr>
            <p:cNvPr id="51216" name="AutoShape 16"/>
            <p:cNvSpPr>
              <a:spLocks/>
            </p:cNvSpPr>
            <p:nvPr/>
          </p:nvSpPr>
          <p:spPr bwMode="auto">
            <a:xfrm>
              <a:off x="0" y="0"/>
              <a:ext cx="2048" cy="816"/>
            </a:xfrm>
            <a:prstGeom prst="roundRect">
              <a:avLst>
                <a:gd name="adj" fmla="val 2227"/>
              </a:avLst>
            </a:prstGeom>
            <a:gradFill rotWithShape="0">
              <a:gsLst>
                <a:gs pos="0">
                  <a:srgbClr val="F3FEEB"/>
                </a:gs>
                <a:gs pos="65001">
                  <a:srgbClr val="E0FFCC"/>
                </a:gs>
                <a:gs pos="100000">
                  <a:srgbClr val="D3FFB6"/>
                </a:gs>
              </a:gsLst>
              <a:lin ang="5400000" scaled="1"/>
            </a:gradFill>
            <a:ln w="9525">
              <a:solidFill>
                <a:srgbClr val="69B13A"/>
              </a:solidFill>
              <a:round/>
              <a:headEnd/>
              <a:tailEnd/>
            </a:ln>
            <a:effectLst>
              <a:outerShdw dist="25398" dir="5400000" algn="ctr" rotWithShape="0">
                <a:schemeClr val="bg2">
                  <a:alpha val="37996"/>
                </a:schemeClr>
              </a:outerShdw>
            </a:effectLst>
          </p:spPr>
          <p:txBody>
            <a:bodyPr lIns="0" tIns="0" rIns="0" bIns="0"/>
            <a:lstStyle/>
            <a:p>
              <a:pPr algn="ctr"/>
              <a:endParaRPr lang="zh-CN" altLang="en-US">
                <a:latin typeface="Arial" pitchFamily="34" charset="0"/>
                <a:ea typeface="黑体" pitchFamily="2" charset="-122"/>
              </a:endParaRPr>
            </a:p>
          </p:txBody>
        </p:sp>
        <p:sp>
          <p:nvSpPr>
            <p:cNvPr id="262162" name="Rectangle 17"/>
            <p:cNvSpPr>
              <a:spLocks/>
            </p:cNvSpPr>
            <p:nvPr/>
          </p:nvSpPr>
          <p:spPr bwMode="auto">
            <a:xfrm>
              <a:off x="7" y="250"/>
              <a:ext cx="1218" cy="345"/>
            </a:xfrm>
            <a:prstGeom prst="rect">
              <a:avLst/>
            </a:prstGeom>
            <a:noFill/>
            <a:ln w="9525">
              <a:noFill/>
              <a:miter lim="800000"/>
              <a:headEnd/>
              <a:tailEnd/>
            </a:ln>
          </p:spPr>
          <p:txBody>
            <a:bodyPr wrap="none" lIns="38100" tIns="38100" rIns="38100" bIns="38100" anchor="ctr">
              <a:spAutoFit/>
            </a:bodyPr>
            <a:lstStyle/>
            <a:p>
              <a:r>
                <a:rPr lang="zh-CN" altLang="en-US" sz="2000" i="1" dirty="0">
                  <a:ea typeface="黑体" pitchFamily="2" charset="-122"/>
                  <a:sym typeface="Arial Italic" charset="0"/>
                </a:rPr>
                <a:t>部署灵活性</a:t>
              </a:r>
            </a:p>
          </p:txBody>
        </p:sp>
      </p:grpSp>
      <p:sp>
        <p:nvSpPr>
          <p:cNvPr id="262156" name="Rectangle 18"/>
          <p:cNvSpPr>
            <a:spLocks/>
          </p:cNvSpPr>
          <p:nvPr/>
        </p:nvSpPr>
        <p:spPr bwMode="auto">
          <a:xfrm>
            <a:off x="3050605" y="4758408"/>
            <a:ext cx="5643563" cy="1285875"/>
          </a:xfrm>
          <a:prstGeom prst="rect">
            <a:avLst/>
          </a:prstGeom>
          <a:noFill/>
          <a:ln w="9525">
            <a:noFill/>
            <a:miter lim="800000"/>
            <a:headEnd/>
            <a:tailEnd/>
          </a:ln>
        </p:spPr>
        <p:txBody>
          <a:bodyPr lIns="26775" tIns="26775" rIns="26775" bIns="26775" anchor="ctr"/>
          <a:lstStyle/>
          <a:p>
            <a:pPr>
              <a:spcBef>
                <a:spcPts val="633"/>
              </a:spcBef>
            </a:pPr>
            <a:r>
              <a:rPr lang="zh-CN" altLang="en-US" sz="1700" dirty="0">
                <a:ea typeface="黑体" pitchFamily="2" charset="-122"/>
                <a:sym typeface="Arial" pitchFamily="34" charset="0"/>
              </a:rPr>
              <a:t>轻量级服务器 </a:t>
            </a:r>
            <a:r>
              <a:rPr lang="en-US" altLang="zh-CN" sz="1700" dirty="0">
                <a:cs typeface="Arial" pitchFamily="34" charset="0"/>
                <a:sym typeface="Arial" pitchFamily="34" charset="0"/>
              </a:rPr>
              <a:t>(10MB)</a:t>
            </a:r>
            <a:r>
              <a:rPr lang="zh-CN" altLang="en-US" sz="1700" dirty="0">
                <a:ea typeface="黑体" pitchFamily="2" charset="-122"/>
                <a:sym typeface="Arial" pitchFamily="34" charset="0"/>
              </a:rPr>
              <a:t>，非常适合虚拟环境</a:t>
            </a:r>
            <a:endParaRPr lang="zh-CN" altLang="en-US" sz="1100" dirty="0">
              <a:ea typeface="黑体" pitchFamily="2" charset="-122"/>
            </a:endParaRPr>
          </a:p>
          <a:p>
            <a:pPr>
              <a:spcBef>
                <a:spcPts val="633"/>
              </a:spcBef>
            </a:pPr>
            <a:r>
              <a:rPr lang="zh-CN" altLang="en-US" sz="1700" dirty="0">
                <a:ea typeface="黑体" pitchFamily="2" charset="-122"/>
                <a:sym typeface="Arial" pitchFamily="34" charset="0"/>
              </a:rPr>
              <a:t>模板驱动的服务器实例创建</a:t>
            </a:r>
            <a:endParaRPr lang="zh-CN" altLang="en-US" sz="1100" dirty="0">
              <a:ea typeface="黑体" pitchFamily="2" charset="-122"/>
            </a:endParaRPr>
          </a:p>
          <a:p>
            <a:pPr>
              <a:spcBef>
                <a:spcPts val="633"/>
              </a:spcBef>
            </a:pPr>
            <a:r>
              <a:rPr lang="zh-CN" altLang="en-US" sz="1700" dirty="0">
                <a:ea typeface="黑体" pitchFamily="2" charset="-122"/>
                <a:sym typeface="Arial" pitchFamily="34" charset="0"/>
              </a:rPr>
              <a:t>与多个 </a:t>
            </a:r>
            <a:r>
              <a:rPr lang="en-US" altLang="zh-CN" sz="1700" dirty="0">
                <a:cs typeface="Arial" pitchFamily="34" charset="0"/>
                <a:sym typeface="Arial" pitchFamily="34" charset="0"/>
              </a:rPr>
              <a:t>VMware </a:t>
            </a:r>
            <a:r>
              <a:rPr lang="zh-CN" altLang="en-US" sz="1700" dirty="0">
                <a:ea typeface="黑体" pitchFamily="2" charset="-122"/>
                <a:sym typeface="Arial" pitchFamily="34" charset="0"/>
              </a:rPr>
              <a:t>环境集成的体验</a:t>
            </a:r>
            <a:endParaRPr lang="zh-CN" altLang="en-US" sz="1100" dirty="0">
              <a:ea typeface="黑体" pitchFamily="2" charset="-122"/>
            </a:endParaRPr>
          </a:p>
          <a:p>
            <a:pPr>
              <a:spcBef>
                <a:spcPts val="633"/>
              </a:spcBef>
            </a:pPr>
            <a:r>
              <a:rPr lang="zh-CN" altLang="en-US" sz="1700" dirty="0">
                <a:ea typeface="黑体" pitchFamily="2" charset="-122"/>
                <a:sym typeface="Arial" pitchFamily="34" charset="0"/>
              </a:rPr>
              <a:t>针对所有操作的开放式安全 </a:t>
            </a:r>
            <a:r>
              <a:rPr lang="en-US" altLang="zh-CN" sz="1700" dirty="0">
                <a:cs typeface="Arial" pitchFamily="34" charset="0"/>
                <a:sym typeface="Arial" pitchFamily="34" charset="0"/>
              </a:rPr>
              <a:t>API</a:t>
            </a:r>
            <a:endParaRPr lang="zh-CN" altLang="en-US" sz="1700" dirty="0">
              <a:ea typeface="黑体" pitchFamily="2" charset="-122"/>
              <a:sym typeface="Arial" pitchFamily="34" charset="0"/>
            </a:endParaRPr>
          </a:p>
        </p:txBody>
      </p:sp>
      <p:pic>
        <p:nvPicPr>
          <p:cNvPr id="262157" name="Picture 19"/>
          <p:cNvPicPr>
            <a:picLocks noChangeArrowheads="1"/>
          </p:cNvPicPr>
          <p:nvPr/>
        </p:nvPicPr>
        <p:blipFill>
          <a:blip r:embed="rId2" cstate="email"/>
          <a:srcRect/>
          <a:stretch>
            <a:fillRect/>
          </a:stretch>
        </p:blipFill>
        <p:spPr bwMode="auto">
          <a:xfrm>
            <a:off x="1848446" y="1192113"/>
            <a:ext cx="886271" cy="714375"/>
          </a:xfrm>
          <a:prstGeom prst="rect">
            <a:avLst/>
          </a:prstGeom>
          <a:noFill/>
          <a:ln w="9525">
            <a:noFill/>
            <a:miter lim="800000"/>
            <a:headEnd/>
            <a:tailEnd/>
          </a:ln>
        </p:spPr>
      </p:pic>
      <p:pic>
        <p:nvPicPr>
          <p:cNvPr id="262158" name="Picture 20"/>
          <p:cNvPicPr>
            <a:picLocks noChangeArrowheads="1"/>
          </p:cNvPicPr>
          <p:nvPr/>
        </p:nvPicPr>
        <p:blipFill>
          <a:blip r:embed="rId3" cstate="email"/>
          <a:srcRect/>
          <a:stretch>
            <a:fillRect/>
          </a:stretch>
        </p:blipFill>
        <p:spPr bwMode="auto">
          <a:xfrm>
            <a:off x="1848446" y="3107531"/>
            <a:ext cx="886271" cy="714375"/>
          </a:xfrm>
          <a:prstGeom prst="rect">
            <a:avLst/>
          </a:prstGeom>
          <a:noFill/>
          <a:ln w="9525">
            <a:noFill/>
            <a:miter lim="800000"/>
            <a:headEnd/>
            <a:tailEnd/>
          </a:ln>
        </p:spPr>
      </p:pic>
      <p:pic>
        <p:nvPicPr>
          <p:cNvPr id="262159" name="Picture 21"/>
          <p:cNvPicPr>
            <a:picLocks noChangeArrowheads="1"/>
          </p:cNvPicPr>
          <p:nvPr/>
        </p:nvPicPr>
        <p:blipFill>
          <a:blip r:embed="rId4" cstate="email"/>
          <a:srcRect/>
          <a:stretch>
            <a:fillRect/>
          </a:stretch>
        </p:blipFill>
        <p:spPr bwMode="auto">
          <a:xfrm>
            <a:off x="1848446" y="5054203"/>
            <a:ext cx="886271" cy="714375"/>
          </a:xfrm>
          <a:prstGeom prst="rect">
            <a:avLst/>
          </a:prstGeom>
          <a:noFill/>
          <a:ln w="9525">
            <a:noFill/>
            <a:miter lim="800000"/>
            <a:headEnd/>
            <a:tailEnd/>
          </a:ln>
        </p:spPr>
      </p:pic>
      <p:sp>
        <p:nvSpPr>
          <p:cNvPr id="25" name="Title 1"/>
          <p:cNvSpPr txBox="1">
            <a:spLocks/>
          </p:cNvSpPr>
          <p:nvPr/>
        </p:nvSpPr>
        <p:spPr bwMode="auto">
          <a:xfrm>
            <a:off x="374650" y="171451"/>
            <a:ext cx="8474075" cy="33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200" b="1" i="0" u="none" strike="noStrike" kern="0" cap="none" spc="0" normalizeH="0" baseline="0" noProof="0" dirty="0" smtClean="0">
                <a:ln>
                  <a:noFill/>
                </a:ln>
                <a:solidFill>
                  <a:srgbClr val="003D79"/>
                </a:solidFill>
                <a:effectLst/>
                <a:uLnTx/>
                <a:uFillTx/>
                <a:latin typeface="黑体" pitchFamily="2" charset="-122"/>
                <a:ea typeface="黑体" pitchFamily="2" charset="-122"/>
                <a:cs typeface="ＭＳ Ｐゴシック" charset="-128"/>
              </a:rPr>
              <a:t>第二部分：云计算应用平台</a:t>
            </a:r>
            <a:r>
              <a:rPr kumimoji="0" lang="en-US" altLang="zh-CN" sz="2200" b="1" i="0" u="none" strike="noStrike" kern="0" cap="none" spc="0" normalizeH="0" baseline="0" noProof="0" dirty="0" smtClean="0">
                <a:ln>
                  <a:noFill/>
                </a:ln>
                <a:solidFill>
                  <a:srgbClr val="003D79"/>
                </a:solidFill>
                <a:effectLst/>
                <a:uLnTx/>
                <a:uFillTx/>
                <a:latin typeface="黑体" pitchFamily="2" charset="-122"/>
                <a:ea typeface="黑体" pitchFamily="2" charset="-122"/>
                <a:cs typeface="ＭＳ Ｐゴシック" charset="-128"/>
              </a:rPr>
              <a:t>——</a:t>
            </a:r>
            <a:r>
              <a:rPr kumimoji="0" lang="en-US" altLang="zh-CN" sz="2200" b="1" i="0" u="none" strike="noStrike" kern="0" cap="none" spc="0" normalizeH="0" baseline="0" noProof="0" dirty="0" err="1" smtClean="0">
                <a:ln>
                  <a:noFill/>
                </a:ln>
                <a:solidFill>
                  <a:srgbClr val="003D79"/>
                </a:solidFill>
                <a:effectLst/>
                <a:uLnTx/>
                <a:uFillTx/>
                <a:latin typeface="+mj-lt"/>
                <a:ea typeface="黑体" pitchFamily="2" charset="-122"/>
                <a:cs typeface="ＭＳ Ｐゴシック" charset="-128"/>
              </a:rPr>
              <a:t>vFabric</a:t>
            </a:r>
            <a:r>
              <a:rPr kumimoji="0" lang="en-US" altLang="zh-CN" sz="2200" b="1" i="0" u="none" strike="noStrike" kern="0" cap="none" spc="0" normalizeH="0" baseline="0" noProof="0" dirty="0" smtClean="0">
                <a:ln>
                  <a:noFill/>
                </a:ln>
                <a:solidFill>
                  <a:srgbClr val="003D79"/>
                </a:solidFill>
                <a:effectLst/>
                <a:uLnTx/>
                <a:uFillTx/>
                <a:latin typeface="+mj-lt"/>
                <a:ea typeface="黑体" pitchFamily="2" charset="-122"/>
                <a:cs typeface="ＭＳ Ｐゴシック" charset="-128"/>
              </a:rPr>
              <a:t>  </a:t>
            </a:r>
            <a:r>
              <a:rPr kumimoji="0" lang="en-US" altLang="zh-CN" sz="2200" b="1" i="0" u="none" strike="noStrike" kern="0" cap="none" spc="0" normalizeH="0" baseline="0" noProof="0" dirty="0" err="1" smtClean="0">
                <a:ln>
                  <a:noFill/>
                </a:ln>
                <a:solidFill>
                  <a:srgbClr val="003D79"/>
                </a:solidFill>
                <a:effectLst/>
                <a:uLnTx/>
                <a:uFillTx/>
                <a:latin typeface="+mj-lt"/>
                <a:ea typeface="黑体" pitchFamily="2" charset="-122"/>
                <a:cs typeface="ＭＳ Ｐゴシック" charset="-128"/>
              </a:rPr>
              <a:t>tc</a:t>
            </a:r>
            <a:r>
              <a:rPr kumimoji="0" lang="en-US" altLang="zh-CN" sz="2200" b="1" i="0" u="none" strike="noStrike" kern="0" cap="none" spc="0" normalizeH="0" baseline="0" noProof="0" dirty="0" smtClean="0">
                <a:ln>
                  <a:noFill/>
                </a:ln>
                <a:solidFill>
                  <a:srgbClr val="003D79"/>
                </a:solidFill>
                <a:effectLst/>
                <a:uLnTx/>
                <a:uFillTx/>
                <a:latin typeface="+mj-lt"/>
                <a:ea typeface="黑体" pitchFamily="2" charset="-122"/>
                <a:cs typeface="ＭＳ Ｐゴシック" charset="-128"/>
              </a:rPr>
              <a:t> Server</a:t>
            </a:r>
            <a:r>
              <a:rPr kumimoji="0" lang="zh-CN" altLang="en-US" sz="2200" b="1" i="0" u="none" strike="noStrike" kern="0" cap="none" spc="0" normalizeH="0" baseline="0" noProof="0" dirty="0" smtClean="0">
                <a:ln>
                  <a:noFill/>
                </a:ln>
                <a:solidFill>
                  <a:srgbClr val="003D79"/>
                </a:solidFill>
                <a:effectLst/>
                <a:uLnTx/>
                <a:uFillTx/>
                <a:latin typeface="黑体" pitchFamily="2" charset="-122"/>
                <a:ea typeface="黑体" pitchFamily="2" charset="-122"/>
                <a:cs typeface="ＭＳ Ｐゴシック" charset="-128"/>
              </a:rPr>
              <a:t>主要亮点</a:t>
            </a:r>
            <a:endParaRPr kumimoji="0" lang="en-US" sz="2200" b="1" i="0" u="none" strike="noStrike" kern="0" cap="none" spc="0" normalizeH="0" baseline="0" noProof="0" dirty="0" smtClean="0">
              <a:ln>
                <a:noFill/>
              </a:ln>
              <a:solidFill>
                <a:srgbClr val="003D79"/>
              </a:solidFill>
              <a:effectLst/>
              <a:uLnTx/>
              <a:uFillTx/>
              <a:latin typeface="黑体" pitchFamily="2" charset="-122"/>
              <a:ea typeface="黑体" pitchFamily="2" charset="-122"/>
              <a:cs typeface="ＭＳ Ｐゴシック" charset="-128"/>
            </a:endParaRPr>
          </a:p>
        </p:txBody>
      </p:sp>
      <p:pic>
        <p:nvPicPr>
          <p:cNvPr id="26" name="图片 25" descr="调整大小 Snap1.jpg"/>
          <p:cNvPicPr>
            <a:picLocks noChangeAspect="1"/>
          </p:cNvPicPr>
          <p:nvPr/>
        </p:nvPicPr>
        <p:blipFill>
          <a:blip r:embed="rId5"/>
          <a:stretch>
            <a:fillRect/>
          </a:stretch>
        </p:blipFill>
        <p:spPr>
          <a:xfrm>
            <a:off x="7591425" y="0"/>
            <a:ext cx="1552575" cy="933450"/>
          </a:xfrm>
          <a:prstGeom prst="rect">
            <a:avLst/>
          </a:prstGeom>
        </p:spPr>
      </p:pic>
    </p:spTree>
  </p:cSld>
  <p:clrMapOvr>
    <a:masterClrMapping/>
  </p:clrMapOvr>
  <p:transition>
    <p:strips dir="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Title 1"/>
          <p:cNvSpPr>
            <a:spLocks noGrp="1"/>
          </p:cNvSpPr>
          <p:nvPr>
            <p:ph type="title"/>
          </p:nvPr>
        </p:nvSpPr>
        <p:spPr/>
        <p:txBody>
          <a:bodyPr/>
          <a:lstStyle/>
          <a:p>
            <a:r>
              <a:rPr lang="zh-CN" altLang="en-US" dirty="0" smtClean="0"/>
              <a:t>第二部分：云计算应用平台</a:t>
            </a:r>
            <a:r>
              <a:rPr lang="en-US" altLang="zh-CN" dirty="0" smtClean="0"/>
              <a:t>——</a:t>
            </a:r>
            <a:r>
              <a:rPr lang="en-US" altLang="zh-CN" dirty="0" err="1" smtClean="0">
                <a:latin typeface="+mj-lt"/>
              </a:rPr>
              <a:t>vFabric</a:t>
            </a:r>
            <a:r>
              <a:rPr lang="en-US" altLang="zh-CN" dirty="0" smtClean="0">
                <a:latin typeface="+mj-lt"/>
              </a:rPr>
              <a:t>  ERS</a:t>
            </a:r>
            <a:endParaRPr lang="en-US" dirty="0" smtClean="0">
              <a:latin typeface="+mj-lt"/>
            </a:endParaRPr>
          </a:p>
        </p:txBody>
      </p:sp>
      <p:sp>
        <p:nvSpPr>
          <p:cNvPr id="249858" name="Content Placeholder 2"/>
          <p:cNvSpPr>
            <a:spLocks noGrp="1"/>
          </p:cNvSpPr>
          <p:nvPr>
            <p:ph idx="1"/>
          </p:nvPr>
        </p:nvSpPr>
        <p:spPr/>
        <p:txBody>
          <a:bodyPr/>
          <a:lstStyle/>
          <a:p>
            <a:r>
              <a:rPr lang="en-US" dirty="0" smtClean="0">
                <a:latin typeface="黑体" pitchFamily="2" charset="-122"/>
                <a:ea typeface="黑体" pitchFamily="2" charset="-122"/>
              </a:rPr>
              <a:t>ERS</a:t>
            </a:r>
            <a:r>
              <a:rPr lang="zh-CN" altLang="en-US" dirty="0" smtClean="0">
                <a:latin typeface="黑体" pitchFamily="2" charset="-122"/>
                <a:ea typeface="黑体" pitchFamily="2" charset="-122"/>
              </a:rPr>
              <a:t>是市场占有率第一的</a:t>
            </a:r>
            <a:r>
              <a:rPr lang="en-US" altLang="zh-CN" dirty="0" smtClean="0">
                <a:latin typeface="黑体" pitchFamily="2" charset="-122"/>
                <a:ea typeface="黑体" pitchFamily="2" charset="-122"/>
              </a:rPr>
              <a:t>Apache Web Server</a:t>
            </a:r>
            <a:r>
              <a:rPr lang="zh-CN" altLang="en-US" dirty="0" smtClean="0">
                <a:latin typeface="黑体" pitchFamily="2" charset="-122"/>
                <a:ea typeface="黑体" pitchFamily="2" charset="-122"/>
              </a:rPr>
              <a:t>的企业版</a:t>
            </a:r>
            <a:endParaRPr lang="en-US" altLang="zh-CN" dirty="0" smtClean="0">
              <a:latin typeface="黑体" pitchFamily="2" charset="-122"/>
              <a:ea typeface="黑体" pitchFamily="2" charset="-122"/>
            </a:endParaRPr>
          </a:p>
          <a:p>
            <a:endParaRPr lang="en-US" altLang="zh-CN" dirty="0" smtClean="0"/>
          </a:p>
          <a:p>
            <a:r>
              <a:rPr lang="zh-CN" altLang="en-US" dirty="0" smtClean="0"/>
              <a:t>易于安装和使用：打包的和经过验证的</a:t>
            </a:r>
            <a:r>
              <a:rPr lang="en-US" altLang="zh-CN" dirty="0" smtClean="0"/>
              <a:t>Apache Web Server</a:t>
            </a:r>
          </a:p>
          <a:p>
            <a:r>
              <a:rPr lang="zh-CN" altLang="en-US" dirty="0" smtClean="0"/>
              <a:t>单个服务器上多版本支持，</a:t>
            </a:r>
            <a:r>
              <a:rPr lang="en-US" altLang="zh-CN" dirty="0" smtClean="0"/>
              <a:t>1.3, 2.0, 2.2</a:t>
            </a:r>
          </a:p>
          <a:p>
            <a:r>
              <a:rPr lang="zh-CN" altLang="en-US" dirty="0" smtClean="0"/>
              <a:t>支持多个操作系统：</a:t>
            </a:r>
            <a:r>
              <a:rPr lang="en-US" altLang="zh-CN" dirty="0" smtClean="0"/>
              <a:t> </a:t>
            </a:r>
            <a:r>
              <a:rPr lang="en-US" altLang="zh-CN" dirty="0" err="1" smtClean="0"/>
              <a:t>Linux,Unix,Windows</a:t>
            </a:r>
            <a:r>
              <a:rPr lang="en-US" altLang="zh-CN" dirty="0" smtClean="0"/>
              <a:t> etc.</a:t>
            </a:r>
          </a:p>
          <a:p>
            <a:r>
              <a:rPr lang="zh-CN" altLang="en-US" dirty="0" smtClean="0"/>
              <a:t>针对企业级应用场景的性能增强和安全增强：</a:t>
            </a:r>
            <a:r>
              <a:rPr lang="en-US" altLang="zh-CN" dirty="0" smtClean="0"/>
              <a:t>Bug fixes, patches</a:t>
            </a:r>
          </a:p>
          <a:p>
            <a:r>
              <a:rPr lang="zh-CN" altLang="en-US" dirty="0" smtClean="0"/>
              <a:t>针对</a:t>
            </a:r>
            <a:r>
              <a:rPr lang="en-US" altLang="zh-CN" dirty="0" smtClean="0"/>
              <a:t>SSL</a:t>
            </a:r>
            <a:r>
              <a:rPr lang="zh-CN" altLang="en-US" dirty="0" smtClean="0"/>
              <a:t>安全连接的特别优化</a:t>
            </a:r>
            <a:endParaRPr lang="en-US" altLang="zh-CN" dirty="0" smtClean="0"/>
          </a:p>
          <a:p>
            <a:pPr lvl="1"/>
            <a:r>
              <a:rPr lang="en-US" sz="1700" dirty="0" smtClean="0"/>
              <a:t>Supports almost all CAs including </a:t>
            </a:r>
            <a:r>
              <a:rPr lang="en-US" sz="1700" dirty="0" err="1" smtClean="0"/>
              <a:t>VerisSign</a:t>
            </a:r>
            <a:r>
              <a:rPr lang="en-US" sz="1700" dirty="0" smtClean="0"/>
              <a:t>, </a:t>
            </a:r>
            <a:r>
              <a:rPr lang="en-US" sz="1700" dirty="0" err="1" smtClean="0"/>
              <a:t>Thawte</a:t>
            </a:r>
            <a:r>
              <a:rPr lang="en-US" sz="1700" dirty="0" smtClean="0"/>
              <a:t>, Entrust, and Equifax</a:t>
            </a:r>
          </a:p>
          <a:p>
            <a:pPr lvl="1"/>
            <a:r>
              <a:rPr lang="en-US" altLang="zh-CN" sz="1700" dirty="0" smtClean="0"/>
              <a:t>Supports the Rainbow </a:t>
            </a:r>
            <a:r>
              <a:rPr lang="en-US" altLang="zh-CN" sz="1700" dirty="0" err="1" smtClean="0"/>
              <a:t>CryptoSwift</a:t>
            </a:r>
            <a:r>
              <a:rPr lang="en-US" altLang="zh-CN" sz="1700" dirty="0" smtClean="0"/>
              <a:t> and </a:t>
            </a:r>
            <a:r>
              <a:rPr lang="en-US" altLang="zh-CN" sz="1700" dirty="0" err="1" smtClean="0"/>
              <a:t>nCipher</a:t>
            </a:r>
            <a:r>
              <a:rPr lang="en-US" altLang="zh-CN" sz="1700" dirty="0" smtClean="0"/>
              <a:t> </a:t>
            </a:r>
            <a:r>
              <a:rPr lang="en-US" altLang="zh-CN" sz="1700" dirty="0" err="1" smtClean="0"/>
              <a:t>nFast</a:t>
            </a:r>
            <a:r>
              <a:rPr lang="en-US" altLang="zh-CN" sz="1700" dirty="0" smtClean="0"/>
              <a:t> acceleration cards</a:t>
            </a:r>
          </a:p>
          <a:p>
            <a:r>
              <a:rPr lang="zh-CN" altLang="en-US" dirty="0" smtClean="0"/>
              <a:t>预先配置的经过优化的模块支持和语言支持</a:t>
            </a:r>
            <a:endParaRPr lang="en-US" altLang="zh-CN" dirty="0" smtClean="0"/>
          </a:p>
          <a:p>
            <a:pPr lvl="1"/>
            <a:r>
              <a:rPr lang="zh-CN" altLang="en-US" sz="1700" dirty="0" smtClean="0"/>
              <a:t>针对</a:t>
            </a:r>
            <a:r>
              <a:rPr lang="en-US" altLang="zh-CN" sz="1700" dirty="0" smtClean="0"/>
              <a:t>Perl</a:t>
            </a:r>
            <a:r>
              <a:rPr lang="zh-CN" altLang="en-US" sz="1700" dirty="0" smtClean="0"/>
              <a:t>，</a:t>
            </a:r>
            <a:r>
              <a:rPr lang="en-US" altLang="zh-CN" sz="1700" dirty="0" smtClean="0"/>
              <a:t>PHP</a:t>
            </a:r>
            <a:r>
              <a:rPr lang="zh-CN" altLang="en-US" sz="1700" dirty="0" smtClean="0"/>
              <a:t>等流行语言模块的预先优化配置</a:t>
            </a:r>
            <a:endParaRPr lang="en-US" altLang="zh-CN" sz="1700" dirty="0" smtClean="0"/>
          </a:p>
          <a:p>
            <a:pPr lvl="1"/>
            <a:r>
              <a:rPr lang="en-US" altLang="zh-CN" sz="1700" dirty="0" smtClean="0"/>
              <a:t>LDAP</a:t>
            </a:r>
            <a:r>
              <a:rPr lang="zh-CN" altLang="en-US" sz="1700" dirty="0" smtClean="0"/>
              <a:t>，</a:t>
            </a:r>
            <a:r>
              <a:rPr lang="en-US" altLang="zh-CN" sz="1700" dirty="0" smtClean="0"/>
              <a:t>FTP</a:t>
            </a:r>
            <a:r>
              <a:rPr lang="zh-CN" altLang="en-US" sz="1700" dirty="0" smtClean="0"/>
              <a:t>，</a:t>
            </a:r>
            <a:r>
              <a:rPr lang="en-US" altLang="zh-CN" sz="1700" dirty="0" smtClean="0"/>
              <a:t>SSL,SNMP</a:t>
            </a:r>
            <a:r>
              <a:rPr lang="zh-CN" altLang="en-US" sz="1700" dirty="0" smtClean="0"/>
              <a:t>等模块的配置简化和增强</a:t>
            </a:r>
            <a:endParaRPr lang="en-US" altLang="zh-CN" sz="1700" dirty="0" smtClean="0"/>
          </a:p>
        </p:txBody>
      </p:sp>
      <p:pic>
        <p:nvPicPr>
          <p:cNvPr id="4" name="图片 3" descr="调整大小 Snap1.jpg"/>
          <p:cNvPicPr>
            <a:picLocks noChangeAspect="1"/>
          </p:cNvPicPr>
          <p:nvPr/>
        </p:nvPicPr>
        <p:blipFill>
          <a:blip r:embed="rId2"/>
          <a:stretch>
            <a:fillRect/>
          </a:stretch>
        </p:blipFill>
        <p:spPr>
          <a:xfrm>
            <a:off x="7591425" y="0"/>
            <a:ext cx="1552575" cy="933450"/>
          </a:xfrm>
          <a:prstGeom prst="rect">
            <a:avLst/>
          </a:prstGeom>
        </p:spPr>
      </p:pic>
    </p:spTree>
  </p:cSld>
  <p:clrMapOvr>
    <a:masterClrMapping/>
  </p:clrMapOvr>
  <p:transition>
    <p:strips dir="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566987" y="842073"/>
            <a:ext cx="7943074" cy="2941537"/>
          </a:xfrm>
          <a:prstGeom prst="roundRect">
            <a:avLst>
              <a:gd name="adj" fmla="val 6924"/>
            </a:avLst>
          </a:prstGeom>
          <a:solidFill>
            <a:schemeClr val="tx1">
              <a:lumMod val="50000"/>
              <a:lumOff val="50000"/>
            </a:schemeClr>
          </a:solidFill>
          <a:ln>
            <a:headEnd/>
            <a:tailEnd/>
          </a:ln>
        </p:spPr>
        <p:style>
          <a:lnRef idx="0">
            <a:schemeClr val="accent2"/>
          </a:lnRef>
          <a:fillRef idx="3">
            <a:schemeClr val="accent2"/>
          </a:fillRef>
          <a:effectRef idx="3">
            <a:schemeClr val="accent2"/>
          </a:effectRef>
          <a:fontRef idx="minor">
            <a:schemeClr val="lt1"/>
          </a:fontRef>
        </p:style>
        <p:txBody>
          <a:bodyPr wrap="none" lIns="0" tIns="0" rIns="0" bIns="0" rtlCol="0" anchor="t"/>
          <a:lstStyle/>
          <a:p>
            <a:pPr algn="ctr">
              <a:spcAft>
                <a:spcPct val="40000"/>
              </a:spcAft>
            </a:pPr>
            <a:r>
              <a:rPr lang="en-US" sz="1600" dirty="0" err="1" smtClean="0">
                <a:solidFill>
                  <a:srgbClr val="FFFFFF"/>
                </a:solidFill>
                <a:ea typeface="宋体" pitchFamily="2" charset="-122"/>
              </a:rPr>
              <a:t>vFabric</a:t>
            </a:r>
            <a:r>
              <a:rPr lang="en-US" sz="1600" dirty="0" smtClean="0">
                <a:solidFill>
                  <a:srgbClr val="FFFFFF"/>
                </a:solidFill>
                <a:ea typeface="宋体" pitchFamily="2" charset="-122"/>
              </a:rPr>
              <a:t> Data Director</a:t>
            </a:r>
          </a:p>
        </p:txBody>
      </p:sp>
      <p:sp>
        <p:nvSpPr>
          <p:cNvPr id="2" name="Title 1"/>
          <p:cNvSpPr>
            <a:spLocks noGrp="1"/>
          </p:cNvSpPr>
          <p:nvPr>
            <p:ph type="title"/>
          </p:nvPr>
        </p:nvSpPr>
        <p:spPr/>
        <p:txBody>
          <a:bodyPr/>
          <a:lstStyle/>
          <a:p>
            <a:pPr>
              <a:spcAft>
                <a:spcPct val="40000"/>
              </a:spcAft>
            </a:pPr>
            <a:r>
              <a:rPr lang="zh-CN" altLang="en-US" dirty="0" smtClean="0"/>
              <a:t>第二部分：云计算应用平台</a:t>
            </a:r>
            <a:r>
              <a:rPr lang="en-US" altLang="zh-CN" dirty="0" smtClean="0"/>
              <a:t>——</a:t>
            </a:r>
            <a:r>
              <a:rPr lang="en-US" altLang="en-US" dirty="0" err="1" smtClean="0">
                <a:latin typeface="Arial Unicode MS" pitchFamily="34" charset="-122"/>
                <a:ea typeface="Arial Unicode MS" pitchFamily="34" charset="-122"/>
                <a:cs typeface="Arial Unicode MS" pitchFamily="34" charset="-122"/>
              </a:rPr>
              <a:t>vFabric</a:t>
            </a:r>
            <a:r>
              <a:rPr lang="en-US" altLang="en-US" dirty="0" smtClean="0">
                <a:latin typeface="Arial Unicode MS" pitchFamily="34" charset="-122"/>
                <a:ea typeface="Arial Unicode MS" pitchFamily="34" charset="-122"/>
                <a:cs typeface="Arial Unicode MS" pitchFamily="34" charset="-122"/>
              </a:rPr>
              <a:t> Data Director</a:t>
            </a:r>
          </a:p>
        </p:txBody>
      </p:sp>
      <p:sp>
        <p:nvSpPr>
          <p:cNvPr id="4" name="Rounded Rectangle 3"/>
          <p:cNvSpPr/>
          <p:nvPr/>
        </p:nvSpPr>
        <p:spPr bwMode="auto">
          <a:xfrm>
            <a:off x="611783" y="1315951"/>
            <a:ext cx="7840532" cy="752067"/>
          </a:xfrm>
          <a:prstGeom prst="roundRect">
            <a:avLst/>
          </a:prstGeom>
          <a:solidFill>
            <a:schemeClr val="accent4"/>
          </a:solidFill>
          <a:ln>
            <a:headEnd/>
            <a:tailEnd/>
          </a:ln>
        </p:spPr>
        <p:style>
          <a:lnRef idx="0">
            <a:schemeClr val="accent2"/>
          </a:lnRef>
          <a:fillRef idx="3">
            <a:schemeClr val="accent2"/>
          </a:fillRef>
          <a:effectRef idx="3">
            <a:schemeClr val="accent2"/>
          </a:effectRef>
          <a:fontRef idx="minor">
            <a:schemeClr val="lt1"/>
          </a:fontRef>
        </p:style>
        <p:txBody>
          <a:bodyPr wrap="none" lIns="0" tIns="0" rIns="0" bIns="0" rtlCol="0" anchor="ctr"/>
          <a:lstStyle/>
          <a:p>
            <a:pPr algn="ctr">
              <a:spcAft>
                <a:spcPct val="40000"/>
              </a:spcAft>
            </a:pPr>
            <a:r>
              <a:rPr lang="en-US" sz="1400" i="1" dirty="0" smtClean="0">
                <a:solidFill>
                  <a:srgbClr val="333333"/>
                </a:solidFill>
                <a:ea typeface="宋体" pitchFamily="2" charset="-122"/>
              </a:rPr>
              <a:t>                   </a:t>
            </a:r>
          </a:p>
        </p:txBody>
      </p:sp>
      <p:sp>
        <p:nvSpPr>
          <p:cNvPr id="6" name="Rounded Rectangle 5"/>
          <p:cNvSpPr/>
          <p:nvPr/>
        </p:nvSpPr>
        <p:spPr bwMode="auto">
          <a:xfrm>
            <a:off x="627559" y="2240625"/>
            <a:ext cx="7835174" cy="789055"/>
          </a:xfrm>
          <a:prstGeom prst="roundRect">
            <a:avLst/>
          </a:prstGeom>
          <a:solidFill>
            <a:schemeClr val="accent1"/>
          </a:solidFill>
          <a:ln>
            <a:headEnd/>
            <a:tailEnd/>
          </a:ln>
        </p:spPr>
        <p:style>
          <a:lnRef idx="0">
            <a:schemeClr val="accent4"/>
          </a:lnRef>
          <a:fillRef idx="3">
            <a:schemeClr val="accent4"/>
          </a:fillRef>
          <a:effectRef idx="3">
            <a:schemeClr val="accent4"/>
          </a:effectRef>
          <a:fontRef idx="minor">
            <a:schemeClr val="lt1"/>
          </a:fontRef>
        </p:style>
        <p:txBody>
          <a:bodyPr wrap="none" lIns="0" tIns="0" rIns="0" bIns="0" rtlCol="0" anchor="ctr"/>
          <a:lstStyle/>
          <a:p>
            <a:pPr algn="ctr">
              <a:spcAft>
                <a:spcPct val="40000"/>
              </a:spcAft>
            </a:pPr>
            <a:r>
              <a:rPr lang="en-US" sz="1400" i="1" dirty="0" smtClean="0">
                <a:solidFill>
                  <a:srgbClr val="333333"/>
                </a:solidFill>
                <a:ea typeface="宋体" pitchFamily="2" charset="-122"/>
              </a:rPr>
              <a:t>              </a:t>
            </a:r>
          </a:p>
        </p:txBody>
      </p:sp>
      <p:sp>
        <p:nvSpPr>
          <p:cNvPr id="9" name="Rounded Rectangle 8"/>
          <p:cNvSpPr/>
          <p:nvPr/>
        </p:nvSpPr>
        <p:spPr bwMode="auto">
          <a:xfrm>
            <a:off x="560812" y="3912516"/>
            <a:ext cx="7946717" cy="555468"/>
          </a:xfrm>
          <a:prstGeom prst="roundRect">
            <a:avLst/>
          </a:prstGeom>
          <a:solidFill>
            <a:srgbClr val="558ED5"/>
          </a:solidFill>
          <a:ln w="12700">
            <a:noFill/>
            <a:headEnd type="none" w="med" len="med"/>
            <a:tailEnd type="none" w="med" len="med"/>
          </a:ln>
          <a:effectLst/>
          <a:scene3d>
            <a:camera prst="orthographicFront"/>
            <a:lightRig rig="threePt" dir="t"/>
          </a:scene3d>
          <a:sp3d>
            <a:bevelT w="25400" h="6350"/>
          </a:sp3d>
        </p:spPr>
        <p:style>
          <a:lnRef idx="1">
            <a:schemeClr val="accent4"/>
          </a:lnRef>
          <a:fillRef idx="3">
            <a:schemeClr val="accent4"/>
          </a:fillRef>
          <a:effectRef idx="2">
            <a:schemeClr val="accent4"/>
          </a:effectRef>
          <a:fontRef idx="minor">
            <a:schemeClr val="lt1"/>
          </a:fontRef>
        </p:style>
        <p:txBody>
          <a:bodyPr anchor="ctr"/>
          <a:lstStyle/>
          <a:p>
            <a:pPr algn="ctr">
              <a:spcAft>
                <a:spcPct val="40000"/>
              </a:spcAft>
              <a:defRPr/>
            </a:pPr>
            <a:r>
              <a:rPr lang="en-US" sz="1600" dirty="0" smtClean="0">
                <a:solidFill>
                  <a:srgbClr val="FFFFFF"/>
                </a:solidFill>
                <a:ea typeface="宋体" pitchFamily="2" charset="-122"/>
                <a:cs typeface="Times New Roman"/>
              </a:rPr>
              <a:t>VMware </a:t>
            </a:r>
            <a:r>
              <a:rPr lang="en-US" sz="1600" dirty="0" err="1" smtClean="0">
                <a:solidFill>
                  <a:srgbClr val="FFFFFF"/>
                </a:solidFill>
                <a:ea typeface="宋体" pitchFamily="2" charset="-122"/>
                <a:cs typeface="Times New Roman"/>
              </a:rPr>
              <a:t>vSphere</a:t>
            </a:r>
            <a:endParaRPr lang="en-US" sz="1600" dirty="0">
              <a:solidFill>
                <a:srgbClr val="FFFFFF"/>
              </a:solidFill>
              <a:ea typeface="宋体" pitchFamily="2" charset="-122"/>
              <a:cs typeface="Times New Roman"/>
            </a:endParaRPr>
          </a:p>
        </p:txBody>
      </p:sp>
      <p:pic>
        <p:nvPicPr>
          <p:cNvPr id="10" name="Picture 4" descr="ICON_VirtTriangle_flat_Q408.png"/>
          <p:cNvPicPr>
            <a:picLocks/>
          </p:cNvPicPr>
          <p:nvPr/>
        </p:nvPicPr>
        <p:blipFill>
          <a:blip r:embed="rId3" cstate="print"/>
          <a:srcRect/>
          <a:stretch>
            <a:fillRect/>
          </a:stretch>
        </p:blipFill>
        <p:spPr bwMode="auto">
          <a:xfrm>
            <a:off x="628006" y="4472956"/>
            <a:ext cx="1160804" cy="337348"/>
          </a:xfrm>
          <a:prstGeom prst="rect">
            <a:avLst/>
          </a:prstGeom>
          <a:noFill/>
          <a:ln w="9525">
            <a:noFill/>
            <a:miter lim="800000"/>
            <a:headEnd/>
            <a:tailEnd/>
          </a:ln>
        </p:spPr>
      </p:pic>
      <p:pic>
        <p:nvPicPr>
          <p:cNvPr id="11" name="Picture 8" descr="ICON_Server_flat_Q408.png"/>
          <p:cNvPicPr>
            <a:picLocks noChangeAspect="1"/>
          </p:cNvPicPr>
          <p:nvPr/>
        </p:nvPicPr>
        <p:blipFill>
          <a:blip r:embed="rId4" cstate="print"/>
          <a:srcRect/>
          <a:stretch>
            <a:fillRect/>
          </a:stretch>
        </p:blipFill>
        <p:spPr bwMode="auto">
          <a:xfrm>
            <a:off x="776103" y="4882897"/>
            <a:ext cx="805664" cy="195007"/>
          </a:xfrm>
          <a:prstGeom prst="rect">
            <a:avLst/>
          </a:prstGeom>
          <a:noFill/>
          <a:ln w="9525">
            <a:noFill/>
            <a:miter lim="800000"/>
            <a:headEnd/>
            <a:tailEnd/>
          </a:ln>
        </p:spPr>
      </p:pic>
      <p:pic>
        <p:nvPicPr>
          <p:cNvPr id="12" name="Picture 4" descr="ICON_VirtTriangle_flat_Q408.png"/>
          <p:cNvPicPr>
            <a:picLocks/>
          </p:cNvPicPr>
          <p:nvPr/>
        </p:nvPicPr>
        <p:blipFill>
          <a:blip r:embed="rId3" cstate="print"/>
          <a:srcRect/>
          <a:stretch>
            <a:fillRect/>
          </a:stretch>
        </p:blipFill>
        <p:spPr bwMode="auto">
          <a:xfrm>
            <a:off x="1961954" y="4472956"/>
            <a:ext cx="1160804" cy="337348"/>
          </a:xfrm>
          <a:prstGeom prst="rect">
            <a:avLst/>
          </a:prstGeom>
          <a:noFill/>
          <a:ln w="9525">
            <a:noFill/>
            <a:miter lim="800000"/>
            <a:headEnd/>
            <a:tailEnd/>
          </a:ln>
        </p:spPr>
      </p:pic>
      <p:pic>
        <p:nvPicPr>
          <p:cNvPr id="13" name="Picture 8" descr="ICON_Server_flat_Q408.png"/>
          <p:cNvPicPr>
            <a:picLocks noChangeAspect="1"/>
          </p:cNvPicPr>
          <p:nvPr/>
        </p:nvPicPr>
        <p:blipFill>
          <a:blip r:embed="rId4" cstate="print"/>
          <a:srcRect/>
          <a:stretch>
            <a:fillRect/>
          </a:stretch>
        </p:blipFill>
        <p:spPr bwMode="auto">
          <a:xfrm>
            <a:off x="2110051" y="4882897"/>
            <a:ext cx="805664" cy="195007"/>
          </a:xfrm>
          <a:prstGeom prst="rect">
            <a:avLst/>
          </a:prstGeom>
          <a:noFill/>
          <a:ln w="9525">
            <a:noFill/>
            <a:miter lim="800000"/>
            <a:headEnd/>
            <a:tailEnd/>
          </a:ln>
        </p:spPr>
      </p:pic>
      <p:pic>
        <p:nvPicPr>
          <p:cNvPr id="14" name="Picture 4" descr="ICON_VirtTriangle_flat_Q408.png"/>
          <p:cNvPicPr>
            <a:picLocks/>
          </p:cNvPicPr>
          <p:nvPr/>
        </p:nvPicPr>
        <p:blipFill>
          <a:blip r:embed="rId3" cstate="print"/>
          <a:srcRect/>
          <a:stretch>
            <a:fillRect/>
          </a:stretch>
        </p:blipFill>
        <p:spPr bwMode="auto">
          <a:xfrm>
            <a:off x="3235235" y="4464242"/>
            <a:ext cx="1160804" cy="337348"/>
          </a:xfrm>
          <a:prstGeom prst="rect">
            <a:avLst/>
          </a:prstGeom>
          <a:noFill/>
          <a:ln w="9525">
            <a:noFill/>
            <a:miter lim="800000"/>
            <a:headEnd/>
            <a:tailEnd/>
          </a:ln>
        </p:spPr>
      </p:pic>
      <p:pic>
        <p:nvPicPr>
          <p:cNvPr id="15" name="Picture 8" descr="ICON_Server_flat_Q408.png"/>
          <p:cNvPicPr>
            <a:picLocks noChangeAspect="1"/>
          </p:cNvPicPr>
          <p:nvPr/>
        </p:nvPicPr>
        <p:blipFill>
          <a:blip r:embed="rId4" cstate="print"/>
          <a:srcRect/>
          <a:stretch>
            <a:fillRect/>
          </a:stretch>
        </p:blipFill>
        <p:spPr bwMode="auto">
          <a:xfrm>
            <a:off x="3383332" y="4874183"/>
            <a:ext cx="805664" cy="195007"/>
          </a:xfrm>
          <a:prstGeom prst="rect">
            <a:avLst/>
          </a:prstGeom>
          <a:noFill/>
          <a:ln w="9525">
            <a:noFill/>
            <a:miter lim="800000"/>
            <a:headEnd/>
            <a:tailEnd/>
          </a:ln>
        </p:spPr>
      </p:pic>
      <p:pic>
        <p:nvPicPr>
          <p:cNvPr id="16" name="Picture 4" descr="ICON_VirtTriangle_flat_Q408.png"/>
          <p:cNvPicPr>
            <a:picLocks/>
          </p:cNvPicPr>
          <p:nvPr/>
        </p:nvPicPr>
        <p:blipFill>
          <a:blip r:embed="rId3" cstate="print"/>
          <a:srcRect/>
          <a:stretch>
            <a:fillRect/>
          </a:stretch>
        </p:blipFill>
        <p:spPr bwMode="auto">
          <a:xfrm>
            <a:off x="4569183" y="4464242"/>
            <a:ext cx="1160804" cy="337348"/>
          </a:xfrm>
          <a:prstGeom prst="rect">
            <a:avLst/>
          </a:prstGeom>
          <a:noFill/>
          <a:ln w="9525">
            <a:noFill/>
            <a:miter lim="800000"/>
            <a:headEnd/>
            <a:tailEnd/>
          </a:ln>
        </p:spPr>
      </p:pic>
      <p:pic>
        <p:nvPicPr>
          <p:cNvPr id="17" name="Picture 8" descr="ICON_Server_flat_Q408.png"/>
          <p:cNvPicPr>
            <a:picLocks noChangeAspect="1"/>
          </p:cNvPicPr>
          <p:nvPr/>
        </p:nvPicPr>
        <p:blipFill>
          <a:blip r:embed="rId4" cstate="print"/>
          <a:srcRect/>
          <a:stretch>
            <a:fillRect/>
          </a:stretch>
        </p:blipFill>
        <p:spPr bwMode="auto">
          <a:xfrm>
            <a:off x="4748832" y="4874183"/>
            <a:ext cx="805664" cy="195007"/>
          </a:xfrm>
          <a:prstGeom prst="rect">
            <a:avLst/>
          </a:prstGeom>
          <a:noFill/>
          <a:ln w="9525">
            <a:noFill/>
            <a:miter lim="800000"/>
            <a:headEnd/>
            <a:tailEnd/>
          </a:ln>
        </p:spPr>
      </p:pic>
      <p:pic>
        <p:nvPicPr>
          <p:cNvPr id="18" name="Picture 4" descr="ICON_VirtTriangle_flat_Q408.png"/>
          <p:cNvPicPr>
            <a:picLocks/>
          </p:cNvPicPr>
          <p:nvPr/>
        </p:nvPicPr>
        <p:blipFill>
          <a:blip r:embed="rId3" cstate="print"/>
          <a:srcRect/>
          <a:stretch>
            <a:fillRect/>
          </a:stretch>
        </p:blipFill>
        <p:spPr bwMode="auto">
          <a:xfrm>
            <a:off x="5777656" y="4466762"/>
            <a:ext cx="1160804" cy="337348"/>
          </a:xfrm>
          <a:prstGeom prst="rect">
            <a:avLst/>
          </a:prstGeom>
          <a:noFill/>
          <a:ln w="9525">
            <a:noFill/>
            <a:miter lim="800000"/>
            <a:headEnd/>
            <a:tailEnd/>
          </a:ln>
        </p:spPr>
      </p:pic>
      <p:pic>
        <p:nvPicPr>
          <p:cNvPr id="19" name="Picture 8" descr="ICON_Server_flat_Q408.png"/>
          <p:cNvPicPr>
            <a:picLocks noChangeAspect="1"/>
          </p:cNvPicPr>
          <p:nvPr/>
        </p:nvPicPr>
        <p:blipFill>
          <a:blip r:embed="rId4" cstate="print"/>
          <a:srcRect/>
          <a:stretch>
            <a:fillRect/>
          </a:stretch>
        </p:blipFill>
        <p:spPr bwMode="auto">
          <a:xfrm>
            <a:off x="5925753" y="4876703"/>
            <a:ext cx="805664" cy="195007"/>
          </a:xfrm>
          <a:prstGeom prst="rect">
            <a:avLst/>
          </a:prstGeom>
          <a:noFill/>
          <a:ln w="9525">
            <a:noFill/>
            <a:miter lim="800000"/>
            <a:headEnd/>
            <a:tailEnd/>
          </a:ln>
        </p:spPr>
      </p:pic>
      <p:pic>
        <p:nvPicPr>
          <p:cNvPr id="20" name="Picture 4" descr="ICON_VirtTriangle_flat_Q408.png"/>
          <p:cNvPicPr>
            <a:picLocks/>
          </p:cNvPicPr>
          <p:nvPr/>
        </p:nvPicPr>
        <p:blipFill>
          <a:blip r:embed="rId3" cstate="print"/>
          <a:srcRect/>
          <a:stretch>
            <a:fillRect/>
          </a:stretch>
        </p:blipFill>
        <p:spPr bwMode="auto">
          <a:xfrm>
            <a:off x="7111604" y="4466762"/>
            <a:ext cx="1160804" cy="337348"/>
          </a:xfrm>
          <a:prstGeom prst="rect">
            <a:avLst/>
          </a:prstGeom>
          <a:noFill/>
          <a:ln w="9525">
            <a:noFill/>
            <a:miter lim="800000"/>
            <a:headEnd/>
            <a:tailEnd/>
          </a:ln>
        </p:spPr>
      </p:pic>
      <p:pic>
        <p:nvPicPr>
          <p:cNvPr id="21" name="Picture 8" descr="ICON_Server_flat_Q408.png"/>
          <p:cNvPicPr>
            <a:picLocks noChangeAspect="1"/>
          </p:cNvPicPr>
          <p:nvPr/>
        </p:nvPicPr>
        <p:blipFill>
          <a:blip r:embed="rId4" cstate="print"/>
          <a:srcRect/>
          <a:stretch>
            <a:fillRect/>
          </a:stretch>
        </p:blipFill>
        <p:spPr bwMode="auto">
          <a:xfrm>
            <a:off x="7291253" y="4876703"/>
            <a:ext cx="805664" cy="195007"/>
          </a:xfrm>
          <a:prstGeom prst="rect">
            <a:avLst/>
          </a:prstGeom>
          <a:noFill/>
          <a:ln w="9525">
            <a:noFill/>
            <a:miter lim="800000"/>
            <a:headEnd/>
            <a:tailEnd/>
          </a:ln>
        </p:spPr>
      </p:pic>
      <p:sp>
        <p:nvSpPr>
          <p:cNvPr id="22" name="Rounded Rectangle 21"/>
          <p:cNvSpPr/>
          <p:nvPr/>
        </p:nvSpPr>
        <p:spPr bwMode="auto">
          <a:xfrm>
            <a:off x="2946589" y="1456542"/>
            <a:ext cx="1064861" cy="533890"/>
          </a:xfrm>
          <a:prstGeom prst="roundRect">
            <a:avLst/>
          </a:prstGeom>
          <a:solidFill>
            <a:schemeClr val="accent4"/>
          </a:solidFill>
          <a:ln>
            <a:headEnd/>
            <a:tailEnd/>
          </a:ln>
        </p:spPr>
        <p:style>
          <a:lnRef idx="0">
            <a:schemeClr val="accent2"/>
          </a:lnRef>
          <a:fillRef idx="3">
            <a:schemeClr val="accent2"/>
          </a:fillRef>
          <a:effectRef idx="3">
            <a:schemeClr val="accent2"/>
          </a:effectRef>
          <a:fontRef idx="minor">
            <a:schemeClr val="lt1"/>
          </a:fontRef>
        </p:style>
        <p:txBody>
          <a:bodyPr wrap="none" lIns="0" tIns="0" rIns="0" bIns="0" rtlCol="0" anchor="ctr"/>
          <a:lstStyle/>
          <a:p>
            <a:pPr algn="ctr">
              <a:spcAft>
                <a:spcPct val="40000"/>
              </a:spcAft>
            </a:pPr>
            <a:r>
              <a:rPr lang="zh-CN" altLang="en-US" sz="1200" b="0" dirty="0" smtClean="0">
                <a:solidFill>
                  <a:srgbClr val="333333"/>
                </a:solidFill>
                <a:ea typeface="宋体" pitchFamily="2" charset="-122"/>
              </a:rPr>
              <a:t>自助创建</a:t>
            </a:r>
            <a:endParaRPr lang="en-US" sz="1200" b="0" dirty="0" smtClean="0">
              <a:solidFill>
                <a:srgbClr val="333333"/>
              </a:solidFill>
              <a:ea typeface="宋体" pitchFamily="2" charset="-122"/>
            </a:endParaRPr>
          </a:p>
        </p:txBody>
      </p:sp>
      <p:sp>
        <p:nvSpPr>
          <p:cNvPr id="23" name="Rounded Rectangle 22"/>
          <p:cNvSpPr/>
          <p:nvPr/>
        </p:nvSpPr>
        <p:spPr bwMode="auto">
          <a:xfrm>
            <a:off x="4402271" y="1443285"/>
            <a:ext cx="1064861" cy="533890"/>
          </a:xfrm>
          <a:prstGeom prst="roundRect">
            <a:avLst/>
          </a:prstGeom>
          <a:solidFill>
            <a:schemeClr val="accent4"/>
          </a:solidFill>
          <a:ln>
            <a:headEnd/>
            <a:tailEnd/>
          </a:ln>
        </p:spPr>
        <p:style>
          <a:lnRef idx="0">
            <a:schemeClr val="accent2"/>
          </a:lnRef>
          <a:fillRef idx="3">
            <a:schemeClr val="accent2"/>
          </a:fillRef>
          <a:effectRef idx="3">
            <a:schemeClr val="accent2"/>
          </a:effectRef>
          <a:fontRef idx="minor">
            <a:schemeClr val="lt1"/>
          </a:fontRef>
        </p:style>
        <p:txBody>
          <a:bodyPr wrap="none" lIns="0" tIns="0" rIns="0" bIns="0" rtlCol="0" anchor="ctr"/>
          <a:lstStyle/>
          <a:p>
            <a:pPr algn="ctr">
              <a:spcAft>
                <a:spcPct val="40000"/>
              </a:spcAft>
            </a:pPr>
            <a:r>
              <a:rPr lang="zh-CN" altLang="en-US" sz="1200" b="0" dirty="0" smtClean="0">
                <a:solidFill>
                  <a:srgbClr val="333333"/>
                </a:solidFill>
                <a:ea typeface="宋体" pitchFamily="2" charset="-122"/>
              </a:rPr>
              <a:t>备份恢复</a:t>
            </a:r>
            <a:endParaRPr lang="en-US" sz="1200" b="0" dirty="0" smtClean="0">
              <a:solidFill>
                <a:srgbClr val="333333"/>
              </a:solidFill>
              <a:ea typeface="宋体" pitchFamily="2" charset="-122"/>
            </a:endParaRPr>
          </a:p>
        </p:txBody>
      </p:sp>
      <p:sp>
        <p:nvSpPr>
          <p:cNvPr id="24" name="Rounded Rectangle 23"/>
          <p:cNvSpPr/>
          <p:nvPr/>
        </p:nvSpPr>
        <p:spPr bwMode="auto">
          <a:xfrm>
            <a:off x="5857953" y="1437917"/>
            <a:ext cx="1064861" cy="533890"/>
          </a:xfrm>
          <a:prstGeom prst="roundRect">
            <a:avLst/>
          </a:prstGeom>
          <a:solidFill>
            <a:schemeClr val="accent4"/>
          </a:solidFill>
          <a:ln>
            <a:headEnd/>
            <a:tailEnd/>
          </a:ln>
        </p:spPr>
        <p:style>
          <a:lnRef idx="0">
            <a:schemeClr val="accent2"/>
          </a:lnRef>
          <a:fillRef idx="3">
            <a:schemeClr val="accent2"/>
          </a:fillRef>
          <a:effectRef idx="3">
            <a:schemeClr val="accent2"/>
          </a:effectRef>
          <a:fontRef idx="minor">
            <a:schemeClr val="lt1"/>
          </a:fontRef>
        </p:style>
        <p:txBody>
          <a:bodyPr wrap="none" lIns="0" tIns="0" rIns="0" bIns="0" rtlCol="0" anchor="ctr"/>
          <a:lstStyle/>
          <a:p>
            <a:pPr algn="ctr">
              <a:spcAft>
                <a:spcPct val="40000"/>
              </a:spcAft>
            </a:pPr>
            <a:r>
              <a:rPr lang="zh-CN" altLang="en-US" sz="1200" b="0" dirty="0" smtClean="0">
                <a:solidFill>
                  <a:srgbClr val="333333"/>
                </a:solidFill>
                <a:ea typeface="宋体" pitchFamily="2" charset="-122"/>
              </a:rPr>
              <a:t>克隆</a:t>
            </a:r>
            <a:endParaRPr lang="en-US" sz="1200" b="0" dirty="0" smtClean="0">
              <a:solidFill>
                <a:srgbClr val="333333"/>
              </a:solidFill>
              <a:ea typeface="宋体" pitchFamily="2" charset="-122"/>
            </a:endParaRPr>
          </a:p>
        </p:txBody>
      </p:sp>
      <p:sp>
        <p:nvSpPr>
          <p:cNvPr id="25" name="Rounded Rectangle 24"/>
          <p:cNvSpPr/>
          <p:nvPr/>
        </p:nvSpPr>
        <p:spPr bwMode="auto">
          <a:xfrm>
            <a:off x="7313636" y="1430028"/>
            <a:ext cx="1064861" cy="533890"/>
          </a:xfrm>
          <a:prstGeom prst="roundRect">
            <a:avLst/>
          </a:prstGeom>
          <a:solidFill>
            <a:schemeClr val="accent4"/>
          </a:solidFill>
          <a:ln>
            <a:headEnd/>
            <a:tailEnd/>
          </a:ln>
        </p:spPr>
        <p:style>
          <a:lnRef idx="0">
            <a:schemeClr val="accent2"/>
          </a:lnRef>
          <a:fillRef idx="3">
            <a:schemeClr val="accent2"/>
          </a:fillRef>
          <a:effectRef idx="3">
            <a:schemeClr val="accent2"/>
          </a:effectRef>
          <a:fontRef idx="minor">
            <a:schemeClr val="lt1"/>
          </a:fontRef>
        </p:style>
        <p:txBody>
          <a:bodyPr wrap="none" lIns="0" tIns="0" rIns="0" bIns="0" rtlCol="0" anchor="ctr"/>
          <a:lstStyle/>
          <a:p>
            <a:pPr algn="ctr">
              <a:spcAft>
                <a:spcPct val="40000"/>
              </a:spcAft>
            </a:pPr>
            <a:r>
              <a:rPr lang="zh-CN" altLang="en-US" sz="1200" b="0" dirty="0" smtClean="0">
                <a:solidFill>
                  <a:srgbClr val="333333"/>
                </a:solidFill>
                <a:ea typeface="宋体" pitchFamily="2" charset="-122"/>
              </a:rPr>
              <a:t>一键式</a:t>
            </a:r>
            <a:endParaRPr lang="en-US" altLang="zh-CN" sz="1200" b="0" dirty="0" smtClean="0">
              <a:solidFill>
                <a:srgbClr val="333333"/>
              </a:solidFill>
              <a:ea typeface="宋体" pitchFamily="2" charset="-122"/>
            </a:endParaRPr>
          </a:p>
          <a:p>
            <a:pPr algn="ctr">
              <a:spcAft>
                <a:spcPct val="40000"/>
              </a:spcAft>
            </a:pPr>
            <a:r>
              <a:rPr lang="zh-CN" altLang="en-US" sz="1200" b="0" dirty="0" smtClean="0">
                <a:solidFill>
                  <a:srgbClr val="333333"/>
                </a:solidFill>
                <a:ea typeface="宋体" pitchFamily="2" charset="-122"/>
              </a:rPr>
              <a:t>高可用性</a:t>
            </a:r>
            <a:endParaRPr lang="en-US" sz="1200" b="0" dirty="0" smtClean="0">
              <a:solidFill>
                <a:srgbClr val="333333"/>
              </a:solidFill>
              <a:ea typeface="宋体" pitchFamily="2" charset="-122"/>
            </a:endParaRPr>
          </a:p>
        </p:txBody>
      </p:sp>
      <p:sp>
        <p:nvSpPr>
          <p:cNvPr id="26" name="Rounded Rectangle 25"/>
          <p:cNvSpPr/>
          <p:nvPr/>
        </p:nvSpPr>
        <p:spPr bwMode="auto">
          <a:xfrm>
            <a:off x="2957007" y="2389910"/>
            <a:ext cx="1064861" cy="533890"/>
          </a:xfrm>
          <a:prstGeom prst="roundRect">
            <a:avLst/>
          </a:prstGeom>
          <a:solidFill>
            <a:schemeClr val="accent1"/>
          </a:solidFill>
          <a:ln>
            <a:headEnd/>
            <a:tailEnd/>
          </a:ln>
        </p:spPr>
        <p:style>
          <a:lnRef idx="0">
            <a:schemeClr val="accent4"/>
          </a:lnRef>
          <a:fillRef idx="3">
            <a:schemeClr val="accent4"/>
          </a:fillRef>
          <a:effectRef idx="3">
            <a:schemeClr val="accent4"/>
          </a:effectRef>
          <a:fontRef idx="minor">
            <a:schemeClr val="lt1"/>
          </a:fontRef>
        </p:style>
        <p:txBody>
          <a:bodyPr wrap="none" lIns="0" tIns="0" rIns="0" bIns="0" rtlCol="0" anchor="ctr"/>
          <a:lstStyle/>
          <a:p>
            <a:pPr algn="ctr">
              <a:spcAft>
                <a:spcPct val="40000"/>
              </a:spcAft>
            </a:pPr>
            <a:r>
              <a:rPr lang="zh-CN" altLang="en-US" sz="1200" b="0" dirty="0" smtClean="0">
                <a:solidFill>
                  <a:srgbClr val="333333"/>
                </a:solidFill>
                <a:ea typeface="宋体" pitchFamily="2" charset="-122"/>
              </a:rPr>
              <a:t>资源管控</a:t>
            </a:r>
            <a:endParaRPr lang="en-US" sz="1200" b="0" dirty="0" smtClean="0">
              <a:solidFill>
                <a:srgbClr val="333333"/>
              </a:solidFill>
              <a:ea typeface="宋体" pitchFamily="2" charset="-122"/>
            </a:endParaRPr>
          </a:p>
        </p:txBody>
      </p:sp>
      <p:sp>
        <p:nvSpPr>
          <p:cNvPr id="27" name="Rounded Rectangle 26"/>
          <p:cNvSpPr/>
          <p:nvPr/>
        </p:nvSpPr>
        <p:spPr bwMode="auto">
          <a:xfrm>
            <a:off x="4412689" y="2376653"/>
            <a:ext cx="1064861" cy="533890"/>
          </a:xfrm>
          <a:prstGeom prst="roundRect">
            <a:avLst/>
          </a:prstGeom>
          <a:solidFill>
            <a:schemeClr val="accent1"/>
          </a:solidFill>
          <a:ln>
            <a:headEnd/>
            <a:tailEnd/>
          </a:ln>
        </p:spPr>
        <p:style>
          <a:lnRef idx="0">
            <a:schemeClr val="accent4"/>
          </a:lnRef>
          <a:fillRef idx="3">
            <a:schemeClr val="accent4"/>
          </a:fillRef>
          <a:effectRef idx="3">
            <a:schemeClr val="accent4"/>
          </a:effectRef>
          <a:fontRef idx="minor">
            <a:schemeClr val="lt1"/>
          </a:fontRef>
        </p:style>
        <p:txBody>
          <a:bodyPr wrap="none" lIns="0" tIns="0" rIns="0" bIns="0" rtlCol="0" anchor="ctr"/>
          <a:lstStyle/>
          <a:p>
            <a:pPr algn="ctr">
              <a:spcAft>
                <a:spcPct val="40000"/>
              </a:spcAft>
            </a:pPr>
            <a:r>
              <a:rPr lang="zh-CN" altLang="en-US" sz="1200" b="0" dirty="0" smtClean="0">
                <a:solidFill>
                  <a:srgbClr val="333333"/>
                </a:solidFill>
                <a:ea typeface="宋体" pitchFamily="2" charset="-122"/>
              </a:rPr>
              <a:t>安全管理</a:t>
            </a:r>
            <a:endParaRPr lang="en-US" sz="1200" b="0" dirty="0" smtClean="0">
              <a:solidFill>
                <a:srgbClr val="333333"/>
              </a:solidFill>
              <a:ea typeface="宋体" pitchFamily="2" charset="-122"/>
            </a:endParaRPr>
          </a:p>
        </p:txBody>
      </p:sp>
      <p:sp>
        <p:nvSpPr>
          <p:cNvPr id="28" name="Rounded Rectangle 27"/>
          <p:cNvSpPr/>
          <p:nvPr/>
        </p:nvSpPr>
        <p:spPr bwMode="auto">
          <a:xfrm>
            <a:off x="5868371" y="2371285"/>
            <a:ext cx="1064861" cy="533890"/>
          </a:xfrm>
          <a:prstGeom prst="roundRect">
            <a:avLst/>
          </a:prstGeom>
          <a:solidFill>
            <a:schemeClr val="accent1"/>
          </a:solidFill>
          <a:ln>
            <a:headEnd/>
            <a:tailEnd/>
          </a:ln>
        </p:spPr>
        <p:style>
          <a:lnRef idx="0">
            <a:schemeClr val="accent4"/>
          </a:lnRef>
          <a:fillRef idx="3">
            <a:schemeClr val="accent4"/>
          </a:fillRef>
          <a:effectRef idx="3">
            <a:schemeClr val="accent4"/>
          </a:effectRef>
          <a:fontRef idx="minor">
            <a:schemeClr val="lt1"/>
          </a:fontRef>
        </p:style>
        <p:txBody>
          <a:bodyPr wrap="none" lIns="0" tIns="0" rIns="0" bIns="0" rtlCol="0" anchor="ctr"/>
          <a:lstStyle/>
          <a:p>
            <a:pPr algn="ctr">
              <a:spcAft>
                <a:spcPct val="40000"/>
              </a:spcAft>
            </a:pPr>
            <a:r>
              <a:rPr lang="zh-CN" altLang="en-US" sz="1200" b="0" dirty="0" smtClean="0">
                <a:solidFill>
                  <a:srgbClr val="333333"/>
                </a:solidFill>
                <a:ea typeface="宋体" pitchFamily="2" charset="-122"/>
              </a:rPr>
              <a:t>数</a:t>
            </a:r>
            <a:r>
              <a:rPr lang="zh-CN" altLang="en-US" sz="1200" b="0" smtClean="0">
                <a:solidFill>
                  <a:srgbClr val="333333"/>
                </a:solidFill>
                <a:ea typeface="宋体" pitchFamily="2" charset="-122"/>
              </a:rPr>
              <a:t>据库模板</a:t>
            </a:r>
            <a:endParaRPr lang="en-US" sz="1200" b="0" dirty="0" smtClean="0">
              <a:solidFill>
                <a:srgbClr val="333333"/>
              </a:solidFill>
              <a:ea typeface="宋体" pitchFamily="2" charset="-122"/>
            </a:endParaRPr>
          </a:p>
        </p:txBody>
      </p:sp>
      <p:sp>
        <p:nvSpPr>
          <p:cNvPr id="29" name="Rounded Rectangle 28"/>
          <p:cNvSpPr/>
          <p:nvPr/>
        </p:nvSpPr>
        <p:spPr bwMode="auto">
          <a:xfrm>
            <a:off x="7324054" y="2363396"/>
            <a:ext cx="1064861" cy="533890"/>
          </a:xfrm>
          <a:prstGeom prst="roundRect">
            <a:avLst/>
          </a:prstGeom>
          <a:solidFill>
            <a:schemeClr val="accent1"/>
          </a:solidFill>
          <a:ln>
            <a:headEnd/>
            <a:tailEnd/>
          </a:ln>
        </p:spPr>
        <p:style>
          <a:lnRef idx="0">
            <a:schemeClr val="accent4"/>
          </a:lnRef>
          <a:fillRef idx="3">
            <a:schemeClr val="accent4"/>
          </a:fillRef>
          <a:effectRef idx="3">
            <a:schemeClr val="accent4"/>
          </a:effectRef>
          <a:fontRef idx="minor">
            <a:schemeClr val="lt1"/>
          </a:fontRef>
        </p:style>
        <p:txBody>
          <a:bodyPr wrap="none" lIns="0" tIns="0" rIns="0" bIns="0" rtlCol="0" anchor="ctr"/>
          <a:lstStyle/>
          <a:p>
            <a:pPr algn="ctr">
              <a:spcAft>
                <a:spcPct val="40000"/>
              </a:spcAft>
            </a:pPr>
            <a:r>
              <a:rPr lang="zh-CN" altLang="en-US" sz="1200" b="0" dirty="0" smtClean="0">
                <a:solidFill>
                  <a:srgbClr val="333333"/>
                </a:solidFill>
                <a:ea typeface="宋体" pitchFamily="2" charset="-122"/>
              </a:rPr>
              <a:t>监控</a:t>
            </a:r>
            <a:endParaRPr lang="en-US" sz="1200" b="0" dirty="0" smtClean="0">
              <a:solidFill>
                <a:srgbClr val="333333"/>
              </a:solidFill>
              <a:ea typeface="宋体" pitchFamily="2" charset="-122"/>
            </a:endParaRPr>
          </a:p>
        </p:txBody>
      </p:sp>
      <p:pic>
        <p:nvPicPr>
          <p:cNvPr id="30" name="Picture 210" descr="ICON_Person_Q308"/>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03910" y="1345458"/>
            <a:ext cx="292327" cy="498166"/>
          </a:xfrm>
          <a:prstGeom prst="rect">
            <a:avLst/>
          </a:prstGeom>
          <a:noFill/>
          <a:ln>
            <a:noFill/>
          </a:ln>
          <a:extLst/>
        </p:spPr>
      </p:pic>
      <p:pic>
        <p:nvPicPr>
          <p:cNvPr id="31" name="Picture 14" descr="ICON_Person_Orange_Q408.png"/>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203298" y="2307512"/>
            <a:ext cx="296363" cy="513734"/>
          </a:xfrm>
          <a:prstGeom prst="rect">
            <a:avLst/>
          </a:prstGeom>
          <a:noFill/>
          <a:ln>
            <a:noFill/>
          </a:ln>
          <a:extLst/>
        </p:spPr>
      </p:pic>
      <p:pic>
        <p:nvPicPr>
          <p:cNvPr id="32" name="Picture 15" descr="ICON_Person_LtBlue_Q408.png"/>
          <p:cNvPicPr>
            <a:picLocks noChangeAspect="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194861" y="1345458"/>
            <a:ext cx="287714" cy="498166"/>
          </a:xfrm>
          <a:prstGeom prst="rect">
            <a:avLst/>
          </a:prstGeom>
          <a:noFill/>
          <a:ln>
            <a:noFill/>
          </a:ln>
          <a:extLst/>
        </p:spPr>
      </p:pic>
      <p:sp>
        <p:nvSpPr>
          <p:cNvPr id="33" name="TextBox 32"/>
          <p:cNvSpPr txBox="1"/>
          <p:nvPr/>
        </p:nvSpPr>
        <p:spPr>
          <a:xfrm>
            <a:off x="558572" y="1809550"/>
            <a:ext cx="476412" cy="261610"/>
          </a:xfrm>
          <a:prstGeom prst="rect">
            <a:avLst/>
          </a:prstGeom>
          <a:noFill/>
        </p:spPr>
        <p:txBody>
          <a:bodyPr wrap="none" rtlCol="0" anchor="ctr">
            <a:spAutoFit/>
          </a:bodyPr>
          <a:lstStyle/>
          <a:p>
            <a:pPr>
              <a:spcAft>
                <a:spcPct val="40000"/>
              </a:spcAft>
            </a:pPr>
            <a:r>
              <a:rPr lang="en-US" sz="1100" b="0" dirty="0" smtClean="0">
                <a:solidFill>
                  <a:srgbClr val="333333"/>
                </a:solidFill>
                <a:latin typeface="+mn-lt"/>
                <a:ea typeface="宋体" pitchFamily="2" charset="-122"/>
              </a:rPr>
              <a:t>DBA</a:t>
            </a:r>
          </a:p>
        </p:txBody>
      </p:sp>
      <p:sp>
        <p:nvSpPr>
          <p:cNvPr id="34" name="TextBox 33"/>
          <p:cNvSpPr txBox="1"/>
          <p:nvPr/>
        </p:nvSpPr>
        <p:spPr>
          <a:xfrm>
            <a:off x="993648" y="1809550"/>
            <a:ext cx="607859" cy="261610"/>
          </a:xfrm>
          <a:prstGeom prst="rect">
            <a:avLst/>
          </a:prstGeom>
          <a:noFill/>
        </p:spPr>
        <p:txBody>
          <a:bodyPr wrap="none" rtlCol="0" anchor="ctr">
            <a:spAutoFit/>
          </a:bodyPr>
          <a:lstStyle/>
          <a:p>
            <a:pPr>
              <a:spcAft>
                <a:spcPct val="40000"/>
              </a:spcAft>
            </a:pPr>
            <a:r>
              <a:rPr lang="zh-CN" altLang="en-US" sz="1100" b="0" dirty="0" smtClean="0">
                <a:solidFill>
                  <a:srgbClr val="333333"/>
                </a:solidFill>
                <a:latin typeface="+mn-lt"/>
                <a:ea typeface="宋体" pitchFamily="2" charset="-122"/>
              </a:rPr>
              <a:t>开发者</a:t>
            </a:r>
            <a:endParaRPr lang="en-US" sz="1100" b="0" dirty="0" smtClean="0">
              <a:solidFill>
                <a:srgbClr val="333333"/>
              </a:solidFill>
              <a:latin typeface="+mn-lt"/>
              <a:ea typeface="宋体" pitchFamily="2" charset="-122"/>
            </a:endParaRPr>
          </a:p>
        </p:txBody>
      </p:sp>
      <p:sp>
        <p:nvSpPr>
          <p:cNvPr id="35" name="TextBox 34"/>
          <p:cNvSpPr txBox="1"/>
          <p:nvPr/>
        </p:nvSpPr>
        <p:spPr>
          <a:xfrm>
            <a:off x="1012364" y="2760210"/>
            <a:ext cx="748923" cy="261610"/>
          </a:xfrm>
          <a:prstGeom prst="rect">
            <a:avLst/>
          </a:prstGeom>
          <a:noFill/>
        </p:spPr>
        <p:txBody>
          <a:bodyPr wrap="none" rtlCol="0">
            <a:spAutoFit/>
          </a:bodyPr>
          <a:lstStyle/>
          <a:p>
            <a:pPr>
              <a:spcAft>
                <a:spcPct val="40000"/>
              </a:spcAft>
            </a:pPr>
            <a:r>
              <a:rPr lang="en-US" sz="1100" b="0" dirty="0" smtClean="0">
                <a:solidFill>
                  <a:srgbClr val="333333"/>
                </a:solidFill>
                <a:latin typeface="+mn-lt"/>
                <a:ea typeface="宋体" pitchFamily="2" charset="-122"/>
              </a:rPr>
              <a:t>IT</a:t>
            </a:r>
            <a:r>
              <a:rPr lang="zh-CN" altLang="en-US" sz="1100" b="0" dirty="0" smtClean="0">
                <a:solidFill>
                  <a:srgbClr val="333333"/>
                </a:solidFill>
                <a:latin typeface="+mn-lt"/>
                <a:ea typeface="宋体" pitchFamily="2" charset="-122"/>
              </a:rPr>
              <a:t>管理员</a:t>
            </a:r>
            <a:endParaRPr lang="en-US" sz="1100" b="0" dirty="0" smtClean="0">
              <a:solidFill>
                <a:srgbClr val="333333"/>
              </a:solidFill>
              <a:latin typeface="+mn-lt"/>
              <a:ea typeface="宋体" pitchFamily="2" charset="-122"/>
            </a:endParaRPr>
          </a:p>
        </p:txBody>
      </p:sp>
      <p:pic>
        <p:nvPicPr>
          <p:cNvPr id="36" name="Picture 13" descr="ICON_Storage_1up_Q308.png"/>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1545954" y="3122506"/>
            <a:ext cx="515563" cy="629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13" descr="ICON_Storage_1up_Q308.png"/>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229975" y="3122506"/>
            <a:ext cx="515563" cy="629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 name="Picture 13" descr="ICON_Storage_1up_Q308.png"/>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913996" y="3122506"/>
            <a:ext cx="515563" cy="629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13" descr="ICON_Storage_1up_Q308.png"/>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3598017" y="3122506"/>
            <a:ext cx="515563" cy="629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Picture 13" descr="ICON_Storage_1up_Q308.png"/>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282038" y="3122506"/>
            <a:ext cx="515563" cy="629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 name="Picture 13" descr="ICON_Storage_1up_Q308.png"/>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650079" y="3107909"/>
            <a:ext cx="515563" cy="629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 name="Picture 13" descr="ICON_Storage_1up_Q308.png"/>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992274" y="3128933"/>
            <a:ext cx="515563" cy="629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 name="Picture 13" descr="ICON_Storage_1up_Q308.png"/>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6343300" y="3117137"/>
            <a:ext cx="515563" cy="629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 name="Picture 13" descr="ICON_Storage_1up_Q308.png"/>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7711341" y="3102540"/>
            <a:ext cx="515563" cy="629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 name="Picture 13" descr="ICON_Storage_1up_Q308.png"/>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7053536" y="3123564"/>
            <a:ext cx="515563" cy="629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0" name="TextBox 69"/>
          <p:cNvSpPr txBox="1"/>
          <p:nvPr/>
        </p:nvSpPr>
        <p:spPr>
          <a:xfrm>
            <a:off x="1814637" y="1439240"/>
            <a:ext cx="902811" cy="609398"/>
          </a:xfrm>
          <a:prstGeom prst="rect">
            <a:avLst/>
          </a:prstGeom>
          <a:noFill/>
        </p:spPr>
        <p:txBody>
          <a:bodyPr wrap="none" rtlCol="0">
            <a:spAutoFit/>
          </a:bodyPr>
          <a:lstStyle/>
          <a:p>
            <a:pPr algn="ctr">
              <a:spcAft>
                <a:spcPct val="40000"/>
              </a:spcAft>
            </a:pPr>
            <a:r>
              <a:rPr lang="zh-CN" altLang="en-US" sz="1400" b="0" i="1" dirty="0" smtClean="0">
                <a:solidFill>
                  <a:srgbClr val="333333"/>
                </a:solidFill>
                <a:latin typeface="+mn-lt"/>
                <a:ea typeface="宋体" pitchFamily="2" charset="-122"/>
              </a:rPr>
              <a:t>自动化的</a:t>
            </a:r>
            <a:endParaRPr lang="en-US" altLang="zh-CN" sz="1400" b="0" i="1" dirty="0" smtClean="0">
              <a:solidFill>
                <a:srgbClr val="333333"/>
              </a:solidFill>
              <a:latin typeface="+mn-lt"/>
              <a:ea typeface="宋体" pitchFamily="2" charset="-122"/>
            </a:endParaRPr>
          </a:p>
          <a:p>
            <a:pPr algn="ctr">
              <a:spcAft>
                <a:spcPct val="40000"/>
              </a:spcAft>
            </a:pPr>
            <a:r>
              <a:rPr lang="zh-CN" altLang="en-US" sz="1400" b="0" i="1" dirty="0" smtClean="0">
                <a:solidFill>
                  <a:srgbClr val="333333"/>
                </a:solidFill>
                <a:latin typeface="+mn-lt"/>
                <a:ea typeface="宋体" pitchFamily="2" charset="-122"/>
              </a:rPr>
              <a:t>自助服务</a:t>
            </a:r>
            <a:endParaRPr lang="en-US" sz="1400" b="0" i="1" dirty="0" smtClean="0">
              <a:solidFill>
                <a:srgbClr val="333333"/>
              </a:solidFill>
              <a:latin typeface="+mn-lt"/>
              <a:ea typeface="宋体" pitchFamily="2" charset="-122"/>
            </a:endParaRPr>
          </a:p>
        </p:txBody>
      </p:sp>
      <p:sp>
        <p:nvSpPr>
          <p:cNvPr id="71" name="TextBox 70"/>
          <p:cNvSpPr txBox="1"/>
          <p:nvPr/>
        </p:nvSpPr>
        <p:spPr>
          <a:xfrm>
            <a:off x="1692323" y="2368367"/>
            <a:ext cx="1082348" cy="609398"/>
          </a:xfrm>
          <a:prstGeom prst="rect">
            <a:avLst/>
          </a:prstGeom>
          <a:noFill/>
        </p:spPr>
        <p:txBody>
          <a:bodyPr wrap="none" rtlCol="0">
            <a:spAutoFit/>
          </a:bodyPr>
          <a:lstStyle/>
          <a:p>
            <a:pPr algn="ctr">
              <a:spcAft>
                <a:spcPct val="40000"/>
              </a:spcAft>
            </a:pPr>
            <a:r>
              <a:rPr lang="zh-CN" altLang="en-US" sz="1400" b="0" i="1" dirty="0" smtClean="0">
                <a:solidFill>
                  <a:srgbClr val="333333"/>
                </a:solidFill>
                <a:latin typeface="+mn-lt"/>
                <a:ea typeface="宋体" pitchFamily="2" charset="-122"/>
              </a:rPr>
              <a:t>基于策略的</a:t>
            </a:r>
            <a:endParaRPr lang="en-US" altLang="zh-CN" sz="1400" b="0" i="1" dirty="0" smtClean="0">
              <a:solidFill>
                <a:srgbClr val="333333"/>
              </a:solidFill>
              <a:latin typeface="+mn-lt"/>
              <a:ea typeface="宋体" pitchFamily="2" charset="-122"/>
            </a:endParaRPr>
          </a:p>
          <a:p>
            <a:pPr algn="ctr">
              <a:spcAft>
                <a:spcPct val="40000"/>
              </a:spcAft>
            </a:pPr>
            <a:r>
              <a:rPr lang="zh-CN" altLang="en-US" sz="1400" b="0" i="1" dirty="0" smtClean="0">
                <a:solidFill>
                  <a:srgbClr val="333333"/>
                </a:solidFill>
                <a:latin typeface="+mn-lt"/>
                <a:ea typeface="宋体" pitchFamily="2" charset="-122"/>
              </a:rPr>
              <a:t>管理和控制</a:t>
            </a:r>
            <a:endParaRPr lang="en-US" sz="1400" b="0" i="1" dirty="0" smtClean="0">
              <a:solidFill>
                <a:srgbClr val="333333"/>
              </a:solidFill>
              <a:latin typeface="+mn-lt"/>
              <a:ea typeface="宋体" pitchFamily="2" charset="-122"/>
            </a:endParaRPr>
          </a:p>
        </p:txBody>
      </p:sp>
      <p:pic>
        <p:nvPicPr>
          <p:cNvPr id="72" name="Picture 13" descr="ICON_Storage_1up_Q308.png"/>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865799" y="3133795"/>
            <a:ext cx="515563" cy="629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 name="Picture 210" descr="ICON_Person_Q308"/>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75802" y="2326562"/>
            <a:ext cx="292327" cy="498166"/>
          </a:xfrm>
          <a:prstGeom prst="rect">
            <a:avLst/>
          </a:prstGeom>
          <a:noFill/>
          <a:ln>
            <a:noFill/>
          </a:ln>
          <a:extLst/>
        </p:spPr>
      </p:pic>
      <p:sp>
        <p:nvSpPr>
          <p:cNvPr id="47" name="TextBox 46"/>
          <p:cNvSpPr txBox="1"/>
          <p:nvPr/>
        </p:nvSpPr>
        <p:spPr>
          <a:xfrm>
            <a:off x="585261" y="2760210"/>
            <a:ext cx="476412" cy="261610"/>
          </a:xfrm>
          <a:prstGeom prst="rect">
            <a:avLst/>
          </a:prstGeom>
          <a:noFill/>
        </p:spPr>
        <p:txBody>
          <a:bodyPr wrap="none" rtlCol="0" anchor="ctr">
            <a:spAutoFit/>
          </a:bodyPr>
          <a:lstStyle/>
          <a:p>
            <a:pPr>
              <a:spcAft>
                <a:spcPct val="40000"/>
              </a:spcAft>
            </a:pPr>
            <a:r>
              <a:rPr lang="en-US" sz="1100" b="0" dirty="0" smtClean="0">
                <a:solidFill>
                  <a:srgbClr val="333333"/>
                </a:solidFill>
                <a:latin typeface="+mn-lt"/>
                <a:ea typeface="宋体" pitchFamily="2" charset="-122"/>
              </a:rPr>
              <a:t>DBA</a:t>
            </a:r>
          </a:p>
        </p:txBody>
      </p:sp>
      <p:sp>
        <p:nvSpPr>
          <p:cNvPr id="56" name="TextBox 55"/>
          <p:cNvSpPr txBox="1"/>
          <p:nvPr/>
        </p:nvSpPr>
        <p:spPr>
          <a:xfrm>
            <a:off x="621792" y="5462016"/>
            <a:ext cx="7559040" cy="400110"/>
          </a:xfrm>
          <a:prstGeom prst="rect">
            <a:avLst/>
          </a:prstGeom>
          <a:noFill/>
        </p:spPr>
        <p:txBody>
          <a:bodyPr wrap="square" rtlCol="0">
            <a:spAutoFit/>
          </a:bodyPr>
          <a:lstStyle/>
          <a:p>
            <a:pPr algn="ctr"/>
            <a:r>
              <a:rPr lang="zh-CN" altLang="en-US" sz="2000" b="1" dirty="0" smtClean="0">
                <a:solidFill>
                  <a:srgbClr val="333333"/>
                </a:solidFill>
                <a:latin typeface="宋体" pitchFamily="2" charset="-122"/>
                <a:ea typeface="宋体" pitchFamily="2" charset="-122"/>
              </a:rPr>
              <a:t>统一的数据库管理平台： 将包括多种开源或者商业数据库</a:t>
            </a:r>
            <a:endParaRPr lang="en-US" sz="2000" b="1" dirty="0" err="1" smtClean="0">
              <a:solidFill>
                <a:srgbClr val="333333"/>
              </a:solidFill>
              <a:latin typeface="宋体" pitchFamily="2" charset="-122"/>
              <a:ea typeface="宋体" pitchFamily="2" charset="-122"/>
            </a:endParaRPr>
          </a:p>
        </p:txBody>
      </p:sp>
    </p:spTree>
    <p:extLst>
      <p:ext uri="{BB962C8B-B14F-4D97-AF65-F5344CB8AC3E}">
        <p14:creationId xmlns:p14="http://schemas.microsoft.com/office/powerpoint/2010/main" xmlns="" val="774938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linds(horizontal)">
                                      <p:cBhvr>
                                        <p:cTn id="13" dur="500"/>
                                        <p:tgtEl>
                                          <p:spTgt spid="2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linds(horizontal)">
                                      <p:cBhvr>
                                        <p:cTn id="16" dur="500"/>
                                        <p:tgtEl>
                                          <p:spTgt spid="2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linds(horizontal)">
                                      <p:cBhvr>
                                        <p:cTn id="19" dur="500"/>
                                        <p:tgtEl>
                                          <p:spTgt spid="25"/>
                                        </p:tgtEl>
                                      </p:cBhvr>
                                    </p:animEffect>
                                  </p:childTnLst>
                                </p:cTn>
                              </p:par>
                              <p:par>
                                <p:cTn id="20" presetID="3" presetClass="entr" presetSubtype="1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par>
                                <p:cTn id="23" presetID="3" presetClass="entr" presetSubtype="1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blinds(horizontal)">
                                      <p:cBhvr>
                                        <p:cTn id="25" dur="500"/>
                                        <p:tgtEl>
                                          <p:spTgt spid="3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blinds(horizontal)">
                                      <p:cBhvr>
                                        <p:cTn id="28" dur="500"/>
                                        <p:tgtEl>
                                          <p:spTgt spid="3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linds(horizontal)">
                                      <p:cBhvr>
                                        <p:cTn id="31" dur="500"/>
                                        <p:tgtEl>
                                          <p:spTgt spid="3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blinds(horizontal)">
                                      <p:cBhvr>
                                        <p:cTn id="34" dur="500"/>
                                        <p:tgtEl>
                                          <p:spTgt spid="70"/>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blinds(horizontal)">
                                      <p:cBhvr>
                                        <p:cTn id="39" dur="500"/>
                                        <p:tgtEl>
                                          <p:spTgt spid="6"/>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linds(horizontal)">
                                      <p:cBhvr>
                                        <p:cTn id="42" dur="500"/>
                                        <p:tgtEl>
                                          <p:spTgt spid="2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linds(horizontal)">
                                      <p:cBhvr>
                                        <p:cTn id="45" dur="500"/>
                                        <p:tgtEl>
                                          <p:spTgt spid="2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blinds(horizontal)">
                                      <p:cBhvr>
                                        <p:cTn id="48" dur="500"/>
                                        <p:tgtEl>
                                          <p:spTgt spid="28"/>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linds(horizontal)">
                                      <p:cBhvr>
                                        <p:cTn id="51" dur="500"/>
                                        <p:tgtEl>
                                          <p:spTgt spid="29"/>
                                        </p:tgtEl>
                                      </p:cBhvr>
                                    </p:animEffect>
                                  </p:childTnLst>
                                </p:cTn>
                              </p:par>
                              <p:par>
                                <p:cTn id="52" presetID="3" presetClass="entr" presetSubtype="1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blinds(horizontal)">
                                      <p:cBhvr>
                                        <p:cTn id="54" dur="500"/>
                                        <p:tgtEl>
                                          <p:spTgt spid="31"/>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blinds(horizontal)">
                                      <p:cBhvr>
                                        <p:cTn id="57" dur="500"/>
                                        <p:tgtEl>
                                          <p:spTgt spid="35"/>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blinds(horizontal)">
                                      <p:cBhvr>
                                        <p:cTn id="60" dur="500"/>
                                        <p:tgtEl>
                                          <p:spTgt spid="71"/>
                                        </p:tgtEl>
                                      </p:cBhvr>
                                    </p:animEffect>
                                  </p:childTnLst>
                                </p:cTn>
                              </p:par>
                              <p:par>
                                <p:cTn id="61" presetID="3" presetClass="entr" presetSubtype="1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blinds(horizontal)">
                                      <p:cBhvr>
                                        <p:cTn id="63" dur="500"/>
                                        <p:tgtEl>
                                          <p:spTgt spid="46"/>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blinds(horizontal)">
                                      <p:cBhvr>
                                        <p:cTn id="6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2" grpId="0" animBg="1"/>
      <p:bldP spid="23" grpId="0" animBg="1"/>
      <p:bldP spid="24" grpId="0" animBg="1"/>
      <p:bldP spid="25" grpId="0" animBg="1"/>
      <p:bldP spid="26" grpId="0" animBg="1"/>
      <p:bldP spid="27" grpId="0" animBg="1"/>
      <p:bldP spid="28" grpId="0" animBg="1"/>
      <p:bldP spid="29" grpId="0" animBg="1"/>
      <p:bldP spid="33" grpId="0"/>
      <p:bldP spid="34" grpId="0"/>
      <p:bldP spid="35" grpId="0"/>
      <p:bldP spid="70" grpId="0"/>
      <p:bldP spid="71" grpId="0"/>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zh-CN" altLang="en-US" sz="2000" dirty="0" smtClean="0"/>
              <a:t>第二部分：</a:t>
            </a:r>
            <a:r>
              <a:rPr lang="en-US" altLang="en-US" sz="2000" dirty="0" err="1" smtClean="0">
                <a:latin typeface="Arial Unicode MS" pitchFamily="34" charset="-122"/>
                <a:ea typeface="Arial Unicode MS" pitchFamily="34" charset="-122"/>
                <a:cs typeface="Arial Unicode MS" pitchFamily="34" charset="-122"/>
              </a:rPr>
              <a:t>vFabric</a:t>
            </a:r>
            <a:r>
              <a:rPr lang="en-US" altLang="en-US" sz="2000" dirty="0" smtClean="0">
                <a:latin typeface="Arial Unicode MS" pitchFamily="34" charset="-122"/>
                <a:ea typeface="Arial Unicode MS" pitchFamily="34" charset="-122"/>
                <a:cs typeface="Arial Unicode MS" pitchFamily="34" charset="-122"/>
              </a:rPr>
              <a:t> Data Director  </a:t>
            </a:r>
            <a:r>
              <a:rPr lang="en-US" altLang="zh-CN" sz="2000" dirty="0" smtClean="0">
                <a:latin typeface="Arial Unicode MS" pitchFamily="34" charset="-122"/>
                <a:ea typeface="Arial Unicode MS" pitchFamily="34" charset="-122"/>
                <a:cs typeface="Arial Unicode MS" pitchFamily="34" charset="-122"/>
              </a:rPr>
              <a:t>——</a:t>
            </a:r>
            <a:r>
              <a:rPr lang="zh-CN" altLang="en-US" sz="2000" dirty="0" smtClean="0">
                <a:latin typeface="+mn-lt"/>
                <a:ea typeface="宋体" pitchFamily="2" charset="-122"/>
              </a:rPr>
              <a:t>“数据库即服务”的统一云平台</a:t>
            </a:r>
            <a:endParaRPr lang="en-US" sz="2000" dirty="0">
              <a:latin typeface="+mn-lt"/>
              <a:ea typeface="宋体" pitchFamily="2" charset="-122"/>
            </a:endParaRPr>
          </a:p>
        </p:txBody>
      </p:sp>
      <p:sp>
        <p:nvSpPr>
          <p:cNvPr id="5" name="Content Placeholder 2"/>
          <p:cNvSpPr>
            <a:spLocks noGrp="1"/>
          </p:cNvSpPr>
          <p:nvPr>
            <p:ph idx="4294967295"/>
          </p:nvPr>
        </p:nvSpPr>
        <p:spPr>
          <a:xfrm>
            <a:off x="515112" y="2947416"/>
            <a:ext cx="2667000" cy="734568"/>
          </a:xfrm>
        </p:spPr>
        <p:txBody>
          <a:bodyPr/>
          <a:lstStyle/>
          <a:p>
            <a:pPr>
              <a:spcBef>
                <a:spcPts val="600"/>
              </a:spcBef>
              <a:buClr>
                <a:srgbClr val="0F388A"/>
              </a:buClr>
            </a:pPr>
            <a:r>
              <a:rPr lang="zh-CN" altLang="en-US" sz="1800" i="1" dirty="0" smtClean="0">
                <a:solidFill>
                  <a:srgbClr val="2C68B3"/>
                </a:solidFill>
                <a:ea typeface="宋体" pitchFamily="2" charset="-122"/>
              </a:rPr>
              <a:t>强大的云管理平台</a:t>
            </a:r>
            <a:endParaRPr lang="en-US" altLang="zh-CN" sz="1800" i="1" dirty="0" smtClean="0">
              <a:solidFill>
                <a:srgbClr val="2C68B3"/>
              </a:solidFill>
              <a:ea typeface="宋体" pitchFamily="2" charset="-122"/>
            </a:endParaRPr>
          </a:p>
          <a:p>
            <a:pPr>
              <a:spcBef>
                <a:spcPts val="600"/>
              </a:spcBef>
              <a:buClr>
                <a:srgbClr val="0F388A"/>
              </a:buClr>
            </a:pPr>
            <a:r>
              <a:rPr lang="zh-CN" altLang="en-US" sz="1800" i="1" dirty="0" smtClean="0">
                <a:solidFill>
                  <a:srgbClr val="2C68B3"/>
                </a:solidFill>
                <a:ea typeface="宋体" pitchFamily="2" charset="-122"/>
              </a:rPr>
              <a:t>创新的数据库技术</a:t>
            </a:r>
            <a:endParaRPr lang="en-US" altLang="zh-CN" sz="1800" i="1" dirty="0" smtClean="0">
              <a:solidFill>
                <a:srgbClr val="2C68B3"/>
              </a:solidFill>
              <a:ea typeface="宋体" pitchFamily="2" charset="-122"/>
            </a:endParaRPr>
          </a:p>
        </p:txBody>
      </p:sp>
      <p:sp>
        <p:nvSpPr>
          <p:cNvPr id="9" name="Content Placeholder 2"/>
          <p:cNvSpPr>
            <a:spLocks noGrp="1"/>
          </p:cNvSpPr>
          <p:nvPr>
            <p:ph idx="4294967295"/>
          </p:nvPr>
        </p:nvSpPr>
        <p:spPr>
          <a:xfrm>
            <a:off x="5092874" y="838200"/>
            <a:ext cx="3352800" cy="1752600"/>
          </a:xfrm>
        </p:spPr>
        <p:txBody>
          <a:bodyPr/>
          <a:lstStyle/>
          <a:p>
            <a:pPr>
              <a:spcBef>
                <a:spcPts val="600"/>
              </a:spcBef>
              <a:buClr>
                <a:srgbClr val="0F388A"/>
              </a:buClr>
              <a:buNone/>
            </a:pPr>
            <a:r>
              <a:rPr lang="en-US" altLang="zh-CN" sz="1800" i="1" dirty="0" smtClean="0">
                <a:solidFill>
                  <a:srgbClr val="2C68B3"/>
                </a:solidFill>
                <a:ea typeface="宋体" pitchFamily="2" charset="-122"/>
              </a:rPr>
              <a:t>	</a:t>
            </a:r>
            <a:r>
              <a:rPr lang="zh-CN" altLang="en-US" sz="1800" i="1" dirty="0" smtClean="0">
                <a:solidFill>
                  <a:srgbClr val="2C68B3"/>
                </a:solidFill>
                <a:ea typeface="宋体" pitchFamily="2" charset="-122"/>
              </a:rPr>
              <a:t>开发人员</a:t>
            </a:r>
            <a:endParaRPr lang="en-US" altLang="zh-CN" sz="1800" i="1" dirty="0" smtClean="0">
              <a:solidFill>
                <a:srgbClr val="2C68B3"/>
              </a:solidFill>
              <a:ea typeface="宋体" pitchFamily="2" charset="-122"/>
            </a:endParaRPr>
          </a:p>
          <a:p>
            <a:pPr lvl="1">
              <a:spcBef>
                <a:spcPts val="600"/>
              </a:spcBef>
              <a:buClr>
                <a:srgbClr val="0F388A"/>
              </a:buClr>
              <a:buSzPct val="80000"/>
              <a:buFont typeface="Wingdings" pitchFamily="2" charset="2"/>
              <a:buChar char="q"/>
            </a:pPr>
            <a:r>
              <a:rPr lang="zh-CN" altLang="en-US" dirty="0" smtClean="0">
                <a:ea typeface="宋体" pitchFamily="2" charset="-122"/>
              </a:rPr>
              <a:t> 自助服务，快速响应</a:t>
            </a:r>
            <a:endParaRPr lang="en-US" altLang="zh-CN" dirty="0" smtClean="0">
              <a:ea typeface="宋体" pitchFamily="2" charset="-122"/>
            </a:endParaRPr>
          </a:p>
          <a:p>
            <a:pPr lvl="1">
              <a:spcBef>
                <a:spcPts val="600"/>
              </a:spcBef>
              <a:buClr>
                <a:srgbClr val="0F388A"/>
              </a:buClr>
              <a:buSzPct val="80000"/>
              <a:buFont typeface="Wingdings" pitchFamily="2" charset="2"/>
              <a:buChar char="q"/>
            </a:pPr>
            <a:r>
              <a:rPr lang="en-US" altLang="zh-CN" dirty="0" smtClean="0">
                <a:ea typeface="宋体" pitchFamily="2" charset="-122"/>
              </a:rPr>
              <a:t> </a:t>
            </a:r>
            <a:r>
              <a:rPr lang="zh-CN" altLang="en-US" dirty="0" smtClean="0">
                <a:ea typeface="宋体" pitchFamily="2" charset="-122"/>
              </a:rPr>
              <a:t>稳定、高性能、高弹性</a:t>
            </a:r>
            <a:endParaRPr lang="en-US" altLang="zh-CN" dirty="0" smtClean="0">
              <a:ea typeface="宋体" pitchFamily="2" charset="-122"/>
            </a:endParaRPr>
          </a:p>
        </p:txBody>
      </p:sp>
      <p:sp>
        <p:nvSpPr>
          <p:cNvPr id="10" name="Content Placeholder 2"/>
          <p:cNvSpPr>
            <a:spLocks noGrp="1"/>
          </p:cNvSpPr>
          <p:nvPr>
            <p:ph idx="4294967295"/>
          </p:nvPr>
        </p:nvSpPr>
        <p:spPr>
          <a:xfrm>
            <a:off x="5093208" y="2198282"/>
            <a:ext cx="3352800" cy="1752600"/>
          </a:xfrm>
        </p:spPr>
        <p:txBody>
          <a:bodyPr/>
          <a:lstStyle/>
          <a:p>
            <a:pPr>
              <a:spcBef>
                <a:spcPts val="600"/>
              </a:spcBef>
              <a:buClr>
                <a:srgbClr val="0F388A"/>
              </a:buClr>
              <a:buNone/>
            </a:pPr>
            <a:r>
              <a:rPr lang="en-US" altLang="zh-CN" sz="1800" i="1" dirty="0" smtClean="0">
                <a:solidFill>
                  <a:srgbClr val="2C68B3"/>
                </a:solidFill>
                <a:ea typeface="宋体" pitchFamily="2" charset="-122"/>
              </a:rPr>
              <a:t>	</a:t>
            </a:r>
            <a:r>
              <a:rPr lang="zh-CN" altLang="en-US" sz="1800" i="1" dirty="0" smtClean="0">
                <a:solidFill>
                  <a:srgbClr val="2C68B3"/>
                </a:solidFill>
                <a:ea typeface="宋体" pitchFamily="2" charset="-122"/>
              </a:rPr>
              <a:t>数据库管理员</a:t>
            </a:r>
            <a:endParaRPr lang="en-US" altLang="zh-CN" sz="1800" i="1" dirty="0" smtClean="0">
              <a:solidFill>
                <a:srgbClr val="2C68B3"/>
              </a:solidFill>
              <a:ea typeface="宋体" pitchFamily="2" charset="-122"/>
            </a:endParaRPr>
          </a:p>
          <a:p>
            <a:pPr lvl="1">
              <a:spcBef>
                <a:spcPts val="600"/>
              </a:spcBef>
              <a:buClr>
                <a:srgbClr val="0F388A"/>
              </a:buClr>
              <a:buSzPct val="80000"/>
              <a:buFont typeface="Wingdings" pitchFamily="2" charset="2"/>
              <a:buChar char="q"/>
            </a:pPr>
            <a:r>
              <a:rPr lang="en-US" altLang="zh-CN" dirty="0" smtClean="0">
                <a:ea typeface="宋体" pitchFamily="2" charset="-122"/>
              </a:rPr>
              <a:t> </a:t>
            </a:r>
            <a:r>
              <a:rPr lang="zh-CN" altLang="en-US" dirty="0" smtClean="0">
                <a:ea typeface="宋体" pitchFamily="2" charset="-122"/>
              </a:rPr>
              <a:t>满足云应用</a:t>
            </a:r>
            <a:endParaRPr lang="en-US" altLang="zh-CN" dirty="0" smtClean="0">
              <a:ea typeface="宋体" pitchFamily="2" charset="-122"/>
            </a:endParaRPr>
          </a:p>
          <a:p>
            <a:pPr lvl="1">
              <a:spcBef>
                <a:spcPts val="600"/>
              </a:spcBef>
              <a:buClr>
                <a:srgbClr val="0F388A"/>
              </a:buClr>
              <a:buSzPct val="80000"/>
              <a:buFont typeface="Wingdings" pitchFamily="2" charset="2"/>
              <a:buChar char="q"/>
            </a:pPr>
            <a:r>
              <a:rPr lang="en-US" altLang="zh-CN" dirty="0" smtClean="0">
                <a:ea typeface="宋体" pitchFamily="2" charset="-122"/>
              </a:rPr>
              <a:t> </a:t>
            </a:r>
            <a:r>
              <a:rPr lang="zh-CN" altLang="en-US" dirty="0" smtClean="0">
                <a:ea typeface="宋体" pitchFamily="2" charset="-122"/>
              </a:rPr>
              <a:t>自动化重复劳动</a:t>
            </a:r>
            <a:endParaRPr lang="en-US" altLang="zh-CN" dirty="0" smtClean="0">
              <a:ea typeface="宋体" pitchFamily="2" charset="-122"/>
            </a:endParaRPr>
          </a:p>
          <a:p>
            <a:pPr lvl="1">
              <a:spcBef>
                <a:spcPts val="600"/>
              </a:spcBef>
              <a:buClr>
                <a:srgbClr val="0F388A"/>
              </a:buClr>
              <a:buSzPct val="80000"/>
              <a:buFont typeface="Wingdings" pitchFamily="2" charset="2"/>
              <a:buChar char="q"/>
            </a:pPr>
            <a:r>
              <a:rPr lang="zh-CN" altLang="en-US" dirty="0" smtClean="0">
                <a:ea typeface="宋体" pitchFamily="2" charset="-122"/>
              </a:rPr>
              <a:t> 快速响应，提高用户满意度</a:t>
            </a:r>
            <a:endParaRPr lang="en-US" altLang="zh-CN" dirty="0" smtClean="0">
              <a:ea typeface="宋体" pitchFamily="2" charset="-122"/>
            </a:endParaRPr>
          </a:p>
          <a:p>
            <a:pPr lvl="1">
              <a:spcBef>
                <a:spcPts val="600"/>
              </a:spcBef>
              <a:buClr>
                <a:srgbClr val="0F388A"/>
              </a:buClr>
              <a:buSzPct val="80000"/>
              <a:buFont typeface="Wingdings" pitchFamily="2" charset="2"/>
              <a:buChar char="q"/>
            </a:pPr>
            <a:r>
              <a:rPr lang="en-US" altLang="zh-CN" dirty="0" smtClean="0">
                <a:ea typeface="宋体" pitchFamily="2" charset="-122"/>
              </a:rPr>
              <a:t> </a:t>
            </a:r>
            <a:r>
              <a:rPr lang="zh-CN" altLang="en-US" dirty="0" smtClean="0">
                <a:ea typeface="宋体" pitchFamily="2" charset="-122"/>
              </a:rPr>
              <a:t>稳定、安全、可靠</a:t>
            </a:r>
            <a:endParaRPr lang="en-US" altLang="zh-CN" dirty="0" smtClean="0">
              <a:ea typeface="宋体" pitchFamily="2" charset="-122"/>
            </a:endParaRPr>
          </a:p>
        </p:txBody>
      </p:sp>
      <p:sp>
        <p:nvSpPr>
          <p:cNvPr id="11" name="Content Placeholder 2"/>
          <p:cNvSpPr>
            <a:spLocks noGrp="1"/>
          </p:cNvSpPr>
          <p:nvPr>
            <p:ph idx="4294967295"/>
          </p:nvPr>
        </p:nvSpPr>
        <p:spPr>
          <a:xfrm>
            <a:off x="5117926" y="4343400"/>
            <a:ext cx="3352800" cy="1752600"/>
          </a:xfrm>
        </p:spPr>
        <p:txBody>
          <a:bodyPr/>
          <a:lstStyle/>
          <a:p>
            <a:pPr>
              <a:spcBef>
                <a:spcPts val="600"/>
              </a:spcBef>
              <a:buClr>
                <a:srgbClr val="0F388A"/>
              </a:buClr>
              <a:buNone/>
            </a:pPr>
            <a:r>
              <a:rPr lang="en-US" altLang="zh-CN" sz="1800" i="1" dirty="0" smtClean="0">
                <a:solidFill>
                  <a:srgbClr val="2C68B3"/>
                </a:solidFill>
                <a:ea typeface="宋体" pitchFamily="2" charset="-122"/>
              </a:rPr>
              <a:t>	IT</a:t>
            </a:r>
            <a:r>
              <a:rPr lang="zh-CN" altLang="en-US" sz="1800" i="1" dirty="0" smtClean="0">
                <a:solidFill>
                  <a:srgbClr val="2C68B3"/>
                </a:solidFill>
                <a:ea typeface="宋体" pitchFamily="2" charset="-122"/>
              </a:rPr>
              <a:t>管理员</a:t>
            </a:r>
            <a:endParaRPr lang="en-US" altLang="zh-CN" sz="1800" i="1" dirty="0" smtClean="0">
              <a:solidFill>
                <a:srgbClr val="2C68B3"/>
              </a:solidFill>
              <a:ea typeface="宋体" pitchFamily="2" charset="-122"/>
            </a:endParaRPr>
          </a:p>
          <a:p>
            <a:pPr lvl="1">
              <a:spcBef>
                <a:spcPts val="600"/>
              </a:spcBef>
              <a:buClr>
                <a:srgbClr val="0F388A"/>
              </a:buClr>
              <a:buSzPct val="80000"/>
              <a:buFont typeface="Wingdings" pitchFamily="2" charset="2"/>
              <a:buChar char="q"/>
            </a:pPr>
            <a:r>
              <a:rPr lang="en-US" altLang="zh-CN" dirty="0" smtClean="0">
                <a:ea typeface="宋体" pitchFamily="2" charset="-122"/>
              </a:rPr>
              <a:t> </a:t>
            </a:r>
            <a:r>
              <a:rPr lang="zh-CN" altLang="en-US" dirty="0" smtClean="0">
                <a:ea typeface="宋体" pitchFamily="2" charset="-122"/>
              </a:rPr>
              <a:t>进一步降低成本</a:t>
            </a:r>
            <a:endParaRPr lang="en-US" altLang="zh-CN" dirty="0" smtClean="0">
              <a:ea typeface="宋体" pitchFamily="2" charset="-122"/>
            </a:endParaRPr>
          </a:p>
          <a:p>
            <a:pPr lvl="1">
              <a:spcBef>
                <a:spcPts val="600"/>
              </a:spcBef>
              <a:buClr>
                <a:srgbClr val="0F388A"/>
              </a:buClr>
              <a:buSzPct val="80000"/>
              <a:buFont typeface="Wingdings" pitchFamily="2" charset="2"/>
              <a:buChar char="q"/>
            </a:pPr>
            <a:r>
              <a:rPr lang="en-US" altLang="zh-CN" dirty="0" smtClean="0">
                <a:ea typeface="宋体" pitchFamily="2" charset="-122"/>
              </a:rPr>
              <a:t> </a:t>
            </a:r>
            <a:r>
              <a:rPr lang="zh-CN" altLang="en-US" dirty="0" smtClean="0">
                <a:ea typeface="宋体" pitchFamily="2" charset="-122"/>
              </a:rPr>
              <a:t>快速响应业务变化</a:t>
            </a:r>
            <a:endParaRPr lang="en-US" altLang="zh-CN" dirty="0" smtClean="0">
              <a:ea typeface="宋体" pitchFamily="2" charset="-122"/>
            </a:endParaRPr>
          </a:p>
          <a:p>
            <a:pPr lvl="1">
              <a:spcBef>
                <a:spcPts val="600"/>
              </a:spcBef>
              <a:buClr>
                <a:srgbClr val="0F388A"/>
              </a:buClr>
              <a:buSzPct val="80000"/>
              <a:buFont typeface="Wingdings" pitchFamily="2" charset="2"/>
              <a:buChar char="q"/>
            </a:pPr>
            <a:r>
              <a:rPr lang="en-US" altLang="zh-CN" dirty="0" smtClean="0">
                <a:ea typeface="宋体" pitchFamily="2" charset="-122"/>
              </a:rPr>
              <a:t> </a:t>
            </a:r>
            <a:r>
              <a:rPr lang="zh-CN" altLang="en-US" dirty="0" smtClean="0">
                <a:ea typeface="宋体" pitchFamily="2" charset="-122"/>
              </a:rPr>
              <a:t>安全可控，减少影子</a:t>
            </a:r>
            <a:r>
              <a:rPr lang="en-US" altLang="zh-CN" dirty="0" smtClean="0">
                <a:ea typeface="宋体" pitchFamily="2" charset="-122"/>
              </a:rPr>
              <a:t>IT</a:t>
            </a:r>
          </a:p>
          <a:p>
            <a:pPr lvl="1">
              <a:spcBef>
                <a:spcPts val="600"/>
              </a:spcBef>
              <a:buClr>
                <a:srgbClr val="0F388A"/>
              </a:buClr>
              <a:buSzPct val="80000"/>
              <a:buFont typeface="Wingdings" pitchFamily="2" charset="2"/>
              <a:buChar char="q"/>
            </a:pPr>
            <a:r>
              <a:rPr lang="zh-CN" altLang="en-US" dirty="0" smtClean="0">
                <a:ea typeface="宋体" pitchFamily="2" charset="-122"/>
              </a:rPr>
              <a:t> 不可或缺的云组件之一</a:t>
            </a:r>
            <a:endParaRPr lang="en-US" altLang="zh-CN" dirty="0" smtClean="0">
              <a:ea typeface="宋体" pitchFamily="2" charset="-122"/>
            </a:endParaRPr>
          </a:p>
        </p:txBody>
      </p:sp>
      <p:pic>
        <p:nvPicPr>
          <p:cNvPr id="12" name="Picture 210" descr="ICON_Person_Q308"/>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017008" y="2029968"/>
            <a:ext cx="292327" cy="498166"/>
          </a:xfrm>
          <a:prstGeom prst="rect">
            <a:avLst/>
          </a:prstGeom>
          <a:noFill/>
          <a:ln>
            <a:noFill/>
          </a:ln>
          <a:extLst/>
        </p:spPr>
      </p:pic>
      <p:pic>
        <p:nvPicPr>
          <p:cNvPr id="14" name="Picture 15" descr="ICON_Person_LtBlue_Q408.pn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016674" y="698326"/>
            <a:ext cx="287714" cy="498166"/>
          </a:xfrm>
          <a:prstGeom prst="rect">
            <a:avLst/>
          </a:prstGeom>
          <a:noFill/>
          <a:ln>
            <a:noFill/>
          </a:ln>
          <a:extLst/>
        </p:spPr>
      </p:pic>
      <p:pic>
        <p:nvPicPr>
          <p:cNvPr id="16" name="Picture 14" descr="ICON_Person_Orange_Q408.pn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041726" y="4280636"/>
            <a:ext cx="291600" cy="505478"/>
          </a:xfrm>
          <a:prstGeom prst="rect">
            <a:avLst/>
          </a:prstGeom>
          <a:noFill/>
          <a:ln>
            <a:noFill/>
          </a:ln>
          <a:extLst/>
        </p:spPr>
      </p:pic>
      <p:sp>
        <p:nvSpPr>
          <p:cNvPr id="17" name="Right Arrow 16"/>
          <p:cNvSpPr/>
          <p:nvPr/>
        </p:nvSpPr>
        <p:spPr bwMode="auto">
          <a:xfrm>
            <a:off x="3429000" y="2133600"/>
            <a:ext cx="1066800" cy="2209800"/>
          </a:xfrm>
          <a:prstGeom prst="rightArrow">
            <a:avLst/>
          </a:prstGeom>
          <a:solidFill>
            <a:schemeClr val="accent1">
              <a:lumMod val="40000"/>
              <a:lumOff val="60000"/>
            </a:schemeClr>
          </a:solidFill>
          <a:ln w="12700">
            <a:solidFill>
              <a:schemeClr val="accent3"/>
            </a:solidFill>
            <a:round/>
            <a:headEnd/>
            <a:tailEnd/>
          </a:ln>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err="1" smtClean="0">
              <a:solidFill>
                <a:srgbClr val="FFFFFF"/>
              </a:solidFill>
              <a:latin typeface="+mn-lt"/>
              <a:ea typeface="宋体" pitchFamily="2" charset="-122"/>
            </a:endParaRPr>
          </a:p>
        </p:txBody>
      </p:sp>
      <p:pic>
        <p:nvPicPr>
          <p:cNvPr id="13" name="Picture 3" descr="ICON_VM_basic_flat_R2_Q408.png"/>
          <p:cNvPicPr>
            <a:picLocks noChangeAspect="1"/>
          </p:cNvPicPr>
          <p:nvPr/>
        </p:nvPicPr>
        <p:blipFill>
          <a:blip r:embed="rId6" cstate="screen"/>
          <a:srcRect/>
          <a:stretch>
            <a:fillRect/>
          </a:stretch>
        </p:blipFill>
        <p:spPr bwMode="auto">
          <a:xfrm>
            <a:off x="509808" y="4851210"/>
            <a:ext cx="358396" cy="478035"/>
          </a:xfrm>
          <a:prstGeom prst="rect">
            <a:avLst/>
          </a:prstGeom>
          <a:gradFill>
            <a:gsLst>
              <a:gs pos="0">
                <a:srgbClr val="0F388A"/>
              </a:gs>
              <a:gs pos="100000">
                <a:srgbClr val="1564AB">
                  <a:alpha val="98824"/>
                </a:srgbClr>
              </a:gs>
            </a:gsLst>
          </a:gradFill>
          <a:ln w="12700">
            <a:solidFill>
              <a:schemeClr val="tx2"/>
            </a:solidFill>
            <a:headEnd type="none" w="med" len="med"/>
            <a:tailEnd type="none" w="med" len="med"/>
          </a:ln>
          <a:effectLst>
            <a:outerShdw blurRad="50800" dist="38100" dir="5400000" algn="t" rotWithShape="0">
              <a:prstClr val="black">
                <a:alpha val="40000"/>
              </a:prstClr>
            </a:outerShdw>
          </a:effectLst>
          <a:scene3d>
            <a:camera prst="orthographicFront"/>
            <a:lightRig rig="threePt" dir="t"/>
          </a:scene3d>
          <a:sp3d>
            <a:bevelT w="38100" h="12700"/>
          </a:sp3d>
        </p:spPr>
      </p:pic>
      <p:sp>
        <p:nvSpPr>
          <p:cNvPr id="15" name="Plus 6"/>
          <p:cNvSpPr/>
          <p:nvPr/>
        </p:nvSpPr>
        <p:spPr bwMode="auto">
          <a:xfrm>
            <a:off x="1071538" y="4929198"/>
            <a:ext cx="296338" cy="304204"/>
          </a:xfrm>
          <a:prstGeom prst="mathPl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mn-lt"/>
              <a:ea typeface="宋体" pitchFamily="2" charset="-122"/>
            </a:endParaRPr>
          </a:p>
        </p:txBody>
      </p:sp>
      <p:sp>
        <p:nvSpPr>
          <p:cNvPr id="18" name="Not Equal 10"/>
          <p:cNvSpPr/>
          <p:nvPr/>
        </p:nvSpPr>
        <p:spPr bwMode="auto">
          <a:xfrm>
            <a:off x="2285984" y="5000636"/>
            <a:ext cx="407464" cy="260747"/>
          </a:xfrm>
          <a:prstGeom prst="mathNot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mn-lt"/>
              <a:ea typeface="宋体" pitchFamily="2" charset="-122"/>
            </a:endParaRPr>
          </a:p>
        </p:txBody>
      </p:sp>
      <p:grpSp>
        <p:nvGrpSpPr>
          <p:cNvPr id="19" name="Group 17"/>
          <p:cNvGrpSpPr/>
          <p:nvPr/>
        </p:nvGrpSpPr>
        <p:grpSpPr>
          <a:xfrm>
            <a:off x="2857488" y="4786322"/>
            <a:ext cx="1000140" cy="695324"/>
            <a:chOff x="5638800" y="4572000"/>
            <a:chExt cx="2057400" cy="1219200"/>
          </a:xfrm>
        </p:grpSpPr>
        <p:sp>
          <p:nvSpPr>
            <p:cNvPr id="20" name="Cloud 8"/>
            <p:cNvSpPr/>
            <p:nvPr/>
          </p:nvSpPr>
          <p:spPr bwMode="auto">
            <a:xfrm>
              <a:off x="5638800" y="4572000"/>
              <a:ext cx="2057400" cy="1219200"/>
            </a:xfrm>
            <a:prstGeom prst="cloud">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mn-lt"/>
                <a:ea typeface="宋体" pitchFamily="2" charset="-122"/>
              </a:endParaRPr>
            </a:p>
          </p:txBody>
        </p:sp>
        <p:pic>
          <p:nvPicPr>
            <p:cNvPr id="21" name="Picture 71"/>
            <p:cNvPicPr>
              <a:picLocks noChangeAspect="1"/>
            </p:cNvPicPr>
            <p:nvPr/>
          </p:nvPicPr>
          <p:blipFill>
            <a:blip r:embed="rId7" cstate="print"/>
            <a:srcRect/>
            <a:stretch>
              <a:fillRect/>
            </a:stretch>
          </p:blipFill>
          <p:spPr bwMode="auto">
            <a:xfrm>
              <a:off x="6629400" y="4800600"/>
              <a:ext cx="255803" cy="308058"/>
            </a:xfrm>
            <a:prstGeom prst="rect">
              <a:avLst/>
            </a:prstGeom>
            <a:solidFill>
              <a:srgbClr val="1F5664"/>
            </a:solidFill>
            <a:ln w="9525" algn="ctr">
              <a:noFill/>
              <a:round/>
              <a:headEnd/>
              <a:tailEnd/>
            </a:ln>
          </p:spPr>
        </p:pic>
        <p:pic>
          <p:nvPicPr>
            <p:cNvPr id="22" name="Picture 71"/>
            <p:cNvPicPr>
              <a:picLocks noChangeAspect="1"/>
            </p:cNvPicPr>
            <p:nvPr/>
          </p:nvPicPr>
          <p:blipFill>
            <a:blip r:embed="rId7" cstate="print"/>
            <a:srcRect/>
            <a:stretch>
              <a:fillRect/>
            </a:stretch>
          </p:blipFill>
          <p:spPr bwMode="auto">
            <a:xfrm>
              <a:off x="6019800" y="4876800"/>
              <a:ext cx="255803" cy="308058"/>
            </a:xfrm>
            <a:prstGeom prst="rect">
              <a:avLst/>
            </a:prstGeom>
            <a:solidFill>
              <a:srgbClr val="1F5664"/>
            </a:solidFill>
            <a:ln w="9525" algn="ctr">
              <a:noFill/>
              <a:round/>
              <a:headEnd/>
              <a:tailEnd/>
            </a:ln>
          </p:spPr>
        </p:pic>
        <p:pic>
          <p:nvPicPr>
            <p:cNvPr id="23" name="Picture 71"/>
            <p:cNvPicPr>
              <a:picLocks noChangeAspect="1"/>
            </p:cNvPicPr>
            <p:nvPr/>
          </p:nvPicPr>
          <p:blipFill>
            <a:blip r:embed="rId7" cstate="print"/>
            <a:srcRect/>
            <a:stretch>
              <a:fillRect/>
            </a:stretch>
          </p:blipFill>
          <p:spPr bwMode="auto">
            <a:xfrm>
              <a:off x="6553200" y="5410200"/>
              <a:ext cx="255803" cy="308058"/>
            </a:xfrm>
            <a:prstGeom prst="rect">
              <a:avLst/>
            </a:prstGeom>
            <a:solidFill>
              <a:srgbClr val="1F5664"/>
            </a:solidFill>
            <a:ln w="9525" algn="ctr">
              <a:noFill/>
              <a:round/>
              <a:headEnd/>
              <a:tailEnd/>
            </a:ln>
          </p:spPr>
        </p:pic>
        <p:pic>
          <p:nvPicPr>
            <p:cNvPr id="24" name="Picture 71"/>
            <p:cNvPicPr>
              <a:picLocks noChangeAspect="1"/>
            </p:cNvPicPr>
            <p:nvPr/>
          </p:nvPicPr>
          <p:blipFill>
            <a:blip r:embed="rId7" cstate="print"/>
            <a:srcRect/>
            <a:stretch>
              <a:fillRect/>
            </a:stretch>
          </p:blipFill>
          <p:spPr bwMode="auto">
            <a:xfrm>
              <a:off x="7086600" y="4800600"/>
              <a:ext cx="255803" cy="308058"/>
            </a:xfrm>
            <a:prstGeom prst="rect">
              <a:avLst/>
            </a:prstGeom>
            <a:solidFill>
              <a:srgbClr val="1F5664"/>
            </a:solidFill>
            <a:ln w="9525" algn="ctr">
              <a:noFill/>
              <a:round/>
              <a:headEnd/>
              <a:tailEnd/>
            </a:ln>
          </p:spPr>
        </p:pic>
        <p:pic>
          <p:nvPicPr>
            <p:cNvPr id="25" name="Picture 71"/>
            <p:cNvPicPr>
              <a:picLocks noChangeAspect="1"/>
            </p:cNvPicPr>
            <p:nvPr/>
          </p:nvPicPr>
          <p:blipFill>
            <a:blip r:embed="rId7" cstate="print"/>
            <a:srcRect/>
            <a:stretch>
              <a:fillRect/>
            </a:stretch>
          </p:blipFill>
          <p:spPr bwMode="auto">
            <a:xfrm>
              <a:off x="6934200" y="5181600"/>
              <a:ext cx="255803" cy="308058"/>
            </a:xfrm>
            <a:prstGeom prst="rect">
              <a:avLst/>
            </a:prstGeom>
            <a:solidFill>
              <a:srgbClr val="1F5664"/>
            </a:solidFill>
            <a:ln w="9525" algn="ctr">
              <a:noFill/>
              <a:round/>
              <a:headEnd/>
              <a:tailEnd/>
            </a:ln>
          </p:spPr>
        </p:pic>
        <p:pic>
          <p:nvPicPr>
            <p:cNvPr id="26" name="Picture 71"/>
            <p:cNvPicPr>
              <a:picLocks noChangeAspect="1"/>
            </p:cNvPicPr>
            <p:nvPr/>
          </p:nvPicPr>
          <p:blipFill>
            <a:blip r:embed="rId7" cstate="print"/>
            <a:srcRect/>
            <a:stretch>
              <a:fillRect/>
            </a:stretch>
          </p:blipFill>
          <p:spPr bwMode="auto">
            <a:xfrm>
              <a:off x="6248400" y="5105400"/>
              <a:ext cx="255803" cy="308058"/>
            </a:xfrm>
            <a:prstGeom prst="rect">
              <a:avLst/>
            </a:prstGeom>
            <a:solidFill>
              <a:srgbClr val="1F5664"/>
            </a:solidFill>
            <a:ln w="9525" algn="ctr">
              <a:noFill/>
              <a:round/>
              <a:headEnd/>
              <a:tailEnd/>
            </a:ln>
          </p:spPr>
        </p:pic>
      </p:grpSp>
      <p:grpSp>
        <p:nvGrpSpPr>
          <p:cNvPr id="27" name="Group 20"/>
          <p:cNvGrpSpPr/>
          <p:nvPr/>
        </p:nvGrpSpPr>
        <p:grpSpPr>
          <a:xfrm>
            <a:off x="1643042" y="4857760"/>
            <a:ext cx="357198" cy="521493"/>
            <a:chOff x="3429000" y="4876800"/>
            <a:chExt cx="734796" cy="914400"/>
          </a:xfrm>
        </p:grpSpPr>
        <p:pic>
          <p:nvPicPr>
            <p:cNvPr id="28" name="Picture 71"/>
            <p:cNvPicPr>
              <a:picLocks noChangeAspect="1"/>
            </p:cNvPicPr>
            <p:nvPr/>
          </p:nvPicPr>
          <p:blipFill>
            <a:blip r:embed="rId8" cstate="print"/>
            <a:srcRect/>
            <a:stretch>
              <a:fillRect/>
            </a:stretch>
          </p:blipFill>
          <p:spPr bwMode="auto">
            <a:xfrm>
              <a:off x="3429000" y="4876800"/>
              <a:ext cx="506196" cy="609600"/>
            </a:xfrm>
            <a:prstGeom prst="rect">
              <a:avLst/>
            </a:prstGeom>
            <a:solidFill>
              <a:srgbClr val="1F5664"/>
            </a:solidFill>
            <a:ln w="9525" algn="ctr">
              <a:noFill/>
              <a:round/>
              <a:headEnd/>
              <a:tailEnd/>
            </a:ln>
          </p:spPr>
        </p:pic>
        <p:pic>
          <p:nvPicPr>
            <p:cNvPr id="29" name="Picture 71"/>
            <p:cNvPicPr>
              <a:picLocks noChangeAspect="1"/>
            </p:cNvPicPr>
            <p:nvPr/>
          </p:nvPicPr>
          <p:blipFill>
            <a:blip r:embed="rId8" cstate="print"/>
            <a:srcRect/>
            <a:stretch>
              <a:fillRect/>
            </a:stretch>
          </p:blipFill>
          <p:spPr bwMode="auto">
            <a:xfrm>
              <a:off x="3505200" y="5029200"/>
              <a:ext cx="506196" cy="609600"/>
            </a:xfrm>
            <a:prstGeom prst="rect">
              <a:avLst/>
            </a:prstGeom>
            <a:solidFill>
              <a:srgbClr val="1F5664"/>
            </a:solidFill>
            <a:ln w="9525" algn="ctr">
              <a:noFill/>
              <a:round/>
              <a:headEnd/>
              <a:tailEnd/>
            </a:ln>
          </p:spPr>
        </p:pic>
        <p:pic>
          <p:nvPicPr>
            <p:cNvPr id="30" name="Picture 71"/>
            <p:cNvPicPr>
              <a:picLocks noChangeAspect="1"/>
            </p:cNvPicPr>
            <p:nvPr/>
          </p:nvPicPr>
          <p:blipFill>
            <a:blip r:embed="rId8" cstate="print"/>
            <a:srcRect/>
            <a:stretch>
              <a:fillRect/>
            </a:stretch>
          </p:blipFill>
          <p:spPr bwMode="auto">
            <a:xfrm>
              <a:off x="3657600" y="5181600"/>
              <a:ext cx="506196" cy="609600"/>
            </a:xfrm>
            <a:prstGeom prst="rect">
              <a:avLst/>
            </a:prstGeom>
            <a:solidFill>
              <a:srgbClr val="1F5664"/>
            </a:solidFill>
            <a:ln w="9525" algn="ctr">
              <a:noFill/>
              <a:round/>
              <a:headEnd/>
              <a:tailEnd/>
            </a:ln>
          </p:spPr>
        </p:pic>
      </p:grpSp>
      <p:sp>
        <p:nvSpPr>
          <p:cNvPr id="31" name="矩形 30"/>
          <p:cNvSpPr/>
          <p:nvPr/>
        </p:nvSpPr>
        <p:spPr>
          <a:xfrm>
            <a:off x="571472" y="5572140"/>
            <a:ext cx="3005951" cy="400110"/>
          </a:xfrm>
          <a:prstGeom prst="rect">
            <a:avLst/>
          </a:prstGeom>
        </p:spPr>
        <p:txBody>
          <a:bodyPr wrap="none">
            <a:spAutoFit/>
          </a:bodyPr>
          <a:lstStyle/>
          <a:p>
            <a:r>
              <a:rPr lang="zh-CN" altLang="en-US" sz="2000" dirty="0" smtClean="0">
                <a:latin typeface="黑体" pitchFamily="2" charset="-122"/>
                <a:ea typeface="黑体" pitchFamily="2" charset="-122"/>
              </a:rPr>
              <a:t>云 </a:t>
            </a:r>
            <a:r>
              <a:rPr lang="en-US" altLang="zh-CN" sz="2000" dirty="0" smtClean="0">
                <a:latin typeface="黑体" pitchFamily="2" charset="-122"/>
                <a:ea typeface="黑体" pitchFamily="2" charset="-122"/>
              </a:rPr>
              <a:t>+ </a:t>
            </a:r>
            <a:r>
              <a:rPr lang="zh-CN" altLang="en-US" sz="2000" dirty="0" smtClean="0">
                <a:latin typeface="黑体" pitchFamily="2" charset="-122"/>
                <a:ea typeface="黑体" pitchFamily="2" charset="-122"/>
              </a:rPr>
              <a:t>数据库 </a:t>
            </a:r>
            <a:r>
              <a:rPr lang="en-US" altLang="zh-CN" sz="2000" dirty="0" smtClean="0">
                <a:latin typeface="黑体" pitchFamily="2" charset="-122"/>
                <a:ea typeface="黑体" pitchFamily="2" charset="-122"/>
              </a:rPr>
              <a:t>= </a:t>
            </a:r>
            <a:r>
              <a:rPr lang="zh-CN" altLang="en-US" sz="2000" dirty="0" smtClean="0">
                <a:latin typeface="黑体" pitchFamily="2" charset="-122"/>
                <a:ea typeface="黑体" pitchFamily="2" charset="-122"/>
              </a:rPr>
              <a:t>解决之道</a:t>
            </a:r>
            <a:endParaRPr lang="zh-CN" altLang="en-US" sz="2000" dirty="0">
              <a:latin typeface="黑体" pitchFamily="2" charset="-122"/>
              <a:ea typeface="黑体" pitchFamily="2" charset="-122"/>
            </a:endParaRPr>
          </a:p>
        </p:txBody>
      </p:sp>
    </p:spTree>
    <p:extLst>
      <p:ext uri="{BB962C8B-B14F-4D97-AF65-F5344CB8AC3E}">
        <p14:creationId xmlns="" xmlns:p14="http://schemas.microsoft.com/office/powerpoint/2010/main" val="23849264"/>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0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2000"/>
                                        <p:tgtEl>
                                          <p:spTgt spid="9">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1" end="1"/>
                                            </p:txEl>
                                          </p:spTgt>
                                        </p:tgtEl>
                                        <p:attrNameLst>
                                          <p:attrName>style.visibility</p:attrName>
                                        </p:attrNameLst>
                                      </p:cBhvr>
                                      <p:to>
                                        <p:strVal val="visible"/>
                                      </p:to>
                                    </p:set>
                                    <p:animEffect transition="in" filter="fade">
                                      <p:cBhvr>
                                        <p:cTn id="30" dur="2000"/>
                                        <p:tgtEl>
                                          <p:spTgt spid="9">
                                            <p:txEl>
                                              <p:pRg st="1" end="1"/>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animEffect transition="in" filter="fade">
                                      <p:cBhvr>
                                        <p:cTn id="33" dur="2000"/>
                                        <p:tgtEl>
                                          <p:spTgt spid="9">
                                            <p:txEl>
                                              <p:pRg st="2" end="2"/>
                                            </p:txEl>
                                          </p:spTgt>
                                        </p:tgtEl>
                                      </p:cBhvr>
                                    </p:animEffect>
                                  </p:childTnLst>
                                </p:cTn>
                              </p:par>
                              <p:par>
                                <p:cTn id="34" presetID="22" presetClass="entr" presetSubtype="1"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up)">
                                      <p:cBhvr>
                                        <p:cTn id="36" dur="500"/>
                                        <p:tgtEl>
                                          <p:spTgt spid="14"/>
                                        </p:tgtEl>
                                      </p:cBhvr>
                                    </p:animEffect>
                                  </p:childTnLst>
                                </p:cTn>
                              </p:par>
                              <p:par>
                                <p:cTn id="37" presetID="22" presetClass="entr" presetSubtype="1" fill="hold" grpId="1" nodeType="with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up)">
                                      <p:cBhvr>
                                        <p:cTn id="39" dur="500"/>
                                        <p:tgtEl>
                                          <p:spTgt spid="9">
                                            <p:txEl>
                                              <p:pRg st="0" end="0"/>
                                            </p:txEl>
                                          </p:spTgt>
                                        </p:tgtEl>
                                      </p:cBhvr>
                                    </p:animEffect>
                                  </p:childTnLst>
                                </p:cTn>
                              </p:par>
                              <p:par>
                                <p:cTn id="40" presetID="22" presetClass="entr" presetSubtype="1" fill="hold" grpId="1" nodeType="withEffect">
                                  <p:stCondLst>
                                    <p:cond delay="0"/>
                                  </p:stCondLst>
                                  <p:childTnLst>
                                    <p:set>
                                      <p:cBhvr>
                                        <p:cTn id="41" dur="1" fill="hold">
                                          <p:stCondLst>
                                            <p:cond delay="0"/>
                                          </p:stCondLst>
                                        </p:cTn>
                                        <p:tgtEl>
                                          <p:spTgt spid="9">
                                            <p:txEl>
                                              <p:pRg st="1" end="1"/>
                                            </p:txEl>
                                          </p:spTgt>
                                        </p:tgtEl>
                                        <p:attrNameLst>
                                          <p:attrName>style.visibility</p:attrName>
                                        </p:attrNameLst>
                                      </p:cBhvr>
                                      <p:to>
                                        <p:strVal val="visible"/>
                                      </p:to>
                                    </p:set>
                                    <p:animEffect transition="in" filter="wipe(up)">
                                      <p:cBhvr>
                                        <p:cTn id="42" dur="500"/>
                                        <p:tgtEl>
                                          <p:spTgt spid="9">
                                            <p:txEl>
                                              <p:pRg st="1" end="1"/>
                                            </p:txEl>
                                          </p:spTgt>
                                        </p:tgtEl>
                                      </p:cBhvr>
                                    </p:animEffect>
                                  </p:childTnLst>
                                </p:cTn>
                              </p:par>
                              <p:par>
                                <p:cTn id="43" presetID="22" presetClass="entr" presetSubtype="1" fill="hold" grpId="1" nodeType="withEffect">
                                  <p:stCondLst>
                                    <p:cond delay="0"/>
                                  </p:stCondLst>
                                  <p:childTnLst>
                                    <p:set>
                                      <p:cBhvr>
                                        <p:cTn id="44" dur="1" fill="hold">
                                          <p:stCondLst>
                                            <p:cond delay="0"/>
                                          </p:stCondLst>
                                        </p:cTn>
                                        <p:tgtEl>
                                          <p:spTgt spid="9">
                                            <p:txEl>
                                              <p:pRg st="2" end="2"/>
                                            </p:txEl>
                                          </p:spTgt>
                                        </p:tgtEl>
                                        <p:attrNameLst>
                                          <p:attrName>style.visibility</p:attrName>
                                        </p:attrNameLst>
                                      </p:cBhvr>
                                      <p:to>
                                        <p:strVal val="visible"/>
                                      </p:to>
                                    </p:set>
                                    <p:animEffect transition="in" filter="wipe(up)">
                                      <p:cBhvr>
                                        <p:cTn id="45" dur="500"/>
                                        <p:tgtEl>
                                          <p:spTgt spid="9">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0">
                                            <p:txEl>
                                              <p:pRg st="0" end="0"/>
                                            </p:txEl>
                                          </p:spTgt>
                                        </p:tgtEl>
                                        <p:attrNameLst>
                                          <p:attrName>style.visibility</p:attrName>
                                        </p:attrNameLst>
                                      </p:cBhvr>
                                      <p:to>
                                        <p:strVal val="visible"/>
                                      </p:to>
                                    </p:set>
                                    <p:animEffect transition="in" filter="wipe(up)">
                                      <p:cBhvr>
                                        <p:cTn id="50" dur="500"/>
                                        <p:tgtEl>
                                          <p:spTgt spid="10">
                                            <p:txEl>
                                              <p:pRg st="0" end="0"/>
                                            </p:txEl>
                                          </p:spTgt>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0">
                                            <p:txEl>
                                              <p:pRg st="1" end="1"/>
                                            </p:txEl>
                                          </p:spTgt>
                                        </p:tgtEl>
                                        <p:attrNameLst>
                                          <p:attrName>style.visibility</p:attrName>
                                        </p:attrNameLst>
                                      </p:cBhvr>
                                      <p:to>
                                        <p:strVal val="visible"/>
                                      </p:to>
                                    </p:set>
                                    <p:animEffect transition="in" filter="wipe(up)">
                                      <p:cBhvr>
                                        <p:cTn id="53" dur="500"/>
                                        <p:tgtEl>
                                          <p:spTgt spid="10">
                                            <p:txEl>
                                              <p:pRg st="1" end="1"/>
                                            </p:txEl>
                                          </p:spTgt>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10">
                                            <p:txEl>
                                              <p:pRg st="2" end="2"/>
                                            </p:txEl>
                                          </p:spTgt>
                                        </p:tgtEl>
                                        <p:attrNameLst>
                                          <p:attrName>style.visibility</p:attrName>
                                        </p:attrNameLst>
                                      </p:cBhvr>
                                      <p:to>
                                        <p:strVal val="visible"/>
                                      </p:to>
                                    </p:set>
                                    <p:animEffect transition="in" filter="wipe(up)">
                                      <p:cBhvr>
                                        <p:cTn id="56" dur="500"/>
                                        <p:tgtEl>
                                          <p:spTgt spid="10">
                                            <p:txEl>
                                              <p:pRg st="2" end="2"/>
                                            </p:txEl>
                                          </p:spTgt>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10">
                                            <p:txEl>
                                              <p:pRg st="3" end="3"/>
                                            </p:txEl>
                                          </p:spTgt>
                                        </p:tgtEl>
                                        <p:attrNameLst>
                                          <p:attrName>style.visibility</p:attrName>
                                        </p:attrNameLst>
                                      </p:cBhvr>
                                      <p:to>
                                        <p:strVal val="visible"/>
                                      </p:to>
                                    </p:set>
                                    <p:animEffect transition="in" filter="wipe(up)">
                                      <p:cBhvr>
                                        <p:cTn id="59" dur="500"/>
                                        <p:tgtEl>
                                          <p:spTgt spid="10">
                                            <p:txEl>
                                              <p:pRg st="3" end="3"/>
                                            </p:tx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10">
                                            <p:txEl>
                                              <p:pRg st="4" end="4"/>
                                            </p:txEl>
                                          </p:spTgt>
                                        </p:tgtEl>
                                        <p:attrNameLst>
                                          <p:attrName>style.visibility</p:attrName>
                                        </p:attrNameLst>
                                      </p:cBhvr>
                                      <p:to>
                                        <p:strVal val="visible"/>
                                      </p:to>
                                    </p:set>
                                    <p:animEffect transition="in" filter="wipe(up)">
                                      <p:cBhvr>
                                        <p:cTn id="62" dur="500"/>
                                        <p:tgtEl>
                                          <p:spTgt spid="10">
                                            <p:txEl>
                                              <p:pRg st="4" end="4"/>
                                            </p:txEl>
                                          </p:spTgt>
                                        </p:tgtEl>
                                      </p:cBhvr>
                                    </p:animEffect>
                                  </p:childTnLst>
                                </p:cTn>
                              </p:par>
                              <p:par>
                                <p:cTn id="63" presetID="22" presetClass="entr" presetSubtype="1"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wipe(up)">
                                      <p:cBhvr>
                                        <p:cTn id="65" dur="500"/>
                                        <p:tgtEl>
                                          <p:spTgt spid="1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wipe(up)">
                                      <p:cBhvr>
                                        <p:cTn id="70" dur="500"/>
                                        <p:tgtEl>
                                          <p:spTgt spid="16"/>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11">
                                            <p:txEl>
                                              <p:pRg st="0" end="0"/>
                                            </p:txEl>
                                          </p:spTgt>
                                        </p:tgtEl>
                                        <p:attrNameLst>
                                          <p:attrName>style.visibility</p:attrName>
                                        </p:attrNameLst>
                                      </p:cBhvr>
                                      <p:to>
                                        <p:strVal val="visible"/>
                                      </p:to>
                                    </p:set>
                                    <p:animEffect transition="in" filter="wipe(up)">
                                      <p:cBhvr>
                                        <p:cTn id="73" dur="500"/>
                                        <p:tgtEl>
                                          <p:spTgt spid="11">
                                            <p:txEl>
                                              <p:pRg st="0" end="0"/>
                                            </p:txEl>
                                          </p:spTgt>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11">
                                            <p:txEl>
                                              <p:pRg st="1" end="1"/>
                                            </p:txEl>
                                          </p:spTgt>
                                        </p:tgtEl>
                                        <p:attrNameLst>
                                          <p:attrName>style.visibility</p:attrName>
                                        </p:attrNameLst>
                                      </p:cBhvr>
                                      <p:to>
                                        <p:strVal val="visible"/>
                                      </p:to>
                                    </p:set>
                                    <p:animEffect transition="in" filter="wipe(up)">
                                      <p:cBhvr>
                                        <p:cTn id="76" dur="500"/>
                                        <p:tgtEl>
                                          <p:spTgt spid="11">
                                            <p:txEl>
                                              <p:pRg st="1" end="1"/>
                                            </p:txEl>
                                          </p:spTgt>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11">
                                            <p:txEl>
                                              <p:pRg st="2" end="2"/>
                                            </p:txEl>
                                          </p:spTgt>
                                        </p:tgtEl>
                                        <p:attrNameLst>
                                          <p:attrName>style.visibility</p:attrName>
                                        </p:attrNameLst>
                                      </p:cBhvr>
                                      <p:to>
                                        <p:strVal val="visible"/>
                                      </p:to>
                                    </p:set>
                                    <p:animEffect transition="in" filter="wipe(up)">
                                      <p:cBhvr>
                                        <p:cTn id="79" dur="500"/>
                                        <p:tgtEl>
                                          <p:spTgt spid="11">
                                            <p:txEl>
                                              <p:pRg st="2" end="2"/>
                                            </p:txEl>
                                          </p:spTgt>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11">
                                            <p:txEl>
                                              <p:pRg st="3" end="3"/>
                                            </p:txEl>
                                          </p:spTgt>
                                        </p:tgtEl>
                                        <p:attrNameLst>
                                          <p:attrName>style.visibility</p:attrName>
                                        </p:attrNameLst>
                                      </p:cBhvr>
                                      <p:to>
                                        <p:strVal val="visible"/>
                                      </p:to>
                                    </p:set>
                                    <p:animEffect transition="in" filter="wipe(up)">
                                      <p:cBhvr>
                                        <p:cTn id="82" dur="500"/>
                                        <p:tgtEl>
                                          <p:spTgt spid="11">
                                            <p:txEl>
                                              <p:pRg st="3" end="3"/>
                                            </p:txEl>
                                          </p:spTgt>
                                        </p:tgtEl>
                                      </p:cBhvr>
                                    </p:animEffect>
                                  </p:childTnLst>
                                </p:cTn>
                              </p:par>
                              <p:par>
                                <p:cTn id="83" presetID="22" presetClass="entr" presetSubtype="1" fill="hold" grpId="0" nodeType="withEffect">
                                  <p:stCondLst>
                                    <p:cond delay="0"/>
                                  </p:stCondLst>
                                  <p:childTnLst>
                                    <p:set>
                                      <p:cBhvr>
                                        <p:cTn id="84" dur="1" fill="hold">
                                          <p:stCondLst>
                                            <p:cond delay="0"/>
                                          </p:stCondLst>
                                        </p:cTn>
                                        <p:tgtEl>
                                          <p:spTgt spid="11">
                                            <p:txEl>
                                              <p:pRg st="4" end="4"/>
                                            </p:txEl>
                                          </p:spTgt>
                                        </p:tgtEl>
                                        <p:attrNameLst>
                                          <p:attrName>style.visibility</p:attrName>
                                        </p:attrNameLst>
                                      </p:cBhvr>
                                      <p:to>
                                        <p:strVal val="visible"/>
                                      </p:to>
                                    </p:set>
                                    <p:animEffect transition="in" filter="wipe(up)">
                                      <p:cBhvr>
                                        <p:cTn id="85" dur="500"/>
                                        <p:tgtEl>
                                          <p:spTgt spid="11">
                                            <p:txEl>
                                              <p:pRg st="4" end="4"/>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2000"/>
                                        <p:tgtEl>
                                          <p:spTgt spid="1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2000"/>
                                        <p:tgtEl>
                                          <p:spTgt spid="27"/>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5"/>
                                        </p:tgtEl>
                                        <p:attrNameLst>
                                          <p:attrName>style.visibility</p:attrName>
                                        </p:attrNameLst>
                                      </p:cBhvr>
                                      <p:to>
                                        <p:strVal val="visible"/>
                                      </p:to>
                                    </p:set>
                                    <p:animEffect transition="in" filter="fade">
                                      <p:cBhvr>
                                        <p:cTn id="100" dur="2000"/>
                                        <p:tgtEl>
                                          <p:spTgt spid="15"/>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2000"/>
                                        <p:tgtEl>
                                          <p:spTgt spid="19"/>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18"/>
                                        </p:tgtEl>
                                        <p:attrNameLst>
                                          <p:attrName>style.visibility</p:attrName>
                                        </p:attrNameLst>
                                      </p:cBhvr>
                                      <p:to>
                                        <p:strVal val="visible"/>
                                      </p:to>
                                    </p:set>
                                    <p:animEffect transition="in" filter="fade">
                                      <p:cBhvr>
                                        <p:cTn id="110"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p:bldP spid="10" grpId="0" build="p"/>
      <p:bldP spid="11" grpId="0" build="p"/>
      <p:bldP spid="17" grpId="0" animBg="1"/>
      <p:bldP spid="15"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Line 1"/>
          <p:cNvSpPr>
            <a:spLocks noChangeShapeType="1"/>
          </p:cNvSpPr>
          <p:nvPr/>
        </p:nvSpPr>
        <p:spPr bwMode="auto">
          <a:xfrm>
            <a:off x="183059" y="634008"/>
            <a:ext cx="8777883" cy="0"/>
          </a:xfrm>
          <a:prstGeom prst="line">
            <a:avLst/>
          </a:prstGeom>
          <a:noFill/>
          <a:ln w="52197">
            <a:solidFill>
              <a:srgbClr val="4D4D4D"/>
            </a:solidFill>
            <a:round/>
            <a:headEnd/>
            <a:tailEnd/>
          </a:ln>
        </p:spPr>
        <p:txBody>
          <a:bodyPr lIns="0" tIns="0" rIns="0" bIns="0"/>
          <a:lstStyle/>
          <a:p>
            <a:endParaRPr lang="en-US"/>
          </a:p>
        </p:txBody>
      </p:sp>
      <p:sp>
        <p:nvSpPr>
          <p:cNvPr id="281602" name="Line 2"/>
          <p:cNvSpPr>
            <a:spLocks noChangeShapeType="1"/>
          </p:cNvSpPr>
          <p:nvPr/>
        </p:nvSpPr>
        <p:spPr bwMode="auto">
          <a:xfrm>
            <a:off x="183059" y="634008"/>
            <a:ext cx="8777883" cy="0"/>
          </a:xfrm>
          <a:prstGeom prst="line">
            <a:avLst/>
          </a:prstGeom>
          <a:noFill/>
          <a:ln w="52197">
            <a:solidFill>
              <a:srgbClr val="003D79"/>
            </a:solidFill>
            <a:round/>
            <a:headEnd/>
            <a:tailEnd/>
          </a:ln>
        </p:spPr>
        <p:txBody>
          <a:bodyPr lIns="0" tIns="0" rIns="0" bIns="0"/>
          <a:lstStyle/>
          <a:p>
            <a:endParaRPr lang="en-US"/>
          </a:p>
        </p:txBody>
      </p:sp>
      <p:pic>
        <p:nvPicPr>
          <p:cNvPr id="281603" name="Picture 3"/>
          <p:cNvPicPr>
            <a:picLocks noChangeAspect="1" noChangeArrowheads="1"/>
          </p:cNvPicPr>
          <p:nvPr/>
        </p:nvPicPr>
        <p:blipFill>
          <a:blip r:embed="rId3" cstate="email"/>
          <a:srcRect/>
          <a:stretch>
            <a:fillRect/>
          </a:stretch>
        </p:blipFill>
        <p:spPr bwMode="auto">
          <a:xfrm>
            <a:off x="233289" y="1870770"/>
            <a:ext cx="2742530" cy="3519413"/>
          </a:xfrm>
          <a:prstGeom prst="rect">
            <a:avLst/>
          </a:prstGeom>
          <a:noFill/>
          <a:ln w="9525">
            <a:noFill/>
            <a:miter lim="800000"/>
            <a:headEnd/>
            <a:tailEnd/>
          </a:ln>
        </p:spPr>
      </p:pic>
      <p:pic>
        <p:nvPicPr>
          <p:cNvPr id="281604" name="Picture 4"/>
          <p:cNvPicPr>
            <a:picLocks noChangeAspect="1" noChangeArrowheads="1"/>
          </p:cNvPicPr>
          <p:nvPr/>
        </p:nvPicPr>
        <p:blipFill>
          <a:blip r:embed="rId4" cstate="email"/>
          <a:srcRect/>
          <a:stretch>
            <a:fillRect/>
          </a:stretch>
        </p:blipFill>
        <p:spPr bwMode="auto">
          <a:xfrm>
            <a:off x="575965" y="810369"/>
            <a:ext cx="2035969" cy="1182068"/>
          </a:xfrm>
          <a:prstGeom prst="rect">
            <a:avLst/>
          </a:prstGeom>
          <a:noFill/>
          <a:ln w="9525">
            <a:noFill/>
            <a:miter lim="800000"/>
            <a:headEnd/>
            <a:tailEnd/>
          </a:ln>
        </p:spPr>
      </p:pic>
      <p:sp>
        <p:nvSpPr>
          <p:cNvPr id="281605" name="Rectangle 5"/>
          <p:cNvSpPr>
            <a:spLocks noGrp="1" noChangeArrowheads="1"/>
          </p:cNvSpPr>
          <p:nvPr>
            <p:ph type="title"/>
          </p:nvPr>
        </p:nvSpPr>
        <p:spPr>
          <a:xfrm>
            <a:off x="4143372" y="4143380"/>
            <a:ext cx="3786214" cy="928694"/>
          </a:xfrm>
        </p:spPr>
        <p:txBody>
          <a:bodyPr/>
          <a:lstStyle/>
          <a:p>
            <a:pPr eaLnBrk="1" hangingPunct="1"/>
            <a:r>
              <a:rPr lang="en-US" altLang="zh-CN" sz="2000" dirty="0" err="1" smtClean="0">
                <a:latin typeface="Arial" pitchFamily="34" charset="0"/>
                <a:cs typeface="Arial" pitchFamily="34" charset="0"/>
                <a:sym typeface="Arial" pitchFamily="34" charset="0"/>
              </a:rPr>
              <a:t>Hyperic</a:t>
            </a:r>
            <a:r>
              <a:rPr lang="en-US" altLang="zh-CN" sz="2000" dirty="0" smtClean="0">
                <a:latin typeface="Arial" pitchFamily="34" charset="0"/>
                <a:cs typeface="Arial" pitchFamily="34" charset="0"/>
                <a:sym typeface="Arial" pitchFamily="34" charset="0"/>
              </a:rPr>
              <a:t> </a:t>
            </a:r>
            <a:r>
              <a:rPr lang="zh-CN" altLang="en-US" sz="2000" dirty="0" smtClean="0">
                <a:latin typeface="Arial" pitchFamily="34" charset="0"/>
                <a:ea typeface="黑体" pitchFamily="2" charset="-122"/>
                <a:sym typeface="Arial" pitchFamily="34" charset="0"/>
              </a:rPr>
              <a:t>提供自上而下的可见性以达成目标。</a:t>
            </a:r>
          </a:p>
        </p:txBody>
      </p:sp>
      <p:sp>
        <p:nvSpPr>
          <p:cNvPr id="281606" name="Rectangle 6"/>
          <p:cNvSpPr>
            <a:spLocks/>
          </p:cNvSpPr>
          <p:nvPr/>
        </p:nvSpPr>
        <p:spPr bwMode="auto">
          <a:xfrm>
            <a:off x="3945806" y="1312664"/>
            <a:ext cx="5027414" cy="1830586"/>
          </a:xfrm>
          <a:prstGeom prst="rect">
            <a:avLst/>
          </a:prstGeom>
          <a:noFill/>
          <a:ln w="9525">
            <a:noFill/>
            <a:miter lim="800000"/>
            <a:headEnd/>
            <a:tailEnd/>
          </a:ln>
        </p:spPr>
        <p:txBody>
          <a:bodyPr lIns="0" tIns="0" rIns="0" bIns="0"/>
          <a:lstStyle/>
          <a:p>
            <a:pPr marL="229931" indent="-229931">
              <a:lnSpc>
                <a:spcPts val="1617"/>
              </a:lnSpc>
              <a:spcBef>
                <a:spcPts val="914"/>
              </a:spcBef>
            </a:pPr>
            <a:r>
              <a:rPr lang="zh-CN" altLang="en-US" sz="2000" b="1" dirty="0">
                <a:ea typeface="黑体" pitchFamily="2" charset="-122"/>
                <a:sym typeface="Arial Bold" charset="0"/>
              </a:rPr>
              <a:t>现代应用程序管理</a:t>
            </a:r>
            <a:endParaRPr lang="zh-CN" altLang="en-US" sz="1100" b="1" dirty="0">
              <a:ea typeface="黑体" pitchFamily="2" charset="-122"/>
            </a:endParaRPr>
          </a:p>
          <a:p>
            <a:pPr marL="229931" indent="-229931">
              <a:lnSpc>
                <a:spcPts val="1617"/>
              </a:lnSpc>
              <a:spcBef>
                <a:spcPts val="914"/>
              </a:spcBef>
              <a:buClr>
                <a:srgbClr val="333333"/>
              </a:buClr>
              <a:buSzPct val="95000"/>
              <a:buFont typeface="Arial" pitchFamily="34" charset="0"/>
              <a:buChar char="•"/>
            </a:pPr>
            <a:r>
              <a:rPr lang="zh-CN" altLang="en-US" sz="2000" dirty="0">
                <a:ea typeface="黑体" pitchFamily="2" charset="-122"/>
                <a:sym typeface="Arial" pitchFamily="34" charset="0"/>
              </a:rPr>
              <a:t>监控自定义应用程序</a:t>
            </a:r>
            <a:endParaRPr lang="zh-CN" altLang="en-US" sz="1100" dirty="0">
              <a:ea typeface="黑体" pitchFamily="2" charset="-122"/>
            </a:endParaRPr>
          </a:p>
          <a:p>
            <a:pPr marL="229931" indent="-229931">
              <a:lnSpc>
                <a:spcPts val="1617"/>
              </a:lnSpc>
              <a:spcBef>
                <a:spcPts val="914"/>
              </a:spcBef>
              <a:buClr>
                <a:srgbClr val="333333"/>
              </a:buClr>
              <a:buSzPct val="95000"/>
              <a:buFont typeface="Arial" pitchFamily="34" charset="0"/>
              <a:buChar char="•"/>
            </a:pPr>
            <a:r>
              <a:rPr lang="zh-CN" altLang="en-US" sz="2000" dirty="0">
                <a:ea typeface="黑体" pitchFamily="2" charset="-122"/>
                <a:sym typeface="Arial" pitchFamily="34" charset="0"/>
              </a:rPr>
              <a:t>管理 </a:t>
            </a:r>
            <a:r>
              <a:rPr lang="en-US" altLang="zh-CN" sz="2000" dirty="0">
                <a:cs typeface="Arial" pitchFamily="34" charset="0"/>
                <a:sym typeface="Arial" pitchFamily="34" charset="0"/>
              </a:rPr>
              <a:t>Spring </a:t>
            </a:r>
            <a:r>
              <a:rPr lang="zh-CN" altLang="en-US" sz="2000" dirty="0">
                <a:ea typeface="黑体" pitchFamily="2" charset="-122"/>
                <a:sym typeface="Arial" pitchFamily="34" charset="0"/>
              </a:rPr>
              <a:t>应用程序的最佳工具</a:t>
            </a:r>
            <a:endParaRPr lang="zh-CN" altLang="en-US" sz="1100" dirty="0">
              <a:ea typeface="黑体" pitchFamily="2" charset="-122"/>
            </a:endParaRPr>
          </a:p>
          <a:p>
            <a:pPr marL="229931" indent="-229931">
              <a:lnSpc>
                <a:spcPts val="1617"/>
              </a:lnSpc>
              <a:spcBef>
                <a:spcPts val="914"/>
              </a:spcBef>
              <a:buClr>
                <a:srgbClr val="333333"/>
              </a:buClr>
              <a:buSzPct val="95000"/>
              <a:buFont typeface="Arial" pitchFamily="34" charset="0"/>
              <a:buChar char="•"/>
            </a:pPr>
            <a:r>
              <a:rPr lang="zh-CN" altLang="en-US" sz="2000" dirty="0">
                <a:ea typeface="黑体" pitchFamily="2" charset="-122"/>
                <a:sym typeface="Arial" pitchFamily="34" charset="0"/>
              </a:rPr>
              <a:t>自上而下的了解和控制</a:t>
            </a:r>
            <a:endParaRPr lang="zh-CN" altLang="en-US" sz="1100" dirty="0">
              <a:ea typeface="黑体" pitchFamily="2" charset="-122"/>
            </a:endParaRPr>
          </a:p>
          <a:p>
            <a:pPr marL="229931" indent="-229931">
              <a:lnSpc>
                <a:spcPts val="1617"/>
              </a:lnSpc>
              <a:spcBef>
                <a:spcPts val="914"/>
              </a:spcBef>
              <a:buClr>
                <a:srgbClr val="333333"/>
              </a:buClr>
              <a:buSzPct val="95000"/>
              <a:buFont typeface="Arial" pitchFamily="34" charset="0"/>
              <a:buChar char="•"/>
            </a:pPr>
            <a:r>
              <a:rPr lang="zh-CN" altLang="en-US" sz="2000" dirty="0">
                <a:ea typeface="黑体" pitchFamily="2" charset="-122"/>
                <a:sym typeface="Arial" pitchFamily="34" charset="0"/>
              </a:rPr>
              <a:t>显示应用程序和服务的详细信息</a:t>
            </a:r>
            <a:endParaRPr lang="zh-CN" altLang="en-US" sz="1100" dirty="0">
              <a:ea typeface="黑体" pitchFamily="2" charset="-122"/>
            </a:endParaRPr>
          </a:p>
          <a:p>
            <a:pPr marL="229931" indent="-229931">
              <a:lnSpc>
                <a:spcPts val="1617"/>
              </a:lnSpc>
              <a:spcBef>
                <a:spcPts val="914"/>
              </a:spcBef>
              <a:buClr>
                <a:srgbClr val="333333"/>
              </a:buClr>
              <a:buSzPct val="95000"/>
              <a:buFont typeface="Arial" pitchFamily="34" charset="0"/>
              <a:buChar char="•"/>
            </a:pPr>
            <a:r>
              <a:rPr lang="zh-CN" altLang="en-US" sz="2000" dirty="0">
                <a:ea typeface="黑体" pitchFamily="2" charset="-122"/>
                <a:sym typeface="Arial" pitchFamily="34" charset="0"/>
              </a:rPr>
              <a:t>跨越物理、虚拟和云</a:t>
            </a:r>
          </a:p>
        </p:txBody>
      </p:sp>
      <p:sp>
        <p:nvSpPr>
          <p:cNvPr id="281607" name="Rectangle 7"/>
          <p:cNvSpPr>
            <a:spLocks/>
          </p:cNvSpPr>
          <p:nvPr/>
        </p:nvSpPr>
        <p:spPr bwMode="auto">
          <a:xfrm>
            <a:off x="129481" y="5591101"/>
            <a:ext cx="8679656" cy="613916"/>
          </a:xfrm>
          <a:prstGeom prst="rect">
            <a:avLst/>
          </a:prstGeom>
          <a:solidFill>
            <a:schemeClr val="accent1"/>
          </a:solidFill>
          <a:ln w="19050">
            <a:solidFill>
              <a:schemeClr val="tx1"/>
            </a:solidFill>
            <a:round/>
            <a:headEnd/>
            <a:tailEnd/>
          </a:ln>
        </p:spPr>
        <p:txBody>
          <a:bodyPr wrap="none" lIns="0" tIns="0" rIns="0" bIns="0"/>
          <a:lstStyle/>
          <a:p>
            <a:pPr algn="ctr"/>
            <a:endParaRPr lang="zh-CN" altLang="en-US">
              <a:latin typeface="Arial" pitchFamily="34" charset="0"/>
              <a:ea typeface="黑体" pitchFamily="2" charset="-122"/>
            </a:endParaRPr>
          </a:p>
        </p:txBody>
      </p:sp>
      <p:sp>
        <p:nvSpPr>
          <p:cNvPr id="62472" name="Rectangle 8"/>
          <p:cNvSpPr>
            <a:spLocks/>
          </p:cNvSpPr>
          <p:nvPr/>
        </p:nvSpPr>
        <p:spPr bwMode="auto">
          <a:xfrm>
            <a:off x="452066" y="5279678"/>
            <a:ext cx="2101108" cy="254128"/>
          </a:xfrm>
          <a:prstGeom prst="rect">
            <a:avLst/>
          </a:prstGeom>
          <a:solidFill>
            <a:srgbClr val="333333"/>
          </a:solidFill>
          <a:ln>
            <a:noFill/>
          </a:ln>
          <a:extLst/>
        </p:spPr>
        <p:txBody>
          <a:bodyPr wrap="none" lIns="26775" tIns="26775" rIns="26775" bIns="26775">
            <a:spAutoFit/>
          </a:bodyPr>
          <a:lstStyle/>
          <a:p>
            <a:pPr marL="282392" indent="-282392" algn="ctr">
              <a:spcBef>
                <a:spcPts val="633"/>
              </a:spcBef>
            </a:pPr>
            <a:r>
              <a:rPr lang="zh-CN" altLang="en-US" sz="1300" b="1" dirty="0">
                <a:solidFill>
                  <a:srgbClr val="FFFFFF"/>
                </a:solidFill>
                <a:effectLst>
                  <a:outerShdw blurRad="38100" dist="38100" dir="2700000" algn="tl">
                    <a:srgbClr val="000000"/>
                  </a:outerShdw>
                </a:effectLst>
                <a:ea typeface="黑体" pitchFamily="2" charset="-122"/>
                <a:sym typeface="Arial Bold" charset="0"/>
              </a:rPr>
              <a:t>管理世界上最大的基础架构 </a:t>
            </a:r>
          </a:p>
        </p:txBody>
      </p:sp>
      <p:pic>
        <p:nvPicPr>
          <p:cNvPr id="281609" name="Picture 9"/>
          <p:cNvPicPr>
            <a:picLocks noChangeAspect="1" noChangeArrowheads="1"/>
          </p:cNvPicPr>
          <p:nvPr/>
        </p:nvPicPr>
        <p:blipFill>
          <a:blip r:embed="rId5" cstate="email"/>
          <a:srcRect/>
          <a:stretch>
            <a:fillRect/>
          </a:stretch>
        </p:blipFill>
        <p:spPr bwMode="auto">
          <a:xfrm>
            <a:off x="6989713" y="5716116"/>
            <a:ext cx="1535906" cy="383977"/>
          </a:xfrm>
          <a:prstGeom prst="rect">
            <a:avLst/>
          </a:prstGeom>
          <a:noFill/>
          <a:ln w="9525">
            <a:noFill/>
            <a:miter lim="800000"/>
            <a:headEnd/>
            <a:tailEnd/>
          </a:ln>
        </p:spPr>
      </p:pic>
      <p:pic>
        <p:nvPicPr>
          <p:cNvPr id="281610" name="Picture 10"/>
          <p:cNvPicPr>
            <a:picLocks noChangeAspect="1" noChangeArrowheads="1"/>
          </p:cNvPicPr>
          <p:nvPr/>
        </p:nvPicPr>
        <p:blipFill>
          <a:blip r:embed="rId6" cstate="email"/>
          <a:srcRect/>
          <a:stretch>
            <a:fillRect/>
          </a:stretch>
        </p:blipFill>
        <p:spPr bwMode="auto">
          <a:xfrm>
            <a:off x="4039568" y="5681514"/>
            <a:ext cx="971104" cy="440904"/>
          </a:xfrm>
          <a:prstGeom prst="rect">
            <a:avLst/>
          </a:prstGeom>
          <a:noFill/>
          <a:ln w="9525">
            <a:noFill/>
            <a:miter lim="800000"/>
            <a:headEnd/>
            <a:tailEnd/>
          </a:ln>
        </p:spPr>
      </p:pic>
      <p:pic>
        <p:nvPicPr>
          <p:cNvPr id="281611" name="Picture 11"/>
          <p:cNvPicPr>
            <a:picLocks noChangeAspect="1" noChangeArrowheads="1"/>
          </p:cNvPicPr>
          <p:nvPr/>
        </p:nvPicPr>
        <p:blipFill>
          <a:blip r:embed="rId7" cstate="email"/>
          <a:srcRect/>
          <a:stretch>
            <a:fillRect/>
          </a:stretch>
        </p:blipFill>
        <p:spPr bwMode="auto">
          <a:xfrm>
            <a:off x="2039318" y="5760765"/>
            <a:ext cx="1510233" cy="350490"/>
          </a:xfrm>
          <a:prstGeom prst="rect">
            <a:avLst/>
          </a:prstGeom>
          <a:noFill/>
          <a:ln w="9525">
            <a:noFill/>
            <a:miter lim="800000"/>
            <a:headEnd/>
            <a:tailEnd/>
          </a:ln>
        </p:spPr>
      </p:pic>
      <p:pic>
        <p:nvPicPr>
          <p:cNvPr id="281612" name="Picture 12"/>
          <p:cNvPicPr>
            <a:picLocks noChangeAspect="1" noChangeArrowheads="1"/>
          </p:cNvPicPr>
          <p:nvPr/>
        </p:nvPicPr>
        <p:blipFill>
          <a:blip r:embed="rId8" cstate="email"/>
          <a:srcRect/>
          <a:stretch>
            <a:fillRect/>
          </a:stretch>
        </p:blipFill>
        <p:spPr bwMode="auto">
          <a:xfrm>
            <a:off x="187524" y="5668119"/>
            <a:ext cx="1516931" cy="514574"/>
          </a:xfrm>
          <a:prstGeom prst="rect">
            <a:avLst/>
          </a:prstGeom>
          <a:noFill/>
          <a:ln w="9525">
            <a:noFill/>
            <a:miter lim="800000"/>
            <a:headEnd/>
            <a:tailEnd/>
          </a:ln>
        </p:spPr>
      </p:pic>
      <p:pic>
        <p:nvPicPr>
          <p:cNvPr id="281613" name="Picture 13"/>
          <p:cNvPicPr>
            <a:picLocks noChangeAspect="1" noChangeArrowheads="1"/>
          </p:cNvPicPr>
          <p:nvPr/>
        </p:nvPicPr>
        <p:blipFill>
          <a:blip r:embed="rId9" cstate="email"/>
          <a:srcRect/>
          <a:stretch>
            <a:fillRect/>
          </a:stretch>
        </p:blipFill>
        <p:spPr bwMode="auto">
          <a:xfrm>
            <a:off x="5152430" y="5733976"/>
            <a:ext cx="1601763" cy="351606"/>
          </a:xfrm>
          <a:prstGeom prst="rect">
            <a:avLst/>
          </a:prstGeom>
          <a:noFill/>
          <a:ln w="9525">
            <a:noFill/>
            <a:miter lim="800000"/>
            <a:headEnd/>
            <a:tailEnd/>
          </a:ln>
        </p:spPr>
      </p:pic>
      <p:sp>
        <p:nvSpPr>
          <p:cNvPr id="281614" name="Slide Number Placeholder 3"/>
          <p:cNvSpPr>
            <a:spLocks noGrp="1"/>
          </p:cNvSpPr>
          <p:nvPr>
            <p:ph type="sldNum" sz="quarter" idx="4294967295"/>
          </p:nvPr>
        </p:nvSpPr>
        <p:spPr>
          <a:xfrm>
            <a:off x="453182" y="6535415"/>
            <a:ext cx="148456" cy="142875"/>
          </a:xfrm>
          <a:prstGeom prst="rect">
            <a:avLst/>
          </a:prstGeom>
          <a:noFill/>
          <a:ln>
            <a:miter lim="800000"/>
            <a:headEnd/>
            <a:tailEnd/>
          </a:ln>
        </p:spPr>
        <p:txBody>
          <a:bodyPr lIns="64291" tIns="32146" rIns="64291" bIns="32146"/>
          <a:lstStyle/>
          <a:p>
            <a:fld id="{3758715A-31FB-4102-A637-C2FB7B7A5F75}" type="slidenum">
              <a:rPr lang="en-US" altLang="zh-CN"/>
              <a:pPr/>
              <a:t>25</a:t>
            </a:fld>
            <a:endParaRPr lang="en-US" altLang="zh-CN"/>
          </a:p>
        </p:txBody>
      </p:sp>
      <p:sp>
        <p:nvSpPr>
          <p:cNvPr id="17" name="Title 1"/>
          <p:cNvSpPr txBox="1">
            <a:spLocks/>
          </p:cNvSpPr>
          <p:nvPr/>
        </p:nvSpPr>
        <p:spPr bwMode="auto">
          <a:xfrm>
            <a:off x="374650" y="171451"/>
            <a:ext cx="8474075" cy="33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200" b="1" i="0" u="none" strike="noStrike" kern="0" cap="none" spc="0" normalizeH="0" baseline="0" noProof="0" dirty="0" smtClean="0">
                <a:ln>
                  <a:noFill/>
                </a:ln>
                <a:solidFill>
                  <a:srgbClr val="003D79"/>
                </a:solidFill>
                <a:effectLst/>
                <a:uLnTx/>
                <a:uFillTx/>
                <a:latin typeface="黑体" pitchFamily="2" charset="-122"/>
                <a:ea typeface="黑体" pitchFamily="2" charset="-122"/>
                <a:cs typeface="ＭＳ Ｐゴシック" charset="-128"/>
              </a:rPr>
              <a:t>第二部分：云计算应用平台</a:t>
            </a:r>
            <a:r>
              <a:rPr kumimoji="0" lang="en-US" altLang="zh-CN" sz="2200" b="1" i="0" u="none" strike="noStrike" kern="0" cap="none" spc="0" normalizeH="0" baseline="0" noProof="0" dirty="0" smtClean="0">
                <a:ln>
                  <a:noFill/>
                </a:ln>
                <a:solidFill>
                  <a:srgbClr val="003D79"/>
                </a:solidFill>
                <a:effectLst/>
                <a:uLnTx/>
                <a:uFillTx/>
                <a:latin typeface="黑体" pitchFamily="2" charset="-122"/>
                <a:ea typeface="黑体" pitchFamily="2" charset="-122"/>
                <a:cs typeface="ＭＳ Ｐゴシック" charset="-128"/>
              </a:rPr>
              <a:t>——</a:t>
            </a:r>
            <a:r>
              <a:rPr kumimoji="0" lang="en-US" altLang="zh-CN" sz="2200" b="1" i="0" u="none" strike="noStrike" kern="0" cap="none" spc="0" normalizeH="0" baseline="0" noProof="0" dirty="0" err="1" smtClean="0">
                <a:ln>
                  <a:noFill/>
                </a:ln>
                <a:solidFill>
                  <a:srgbClr val="003D79"/>
                </a:solidFill>
                <a:effectLst/>
                <a:uLnTx/>
                <a:uFillTx/>
                <a:latin typeface="+mj-lt"/>
                <a:ea typeface="黑体" pitchFamily="2" charset="-122"/>
                <a:cs typeface="ＭＳ Ｐゴシック" charset="-128"/>
              </a:rPr>
              <a:t>vFabric</a:t>
            </a:r>
            <a:r>
              <a:rPr kumimoji="0" lang="en-US" altLang="zh-CN" sz="2200" b="1" i="0" u="none" strike="noStrike" kern="0" cap="none" spc="0" normalizeH="0" baseline="0" noProof="0" dirty="0" smtClean="0">
                <a:ln>
                  <a:noFill/>
                </a:ln>
                <a:solidFill>
                  <a:srgbClr val="003D79"/>
                </a:solidFill>
                <a:effectLst/>
                <a:uLnTx/>
                <a:uFillTx/>
                <a:latin typeface="+mj-lt"/>
                <a:ea typeface="黑体" pitchFamily="2" charset="-122"/>
                <a:cs typeface="ＭＳ Ｐゴシック" charset="-128"/>
              </a:rPr>
              <a:t>  </a:t>
            </a:r>
            <a:r>
              <a:rPr kumimoji="0" lang="en-US" altLang="zh-CN" sz="2200" b="1" i="0" u="none" strike="noStrike" kern="0" cap="none" spc="0" normalizeH="0" baseline="0" noProof="0" dirty="0" err="1" smtClean="0">
                <a:ln>
                  <a:noFill/>
                </a:ln>
                <a:solidFill>
                  <a:srgbClr val="003D79"/>
                </a:solidFill>
                <a:effectLst/>
                <a:uLnTx/>
                <a:uFillTx/>
                <a:latin typeface="+mj-lt"/>
                <a:ea typeface="黑体" pitchFamily="2" charset="-122"/>
                <a:cs typeface="ＭＳ Ｐゴシック" charset="-128"/>
              </a:rPr>
              <a:t>Hyperic</a:t>
            </a:r>
            <a:endParaRPr kumimoji="0" lang="en-US" sz="2200" b="1" i="0" u="none" strike="noStrike" kern="0" cap="none" spc="0" normalizeH="0" baseline="0" noProof="0" dirty="0" smtClean="0">
              <a:ln>
                <a:noFill/>
              </a:ln>
              <a:solidFill>
                <a:srgbClr val="003D79"/>
              </a:solidFill>
              <a:effectLst/>
              <a:uLnTx/>
              <a:uFillTx/>
              <a:latin typeface="+mj-lt"/>
              <a:ea typeface="黑体" pitchFamily="2" charset="-122"/>
              <a:cs typeface="ＭＳ Ｐゴシック" charset="-128"/>
            </a:endParaRPr>
          </a:p>
        </p:txBody>
      </p:sp>
      <p:pic>
        <p:nvPicPr>
          <p:cNvPr id="18" name="图片 17" descr="调整大小 Snap1.jpg"/>
          <p:cNvPicPr>
            <a:picLocks noChangeAspect="1"/>
          </p:cNvPicPr>
          <p:nvPr/>
        </p:nvPicPr>
        <p:blipFill>
          <a:blip r:embed="rId10"/>
          <a:stretch>
            <a:fillRect/>
          </a:stretch>
        </p:blipFill>
        <p:spPr>
          <a:xfrm>
            <a:off x="7591425" y="0"/>
            <a:ext cx="1552575" cy="933450"/>
          </a:xfrm>
          <a:prstGeom prst="rect">
            <a:avLst/>
          </a:prstGeom>
        </p:spPr>
      </p:pic>
    </p:spTree>
  </p:cSld>
  <p:clrMapOvr>
    <a:masterClrMapping/>
  </p:clrMapOvr>
  <p:transition>
    <p:strips dir="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Content Placeholder 2"/>
          <p:cNvSpPr>
            <a:spLocks noGrp="1"/>
          </p:cNvSpPr>
          <p:nvPr>
            <p:ph idx="1"/>
          </p:nvPr>
        </p:nvSpPr>
        <p:spPr/>
        <p:txBody>
          <a:bodyPr/>
          <a:lstStyle/>
          <a:p>
            <a:r>
              <a:rPr lang="zh-CN" altLang="en-US" dirty="0" smtClean="0">
                <a:latin typeface="华文细黑" pitchFamily="2" charset="-122"/>
                <a:ea typeface="华文细黑" pitchFamily="2" charset="-122"/>
              </a:rPr>
              <a:t>有多层应用架构的用户，需要了解应用的内部状况</a:t>
            </a:r>
            <a:endParaRPr lang="en-US" altLang="zh-CN" dirty="0" smtClean="0">
              <a:latin typeface="华文细黑" pitchFamily="2" charset="-122"/>
              <a:ea typeface="华文细黑" pitchFamily="2" charset="-122"/>
            </a:endParaRPr>
          </a:p>
          <a:p>
            <a:pPr lvl="1"/>
            <a:r>
              <a:rPr lang="en-US" altLang="zh-CN" sz="1700" dirty="0" smtClean="0">
                <a:latin typeface="华文细黑" pitchFamily="2" charset="-122"/>
                <a:ea typeface="华文细黑" pitchFamily="2" charset="-122"/>
              </a:rPr>
              <a:t>Unix</a:t>
            </a:r>
            <a:r>
              <a:rPr lang="zh-CN" altLang="en-US" sz="1700" dirty="0" smtClean="0">
                <a:latin typeface="华文细黑" pitchFamily="2" charset="-122"/>
                <a:ea typeface="华文细黑" pitchFamily="2" charset="-122"/>
              </a:rPr>
              <a:t>，</a:t>
            </a:r>
            <a:r>
              <a:rPr lang="en-US" altLang="zh-CN" sz="1700" dirty="0" smtClean="0">
                <a:latin typeface="华文细黑" pitchFamily="2" charset="-122"/>
                <a:ea typeface="华文细黑" pitchFamily="2" charset="-122"/>
              </a:rPr>
              <a:t>Linux</a:t>
            </a:r>
            <a:r>
              <a:rPr lang="zh-CN" altLang="en-US" sz="1700" dirty="0" smtClean="0">
                <a:latin typeface="华文细黑" pitchFamily="2" charset="-122"/>
                <a:ea typeface="华文细黑" pitchFamily="2" charset="-122"/>
              </a:rPr>
              <a:t>，</a:t>
            </a:r>
            <a:r>
              <a:rPr lang="en-US" altLang="zh-CN" sz="1700" dirty="0" smtClean="0">
                <a:latin typeface="华文细黑" pitchFamily="2" charset="-122"/>
                <a:ea typeface="华文细黑" pitchFamily="2" charset="-122"/>
              </a:rPr>
              <a:t>Windows, Mac</a:t>
            </a:r>
          </a:p>
          <a:p>
            <a:pPr lvl="1"/>
            <a:r>
              <a:rPr lang="en-US" altLang="zh-CN" sz="1700" dirty="0" smtClean="0">
                <a:latin typeface="华文细黑" pitchFamily="2" charset="-122"/>
                <a:ea typeface="华文细黑" pitchFamily="2" charset="-122"/>
              </a:rPr>
              <a:t>Oracle, SQL Server, </a:t>
            </a:r>
            <a:r>
              <a:rPr lang="en-US" altLang="zh-CN" sz="1700" dirty="0" err="1" smtClean="0">
                <a:latin typeface="华文细黑" pitchFamily="2" charset="-122"/>
                <a:ea typeface="华文细黑" pitchFamily="2" charset="-122"/>
              </a:rPr>
              <a:t>MySQL,Postgresql</a:t>
            </a:r>
            <a:endParaRPr lang="en-US" altLang="zh-CN" sz="1700" dirty="0" smtClean="0">
              <a:latin typeface="华文细黑" pitchFamily="2" charset="-122"/>
              <a:ea typeface="华文细黑" pitchFamily="2" charset="-122"/>
            </a:endParaRPr>
          </a:p>
          <a:p>
            <a:pPr lvl="1"/>
            <a:r>
              <a:rPr lang="en-US" altLang="zh-CN" sz="1700" dirty="0" err="1" smtClean="0">
                <a:latin typeface="华文细黑" pitchFamily="2" charset="-122"/>
                <a:ea typeface="华文细黑" pitchFamily="2" charset="-122"/>
              </a:rPr>
              <a:t>Webshere</a:t>
            </a:r>
            <a:r>
              <a:rPr lang="en-US" altLang="zh-CN" sz="1700" dirty="0" smtClean="0">
                <a:latin typeface="华文细黑" pitchFamily="2" charset="-122"/>
                <a:ea typeface="华文细黑" pitchFamily="2" charset="-122"/>
              </a:rPr>
              <a:t>, </a:t>
            </a:r>
            <a:r>
              <a:rPr lang="en-US" altLang="zh-CN" sz="1700" dirty="0" err="1" smtClean="0">
                <a:latin typeface="华文细黑" pitchFamily="2" charset="-122"/>
                <a:ea typeface="华文细黑" pitchFamily="2" charset="-122"/>
              </a:rPr>
              <a:t>Weblogic</a:t>
            </a:r>
            <a:r>
              <a:rPr lang="en-US" altLang="zh-CN" sz="1700" dirty="0" smtClean="0">
                <a:latin typeface="华文细黑" pitchFamily="2" charset="-122"/>
                <a:ea typeface="华文细黑" pitchFamily="2" charset="-122"/>
              </a:rPr>
              <a:t>, </a:t>
            </a:r>
            <a:r>
              <a:rPr lang="en-US" altLang="zh-CN" sz="1700" dirty="0" err="1" smtClean="0">
                <a:latin typeface="华文细黑" pitchFamily="2" charset="-122"/>
                <a:ea typeface="华文细黑" pitchFamily="2" charset="-122"/>
              </a:rPr>
              <a:t>Jboss</a:t>
            </a:r>
            <a:r>
              <a:rPr lang="en-US" altLang="zh-CN" sz="1700" dirty="0" smtClean="0">
                <a:latin typeface="华文细黑" pitchFamily="2" charset="-122"/>
                <a:ea typeface="华文细黑" pitchFamily="2" charset="-122"/>
              </a:rPr>
              <a:t>, Tomcat, Glassfish etc.</a:t>
            </a:r>
          </a:p>
          <a:p>
            <a:pPr lvl="1"/>
            <a:r>
              <a:rPr lang="en-US" altLang="zh-CN" sz="1700" dirty="0" smtClean="0">
                <a:latin typeface="华文细黑" pitchFamily="2" charset="-122"/>
                <a:ea typeface="华文细黑" pitchFamily="2" charset="-122"/>
              </a:rPr>
              <a:t>Apache Web server, IIS, </a:t>
            </a:r>
            <a:r>
              <a:rPr lang="en-US" altLang="zh-CN" sz="1700" dirty="0" err="1" smtClean="0">
                <a:latin typeface="华文细黑" pitchFamily="2" charset="-122"/>
                <a:ea typeface="华文细黑" pitchFamily="2" charset="-122"/>
              </a:rPr>
              <a:t>.Net</a:t>
            </a:r>
            <a:endParaRPr lang="en-US" altLang="zh-CN" dirty="0" smtClean="0">
              <a:latin typeface="华文细黑" pitchFamily="2" charset="-122"/>
              <a:ea typeface="华文细黑" pitchFamily="2" charset="-122"/>
            </a:endParaRPr>
          </a:p>
          <a:p>
            <a:r>
              <a:rPr lang="zh-CN" altLang="en-US" dirty="0" smtClean="0">
                <a:latin typeface="华文细黑" pitchFamily="2" charset="-122"/>
                <a:ea typeface="华文细黑" pitchFamily="2" charset="-122"/>
              </a:rPr>
              <a:t>需要同时监控物理环境和虚拟化环境（</a:t>
            </a:r>
            <a:r>
              <a:rPr lang="en-US" altLang="zh-CN" dirty="0" err="1" smtClean="0">
                <a:latin typeface="华文细黑" pitchFamily="2" charset="-122"/>
                <a:ea typeface="华文细黑" pitchFamily="2" charset="-122"/>
              </a:rPr>
              <a:t>vSphere</a:t>
            </a:r>
            <a:r>
              <a:rPr lang="zh-CN" altLang="en-US" dirty="0" smtClean="0">
                <a:latin typeface="华文细黑" pitchFamily="2" charset="-122"/>
                <a:ea typeface="华文细黑" pitchFamily="2" charset="-122"/>
              </a:rPr>
              <a:t>）</a:t>
            </a:r>
            <a:endParaRPr lang="en-US" altLang="zh-CN" dirty="0" smtClean="0">
              <a:latin typeface="华文细黑" pitchFamily="2" charset="-122"/>
              <a:ea typeface="华文细黑" pitchFamily="2" charset="-122"/>
            </a:endParaRPr>
          </a:p>
          <a:p>
            <a:r>
              <a:rPr lang="en-US" altLang="zh-CN" dirty="0" err="1" smtClean="0">
                <a:latin typeface="华文细黑" pitchFamily="2" charset="-122"/>
                <a:ea typeface="华文细黑" pitchFamily="2" charset="-122"/>
              </a:rPr>
              <a:t>vFabric</a:t>
            </a:r>
            <a:r>
              <a:rPr lang="zh-CN" altLang="en-US" dirty="0" smtClean="0">
                <a:latin typeface="华文细黑" pitchFamily="2" charset="-122"/>
                <a:ea typeface="华文细黑" pitchFamily="2" charset="-122"/>
              </a:rPr>
              <a:t>组件用户（</a:t>
            </a:r>
            <a:r>
              <a:rPr lang="en-US" altLang="zh-CN" dirty="0" err="1" smtClean="0">
                <a:latin typeface="华文细黑" pitchFamily="2" charset="-122"/>
                <a:ea typeface="华文细黑" pitchFamily="2" charset="-122"/>
              </a:rPr>
              <a:t>tc</a:t>
            </a:r>
            <a:r>
              <a:rPr lang="en-US" altLang="zh-CN" dirty="0" smtClean="0">
                <a:latin typeface="华文细黑" pitchFamily="2" charset="-122"/>
                <a:ea typeface="华文细黑" pitchFamily="2" charset="-122"/>
              </a:rPr>
              <a:t> server, </a:t>
            </a:r>
            <a:r>
              <a:rPr lang="en-US" altLang="zh-CN" dirty="0" err="1" smtClean="0">
                <a:latin typeface="华文细黑" pitchFamily="2" charset="-122"/>
                <a:ea typeface="华文细黑" pitchFamily="2" charset="-122"/>
              </a:rPr>
              <a:t>RabbitMQ</a:t>
            </a:r>
            <a:r>
              <a:rPr lang="en-US" altLang="zh-CN" dirty="0" smtClean="0">
                <a:latin typeface="华文细黑" pitchFamily="2" charset="-122"/>
                <a:ea typeface="华文细黑" pitchFamily="2" charset="-122"/>
              </a:rPr>
              <a:t>, </a:t>
            </a:r>
            <a:r>
              <a:rPr lang="en-US" altLang="zh-CN" dirty="0" err="1" smtClean="0">
                <a:latin typeface="华文细黑" pitchFamily="2" charset="-122"/>
                <a:ea typeface="华文细黑" pitchFamily="2" charset="-122"/>
              </a:rPr>
              <a:t>Gemfire</a:t>
            </a:r>
            <a:r>
              <a:rPr lang="en-US" altLang="zh-CN" dirty="0" smtClean="0">
                <a:latin typeface="华文细黑" pitchFamily="2" charset="-122"/>
                <a:ea typeface="华文细黑" pitchFamily="2" charset="-122"/>
              </a:rPr>
              <a:t>, ERS</a:t>
            </a:r>
            <a:r>
              <a:rPr lang="zh-CN" altLang="en-US" dirty="0" smtClean="0">
                <a:latin typeface="华文细黑" pitchFamily="2" charset="-122"/>
                <a:ea typeface="华文细黑" pitchFamily="2" charset="-122"/>
              </a:rPr>
              <a:t>）</a:t>
            </a:r>
            <a:endParaRPr lang="en-US" altLang="zh-CN" dirty="0" smtClean="0">
              <a:latin typeface="华文细黑" pitchFamily="2" charset="-122"/>
              <a:ea typeface="华文细黑" pitchFamily="2" charset="-122"/>
            </a:endParaRPr>
          </a:p>
          <a:p>
            <a:r>
              <a:rPr lang="zh-CN" altLang="en-US" dirty="0" smtClean="0">
                <a:latin typeface="华文细黑" pitchFamily="2" charset="-122"/>
                <a:ea typeface="华文细黑" pitchFamily="2" charset="-122"/>
              </a:rPr>
              <a:t>对于监控软件有较高定制化要求的</a:t>
            </a:r>
            <a:r>
              <a:rPr lang="en-US" altLang="zh-CN" dirty="0" smtClean="0">
                <a:latin typeface="华文细黑" pitchFamily="2" charset="-122"/>
                <a:ea typeface="华文细黑" pitchFamily="2" charset="-122"/>
              </a:rPr>
              <a:t> </a:t>
            </a:r>
            <a:r>
              <a:rPr lang="zh-CN" altLang="en-US" dirty="0" smtClean="0">
                <a:latin typeface="华文细黑" pitchFamily="2" charset="-122"/>
                <a:ea typeface="华文细黑" pitchFamily="2" charset="-122"/>
              </a:rPr>
              <a:t>用户</a:t>
            </a:r>
            <a:endParaRPr lang="en-US" altLang="zh-CN" dirty="0" smtClean="0">
              <a:latin typeface="华文细黑" pitchFamily="2" charset="-122"/>
              <a:ea typeface="华文细黑" pitchFamily="2" charset="-122"/>
            </a:endParaRPr>
          </a:p>
          <a:p>
            <a:endParaRPr lang="en-US" altLang="zh-CN" dirty="0" smtClean="0">
              <a:latin typeface="华文细黑" pitchFamily="2" charset="-122"/>
              <a:ea typeface="华文细黑" pitchFamily="2" charset="-122"/>
            </a:endParaRPr>
          </a:p>
          <a:p>
            <a:endParaRPr lang="en-US" dirty="0" smtClean="0">
              <a:latin typeface="华文细黑" pitchFamily="2" charset="-122"/>
              <a:ea typeface="华文细黑" pitchFamily="2" charset="-122"/>
            </a:endParaRPr>
          </a:p>
        </p:txBody>
      </p:sp>
      <p:sp>
        <p:nvSpPr>
          <p:cNvPr id="4" name="标题 3"/>
          <p:cNvSpPr>
            <a:spLocks noGrp="1"/>
          </p:cNvSpPr>
          <p:nvPr>
            <p:ph type="title"/>
          </p:nvPr>
        </p:nvSpPr>
        <p:spPr/>
        <p:txBody>
          <a:bodyPr/>
          <a:lstStyle/>
          <a:p>
            <a:pPr lvl="0"/>
            <a:r>
              <a:rPr lang="zh-CN" altLang="en-US" dirty="0" smtClean="0"/>
              <a:t>第二部分：云计算应用平台</a:t>
            </a:r>
            <a:r>
              <a:rPr lang="en-US" altLang="zh-CN" dirty="0" smtClean="0"/>
              <a:t>——</a:t>
            </a:r>
            <a:r>
              <a:rPr lang="en-US" altLang="zh-CN" dirty="0" err="1" smtClean="0">
                <a:latin typeface="+mj-lt"/>
              </a:rPr>
              <a:t>vFabric</a:t>
            </a:r>
            <a:r>
              <a:rPr lang="en-US" altLang="zh-CN" dirty="0" smtClean="0">
                <a:latin typeface="+mj-lt"/>
              </a:rPr>
              <a:t>  </a:t>
            </a:r>
            <a:r>
              <a:rPr lang="en-US" altLang="zh-CN" dirty="0" err="1" smtClean="0">
                <a:latin typeface="+mj-lt"/>
              </a:rPr>
              <a:t>Hyperic</a:t>
            </a:r>
            <a:r>
              <a:rPr lang="zh-CN" altLang="en-US" dirty="0" smtClean="0"/>
              <a:t>适用场景</a:t>
            </a:r>
            <a:endParaRPr lang="zh-CN" altLang="en-US" dirty="0"/>
          </a:p>
        </p:txBody>
      </p:sp>
      <p:pic>
        <p:nvPicPr>
          <p:cNvPr id="6" name="图片 5" descr="调整大小 Snap1.jpg"/>
          <p:cNvPicPr>
            <a:picLocks noChangeAspect="1"/>
          </p:cNvPicPr>
          <p:nvPr/>
        </p:nvPicPr>
        <p:blipFill>
          <a:blip r:embed="rId2"/>
          <a:stretch>
            <a:fillRect/>
          </a:stretch>
        </p:blipFill>
        <p:spPr>
          <a:xfrm>
            <a:off x="7591425" y="0"/>
            <a:ext cx="1552575" cy="933450"/>
          </a:xfrm>
          <a:prstGeom prst="rect">
            <a:avLst/>
          </a:prstGeom>
        </p:spPr>
      </p:pic>
    </p:spTree>
  </p:cSld>
  <p:clrMapOvr>
    <a:masterClrMapping/>
  </p:clrMapOvr>
  <p:transition>
    <p:strips dir="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p:txBody>
          <a:bodyPr/>
          <a:lstStyle/>
          <a:p>
            <a:r>
              <a:rPr lang="zh-CN" altLang="en-US" dirty="0" smtClean="0"/>
              <a:t>第二</a:t>
            </a:r>
            <a:r>
              <a:rPr lang="zh-CN" altLang="en-US" dirty="0" smtClean="0"/>
              <a:t>部分：</a:t>
            </a:r>
            <a:r>
              <a:rPr lang="zh-CN" altLang="en-US" dirty="0" smtClean="0"/>
              <a:t>业界</a:t>
            </a:r>
            <a:r>
              <a:rPr lang="zh-CN" altLang="en-US" dirty="0" smtClean="0"/>
              <a:t>第一个</a:t>
            </a:r>
            <a:r>
              <a:rPr lang="en-US" altLang="zh-CN" dirty="0" smtClean="0">
                <a:latin typeface="+mj-lt"/>
                <a:ea typeface="宋体" pitchFamily="2" charset="-122"/>
              </a:rPr>
              <a:t>PASS</a:t>
            </a:r>
            <a:r>
              <a:rPr lang="zh-CN" altLang="en-US" dirty="0" smtClean="0"/>
              <a:t>开源平台 </a:t>
            </a:r>
            <a:r>
              <a:rPr lang="en-US" dirty="0" smtClean="0">
                <a:latin typeface="+mj-lt"/>
              </a:rPr>
              <a:t>Cloud Foundry</a:t>
            </a:r>
            <a:endParaRPr lang="en-US" dirty="0">
              <a:latin typeface="+mj-lt"/>
              <a:ea typeface="黑体" pitchFamily="2" charset="-122"/>
            </a:endParaRPr>
          </a:p>
        </p:txBody>
      </p:sp>
      <p:sp>
        <p:nvSpPr>
          <p:cNvPr id="78" name="TextBox 77"/>
          <p:cNvSpPr txBox="1"/>
          <p:nvPr/>
        </p:nvSpPr>
        <p:spPr>
          <a:xfrm rot="3331785">
            <a:off x="380830" y="3430583"/>
            <a:ext cx="2249579" cy="850576"/>
          </a:xfrm>
          <a:prstGeom prst="roundRect">
            <a:avLst/>
          </a:prstGeom>
          <a:gradFill flip="none" rotWithShape="1">
            <a:gsLst>
              <a:gs pos="0">
                <a:srgbClr val="6DB33F">
                  <a:shade val="30000"/>
                  <a:satMod val="115000"/>
                </a:srgbClr>
              </a:gs>
              <a:gs pos="50000">
                <a:srgbClr val="6DB33F">
                  <a:shade val="67500"/>
                  <a:satMod val="115000"/>
                </a:srgbClr>
              </a:gs>
              <a:gs pos="100000">
                <a:srgbClr val="6DB33F">
                  <a:shade val="100000"/>
                  <a:satMod val="115000"/>
                </a:srgb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38100" h="38100"/>
          </a:sp3d>
        </p:spPr>
        <p:txBody>
          <a:bodyPr lIns="0" tIns="0" rIns="0" bIns="91440" anchor="b" anchorCtr="1"/>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noProof="0" smtClean="0">
                <a:ln>
                  <a:noFill/>
                </a:ln>
                <a:solidFill>
                  <a:srgbClr val="FFFFFF"/>
                </a:solidFill>
                <a:effectLst/>
                <a:uLnTx/>
                <a:uFillTx/>
                <a:latin typeface="Arial"/>
                <a:ea typeface="黑体" pitchFamily="2" charset="-122"/>
              </a:rPr>
              <a:t>vFabric </a:t>
            </a:r>
            <a:r>
              <a:rPr kumimoji="0" lang="zh-CN" altLang="en-US" sz="2000" b="1" i="0" u="none" strike="noStrike" kern="0" cap="none" spc="0" normalizeH="0" noProof="0" smtClean="0">
                <a:ln>
                  <a:noFill/>
                </a:ln>
                <a:solidFill>
                  <a:srgbClr val="FFFFFF"/>
                </a:solidFill>
                <a:effectLst/>
                <a:uLnTx/>
                <a:uFillTx/>
                <a:latin typeface="Arial"/>
                <a:ea typeface="黑体" pitchFamily="2" charset="-122"/>
              </a:rPr>
              <a:t>服务</a:t>
            </a:r>
            <a:endParaRPr kumimoji="0" lang="en-US" sz="2000" b="1" i="0" u="none" strike="noStrike" kern="0" cap="none" spc="0" normalizeH="0" noProof="0" dirty="0">
              <a:ln>
                <a:noFill/>
              </a:ln>
              <a:solidFill>
                <a:srgbClr val="FFFFFF"/>
              </a:solidFill>
              <a:effectLst/>
              <a:uLnTx/>
              <a:uFillTx/>
              <a:latin typeface="Arial"/>
              <a:ea typeface="黑体" pitchFamily="2" charset="-122"/>
            </a:endParaRPr>
          </a:p>
        </p:txBody>
      </p:sp>
      <p:sp>
        <p:nvSpPr>
          <p:cNvPr id="79" name="TextBox 7"/>
          <p:cNvSpPr txBox="1">
            <a:spLocks noChangeArrowheads="1"/>
          </p:cNvSpPr>
          <p:nvPr/>
        </p:nvSpPr>
        <p:spPr bwMode="auto">
          <a:xfrm rot="3348567">
            <a:off x="2605161" y="3831567"/>
            <a:ext cx="1415772" cy="461665"/>
          </a:xfrm>
          <a:prstGeom prst="rect">
            <a:avLst/>
          </a:prstGeom>
          <a:noFill/>
          <a:ln w="9525">
            <a:noFill/>
            <a:miter lim="800000"/>
            <a:headEnd/>
            <a:tailEnd/>
          </a:ln>
        </p:spPr>
        <p:txBody>
          <a:bodyPr wrap="none">
            <a:spAutoFit/>
          </a:bodyPr>
          <a:lstStyle/>
          <a:p>
            <a:r>
              <a:rPr lang="zh-CN" altLang="en-US" smtClean="0">
                <a:latin typeface="Calibri" pitchFamily="34" charset="0"/>
                <a:ea typeface="黑体" pitchFamily="2" charset="-122"/>
              </a:rPr>
              <a:t>应用服务</a:t>
            </a:r>
            <a:endParaRPr lang="en-US" dirty="0">
              <a:latin typeface="Calibri" pitchFamily="34" charset="0"/>
              <a:ea typeface="黑体" pitchFamily="2" charset="-122"/>
            </a:endParaRPr>
          </a:p>
        </p:txBody>
      </p:sp>
      <p:sp>
        <p:nvSpPr>
          <p:cNvPr id="80" name="TextBox 79"/>
          <p:cNvSpPr txBox="1"/>
          <p:nvPr/>
        </p:nvSpPr>
        <p:spPr bwMode="auto">
          <a:xfrm>
            <a:off x="1295400" y="2590800"/>
            <a:ext cx="914400" cy="914400"/>
          </a:xfrm>
          <a:prstGeom prst="roundRect">
            <a:avLst/>
          </a:prstGeom>
          <a:solidFill>
            <a:srgbClr val="C0C0C0">
              <a:lumMod val="20000"/>
              <a:lumOff val="80000"/>
            </a:srgbClr>
          </a:solidFill>
          <a:ln w="28575">
            <a:solidFill>
              <a:srgbClr val="92D050"/>
            </a:solidFill>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noProof="0" smtClean="0">
                <a:ln>
                  <a:noFill/>
                </a:ln>
                <a:solidFill>
                  <a:srgbClr val="333333"/>
                </a:solidFill>
                <a:effectLst/>
                <a:uLnTx/>
                <a:uFillTx/>
                <a:latin typeface="Arial"/>
                <a:ea typeface="黑体" pitchFamily="2" charset="-122"/>
              </a:rPr>
              <a:t>数据服务</a:t>
            </a:r>
            <a:endParaRPr kumimoji="0" lang="en-US" sz="1100" b="0" i="0" u="none" strike="noStrike" kern="0" cap="none" spc="0" normalizeH="0" noProof="0" dirty="0">
              <a:ln>
                <a:noFill/>
              </a:ln>
              <a:solidFill>
                <a:srgbClr val="333333"/>
              </a:solidFill>
              <a:effectLst/>
              <a:uLnTx/>
              <a:uFillTx/>
              <a:latin typeface="Arial"/>
              <a:ea typeface="黑体" pitchFamily="2" charset="-122"/>
            </a:endParaRPr>
          </a:p>
        </p:txBody>
      </p:sp>
      <p:pic>
        <p:nvPicPr>
          <p:cNvPr id="81" name="Picture 84" descr="data-warehouse"/>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481842" y="2615185"/>
            <a:ext cx="541515" cy="548640"/>
          </a:xfrm>
          <a:prstGeom prst="rect">
            <a:avLst/>
          </a:prstGeom>
          <a:noFill/>
          <a:ln w="28575">
            <a:noFill/>
            <a:miter lim="800000"/>
            <a:headEnd/>
            <a:tailEnd/>
          </a:ln>
        </p:spPr>
      </p:pic>
      <p:grpSp>
        <p:nvGrpSpPr>
          <p:cNvPr id="2" name="Group 55"/>
          <p:cNvGrpSpPr>
            <a:grpSpLocks/>
          </p:cNvGrpSpPr>
          <p:nvPr/>
        </p:nvGrpSpPr>
        <p:grpSpPr bwMode="auto">
          <a:xfrm>
            <a:off x="2594104" y="4572000"/>
            <a:ext cx="914400" cy="914400"/>
            <a:chOff x="7752750" y="3060700"/>
            <a:chExt cx="914400" cy="914400"/>
          </a:xfrm>
        </p:grpSpPr>
        <p:sp>
          <p:nvSpPr>
            <p:cNvPr id="83" name="TextBox 82"/>
            <p:cNvSpPr txBox="1"/>
            <p:nvPr/>
          </p:nvSpPr>
          <p:spPr>
            <a:xfrm>
              <a:off x="7752750" y="3060700"/>
              <a:ext cx="914400" cy="914400"/>
            </a:xfrm>
            <a:prstGeom prst="roundRect">
              <a:avLst/>
            </a:prstGeom>
            <a:solidFill>
              <a:srgbClr val="C0C0C0">
                <a:lumMod val="20000"/>
                <a:lumOff val="80000"/>
              </a:srgbClr>
            </a:solidFill>
            <a:ln w="28575">
              <a:solidFill>
                <a:srgbClr val="92D050"/>
              </a:solidFill>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noProof="0" smtClean="0">
                  <a:ln>
                    <a:noFill/>
                  </a:ln>
                  <a:solidFill>
                    <a:srgbClr val="333333"/>
                  </a:solidFill>
                  <a:effectLst/>
                  <a:uLnTx/>
                  <a:uFillTx/>
                  <a:latin typeface="Arial"/>
                  <a:ea typeface="黑体" pitchFamily="2" charset="-122"/>
                </a:rPr>
                <a:t>其他服务</a:t>
              </a:r>
              <a:endParaRPr kumimoji="0" lang="en-US" sz="1100" b="0" i="0" u="none" strike="noStrike" kern="0" cap="none" spc="0" normalizeH="0" noProof="0" dirty="0">
                <a:ln>
                  <a:noFill/>
                </a:ln>
                <a:solidFill>
                  <a:srgbClr val="333333"/>
                </a:solidFill>
                <a:effectLst/>
                <a:uLnTx/>
                <a:uFillTx/>
                <a:latin typeface="Arial"/>
                <a:ea typeface="黑体" pitchFamily="2" charset="-122"/>
              </a:endParaRPr>
            </a:p>
          </p:txBody>
        </p:sp>
        <p:pic>
          <p:nvPicPr>
            <p:cNvPr id="84" name="Picture 24" descr="ICON_OSWindows_Q308"/>
            <p:cNvPicPr>
              <a:picLocks noChangeAspect="1" noChangeArrowheads="1"/>
            </p:cNvPicPr>
            <p:nvPr/>
          </p:nvPicPr>
          <p:blipFill>
            <a:blip r:embed="rId4" cstate="print">
              <a:grayscl/>
            </a:blip>
            <a:srcRect/>
            <a:stretch>
              <a:fillRect/>
            </a:stretch>
          </p:blipFill>
          <p:spPr bwMode="auto">
            <a:xfrm rot="1204461">
              <a:off x="7952665" y="3090177"/>
              <a:ext cx="495397" cy="548640"/>
            </a:xfrm>
            <a:prstGeom prst="rect">
              <a:avLst/>
            </a:prstGeom>
            <a:noFill/>
            <a:ln w="9525">
              <a:noFill/>
              <a:miter lim="800000"/>
              <a:headEnd/>
              <a:tailEnd/>
            </a:ln>
          </p:spPr>
        </p:pic>
      </p:grpSp>
      <p:sp>
        <p:nvSpPr>
          <p:cNvPr id="85" name="Isosceles Triangle 84"/>
          <p:cNvSpPr/>
          <p:nvPr/>
        </p:nvSpPr>
        <p:spPr>
          <a:xfrm flipH="1" flipV="1">
            <a:off x="2525234" y="2593474"/>
            <a:ext cx="3538703" cy="2514341"/>
          </a:xfrm>
          <a:prstGeom prst="triangle">
            <a:avLst/>
          </a:prstGeom>
          <a:solidFill>
            <a:srgbClr val="FFFFFF"/>
          </a:solidFill>
          <a:ln w="76200">
            <a:solidFill>
              <a:srgbClr val="0095D3"/>
            </a:solidFill>
          </a:ln>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a:ln>
                <a:noFill/>
              </a:ln>
              <a:solidFill>
                <a:srgbClr val="FFFFFF"/>
              </a:solidFill>
              <a:effectLst/>
              <a:uLnTx/>
              <a:uFillTx/>
              <a:latin typeface="Arial"/>
              <a:ea typeface="黑体" pitchFamily="2" charset="-122"/>
              <a:cs typeface="+mn-cs"/>
            </a:endParaRPr>
          </a:p>
        </p:txBody>
      </p:sp>
      <p:pic>
        <p:nvPicPr>
          <p:cNvPr id="86" name="Picture 2" descr="C:\Users\CharlesF\AppData\Local\Microsoft\Windows\Temporary Internet Files\Content.Outlook\L718N075\VMW-LGO-CloudFoundry-217-square100x100.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482788" y="2677036"/>
            <a:ext cx="1556866" cy="155686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3"/>
          <p:cNvGrpSpPr/>
          <p:nvPr/>
        </p:nvGrpSpPr>
        <p:grpSpPr>
          <a:xfrm>
            <a:off x="1832104" y="3581400"/>
            <a:ext cx="914400" cy="914400"/>
            <a:chOff x="1638773" y="144368"/>
            <a:chExt cx="914400" cy="914400"/>
          </a:xfrm>
        </p:grpSpPr>
        <p:sp>
          <p:nvSpPr>
            <p:cNvPr id="88" name="TextBox 87"/>
            <p:cNvSpPr txBox="1"/>
            <p:nvPr/>
          </p:nvSpPr>
          <p:spPr bwMode="auto">
            <a:xfrm>
              <a:off x="1638773" y="144368"/>
              <a:ext cx="914400" cy="914400"/>
            </a:xfrm>
            <a:prstGeom prst="roundRect">
              <a:avLst/>
            </a:prstGeom>
            <a:solidFill>
              <a:srgbClr val="C0C0C0">
                <a:lumMod val="20000"/>
                <a:lumOff val="80000"/>
              </a:srgbClr>
            </a:solidFill>
            <a:ln w="28575">
              <a:solidFill>
                <a:srgbClr val="92D050"/>
              </a:solidFill>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noProof="0" smtClean="0">
                  <a:ln>
                    <a:noFill/>
                  </a:ln>
                  <a:solidFill>
                    <a:srgbClr val="333333"/>
                  </a:solidFill>
                  <a:effectLst/>
                  <a:uLnTx/>
                  <a:uFillTx/>
                  <a:latin typeface="Arial"/>
                  <a:ea typeface="黑体" pitchFamily="2" charset="-122"/>
                </a:rPr>
                <a:t>消息传递</a:t>
              </a:r>
              <a:r>
                <a:rPr kumimoji="0" lang="en-US" altLang="zh-CN" sz="1100" b="0" i="0" u="none" strike="noStrike" kern="0" cap="none" spc="0" normalizeH="0" noProof="0" smtClean="0">
                  <a:ln>
                    <a:noFill/>
                  </a:ln>
                  <a:solidFill>
                    <a:srgbClr val="333333"/>
                  </a:solidFill>
                  <a:effectLst/>
                  <a:uLnTx/>
                  <a:uFillTx/>
                  <a:latin typeface="Arial"/>
                  <a:ea typeface="黑体" pitchFamily="2" charset="-122"/>
                </a:rPr>
                <a:t/>
              </a:r>
              <a:br>
                <a:rPr kumimoji="0" lang="en-US" altLang="zh-CN" sz="1100" b="0" i="0" u="none" strike="noStrike" kern="0" cap="none" spc="0" normalizeH="0" noProof="0" smtClean="0">
                  <a:ln>
                    <a:noFill/>
                  </a:ln>
                  <a:solidFill>
                    <a:srgbClr val="333333"/>
                  </a:solidFill>
                  <a:effectLst/>
                  <a:uLnTx/>
                  <a:uFillTx/>
                  <a:latin typeface="Arial"/>
                  <a:ea typeface="黑体" pitchFamily="2" charset="-122"/>
                </a:rPr>
              </a:br>
              <a:r>
                <a:rPr kumimoji="0" lang="zh-CN" altLang="en-US" sz="1100" b="0" i="0" u="none" strike="noStrike" kern="0" cap="none" spc="0" normalizeH="0" noProof="0" smtClean="0">
                  <a:ln>
                    <a:noFill/>
                  </a:ln>
                  <a:solidFill>
                    <a:srgbClr val="333333"/>
                  </a:solidFill>
                  <a:effectLst/>
                  <a:uLnTx/>
                  <a:uFillTx/>
                  <a:latin typeface="Arial"/>
                  <a:ea typeface="黑体" pitchFamily="2" charset="-122"/>
                </a:rPr>
                <a:t>服务</a:t>
              </a:r>
              <a:endParaRPr kumimoji="0" lang="en-US" sz="1100" b="0" i="0" u="none" strike="noStrike" kern="0" cap="none" spc="0" normalizeH="0" noProof="0" dirty="0">
                <a:ln>
                  <a:noFill/>
                </a:ln>
                <a:solidFill>
                  <a:srgbClr val="333333"/>
                </a:solidFill>
                <a:effectLst/>
                <a:uLnTx/>
                <a:uFillTx/>
                <a:latin typeface="Arial"/>
                <a:ea typeface="黑体" pitchFamily="2" charset="-122"/>
              </a:endParaRPr>
            </a:p>
          </p:txBody>
        </p:sp>
        <p:pic>
          <p:nvPicPr>
            <p:cNvPr id="89" name="Picture 27" descr="ICON_Cloud_Q308"/>
            <p:cNvPicPr>
              <a:picLocks noChangeAspect="1" noChangeArrowheads="1"/>
            </p:cNvPicPr>
            <p:nvPr/>
          </p:nvPicPr>
          <p:blipFill>
            <a:blip r:embed="rId6" cstate="print"/>
            <a:srcRect/>
            <a:stretch>
              <a:fillRect/>
            </a:stretch>
          </p:blipFill>
          <p:spPr bwMode="auto">
            <a:xfrm>
              <a:off x="1792424" y="329481"/>
              <a:ext cx="595913" cy="379182"/>
            </a:xfrm>
            <a:prstGeom prst="rect">
              <a:avLst/>
            </a:prstGeom>
            <a:noFill/>
            <a:ln w="28575">
              <a:noFill/>
              <a:miter lim="800000"/>
              <a:headEnd/>
              <a:tailEnd/>
            </a:ln>
          </p:spPr>
        </p:pic>
        <p:pic>
          <p:nvPicPr>
            <p:cNvPr id="90" name="Picture 2" descr="C:\Users\CharlesF\AppData\Local\Microsoft\Windows\Temporary Internet Files\Content.IE5\E3PUD36X\MC900442124[1].pn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905000" y="216313"/>
              <a:ext cx="381000" cy="38100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91" name="Picture 2" descr="http://img.viralpatel.net/java-logo2-150x150.gif"/>
          <p:cNvPicPr>
            <a:picLocks noChangeAspect="1" noChangeArrowheads="1"/>
          </p:cNvPicPr>
          <p:nvPr/>
        </p:nvPicPr>
        <p:blipFill rotWithShape="1">
          <a:blip r:embed="rId8" cstate="print">
            <a:extLst>
              <a:ext uri="{28A0092B-C50C-407E-A947-70E740481C1C}">
                <a14:useLocalDpi xmlns="" xmlns:a14="http://schemas.microsoft.com/office/drawing/2010/main" val="0"/>
              </a:ext>
            </a:extLst>
          </a:blip>
          <a:srcRect l="13345" r="23671"/>
          <a:stretch/>
        </p:blipFill>
        <p:spPr bwMode="auto">
          <a:xfrm>
            <a:off x="2585243" y="1615730"/>
            <a:ext cx="367233" cy="583054"/>
          </a:xfrm>
          <a:prstGeom prst="rect">
            <a:avLst/>
          </a:prstGeom>
          <a:noFill/>
          <a:extLst>
            <a:ext uri="{909E8E84-426E-40dd-AFC4-6F175D3DCCD1}">
              <a14:hiddenFill xmlns="" xmlns:a14="http://schemas.microsoft.com/office/drawing/2010/main">
                <a:solidFill>
                  <a:srgbClr val="FFFFFF"/>
                </a:solidFill>
              </a14:hiddenFill>
            </a:ext>
          </a:extLst>
        </p:spPr>
      </p:pic>
      <p:pic>
        <p:nvPicPr>
          <p:cNvPr id="92" name="Picture 91"/>
          <p:cNvPicPr>
            <a:picLocks noChangeAspect="1"/>
          </p:cNvPicPr>
          <p:nvPr/>
        </p:nvPicPr>
        <p:blipFill>
          <a:blip r:embed="rId9" cstate="screen">
            <a:extLst>
              <a:ext uri="{28A0092B-C50C-407E-A947-70E740481C1C}">
                <a14:useLocalDpi xmlns="" xmlns:a14="http://schemas.microsoft.com/office/drawing/2010/main"/>
              </a:ext>
            </a:extLst>
          </a:blip>
          <a:stretch>
            <a:fillRect/>
          </a:stretch>
        </p:blipFill>
        <p:spPr>
          <a:xfrm>
            <a:off x="1934266" y="2200958"/>
            <a:ext cx="726479" cy="191648"/>
          </a:xfrm>
          <a:prstGeom prst="rect">
            <a:avLst/>
          </a:prstGeom>
        </p:spPr>
      </p:pic>
      <p:sp>
        <p:nvSpPr>
          <p:cNvPr id="93" name="Rounded Rectangle 21"/>
          <p:cNvSpPr>
            <a:spLocks noChangeArrowheads="1"/>
          </p:cNvSpPr>
          <p:nvPr/>
        </p:nvSpPr>
        <p:spPr bwMode="auto">
          <a:xfrm>
            <a:off x="1810306" y="1296773"/>
            <a:ext cx="1201738" cy="1198562"/>
          </a:xfrm>
          <a:prstGeom prst="roundRect">
            <a:avLst>
              <a:gd name="adj" fmla="val 16667"/>
            </a:avLst>
          </a:prstGeom>
          <a:noFill/>
          <a:ln w="38100">
            <a:solidFill>
              <a:srgbClr val="74B230"/>
            </a:solidFill>
            <a:round/>
            <a:headEnd/>
            <a:tailEnd/>
          </a:ln>
        </p:spPr>
        <p:txBody>
          <a:bodyPr lIns="0" tIns="0" rIns="0" bIns="0" anchor="ctr"/>
          <a:lstStyle/>
          <a:p>
            <a:endParaRPr lang="en-US">
              <a:solidFill>
                <a:srgbClr val="4D4D4D"/>
              </a:solidFill>
              <a:latin typeface="Calibri" pitchFamily="34" charset="0"/>
              <a:ea typeface="黑体" pitchFamily="2" charset="-122"/>
            </a:endParaRPr>
          </a:p>
        </p:txBody>
      </p:sp>
      <p:pic>
        <p:nvPicPr>
          <p:cNvPr id="94" name="Picture 4" descr="springLogoNew"/>
          <p:cNvPicPr>
            <a:picLocks noChangeAspect="1" noChangeArrowheads="1"/>
          </p:cNvPicPr>
          <p:nvPr/>
        </p:nvPicPr>
        <p:blipFill>
          <a:blip r:embed="rId10" cstate="screen">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1873366" y="1399187"/>
            <a:ext cx="830921" cy="514635"/>
          </a:xfrm>
          <a:prstGeom prst="rect">
            <a:avLst/>
          </a:prstGeom>
          <a:noFill/>
          <a:ln w="28575">
            <a:noFill/>
            <a:miter lim="800000"/>
            <a:headEnd/>
            <a:tailEnd/>
          </a:ln>
        </p:spPr>
      </p:pic>
      <p:pic>
        <p:nvPicPr>
          <p:cNvPr id="95" name="Picture 35" descr="ruby.png"/>
          <p:cNvPicPr>
            <a:picLocks noChangeAspect="1"/>
          </p:cNvPicPr>
          <p:nvPr/>
        </p:nvPicPr>
        <p:blipFill>
          <a:blip r:embed="rId11" cstate="screen">
            <a:extLst>
              <a:ext uri="{28A0092B-C50C-407E-A947-70E740481C1C}">
                <a14:useLocalDpi xmlns="" xmlns:a14="http://schemas.microsoft.com/office/drawing/2010/main"/>
              </a:ext>
            </a:extLst>
          </a:blip>
          <a:srcRect/>
          <a:stretch>
            <a:fillRect/>
          </a:stretch>
        </p:blipFill>
        <p:spPr bwMode="auto">
          <a:xfrm>
            <a:off x="4865536" y="2036532"/>
            <a:ext cx="325317" cy="325563"/>
          </a:xfrm>
          <a:prstGeom prst="rect">
            <a:avLst/>
          </a:prstGeom>
          <a:noFill/>
          <a:ln w="9525">
            <a:noFill/>
            <a:miter lim="800000"/>
            <a:headEnd/>
            <a:tailEnd/>
          </a:ln>
        </p:spPr>
      </p:pic>
      <p:pic>
        <p:nvPicPr>
          <p:cNvPr id="96" name="Picture 36"/>
          <p:cNvPicPr>
            <a:picLocks noChangeAspect="1"/>
          </p:cNvPicPr>
          <p:nvPr/>
        </p:nvPicPr>
        <p:blipFill>
          <a:blip r:embed="rId12" cstate="screen">
            <a:extLst>
              <a:ext uri="{28A0092B-C50C-407E-A947-70E740481C1C}">
                <a14:useLocalDpi xmlns="" xmlns:a14="http://schemas.microsoft.com/office/drawing/2010/main"/>
              </a:ext>
            </a:extLst>
          </a:blip>
          <a:srcRect/>
          <a:stretch>
            <a:fillRect/>
          </a:stretch>
        </p:blipFill>
        <p:spPr bwMode="auto">
          <a:xfrm>
            <a:off x="5013968" y="1502055"/>
            <a:ext cx="523803" cy="362907"/>
          </a:xfrm>
          <a:prstGeom prst="rect">
            <a:avLst/>
          </a:prstGeom>
          <a:noFill/>
          <a:ln w="9525">
            <a:noFill/>
            <a:miter lim="800000"/>
            <a:headEnd/>
            <a:tailEnd/>
          </a:ln>
        </p:spPr>
      </p:pic>
      <p:pic>
        <p:nvPicPr>
          <p:cNvPr id="97" name="Picture 37"/>
          <p:cNvPicPr>
            <a:picLocks noChangeAspect="1"/>
          </p:cNvPicPr>
          <p:nvPr/>
        </p:nvPicPr>
        <p:blipFill>
          <a:blip r:embed="rId13" cstate="screen">
            <a:extLst>
              <a:ext uri="{28A0092B-C50C-407E-A947-70E740481C1C}">
                <a14:useLocalDpi xmlns="" xmlns:a14="http://schemas.microsoft.com/office/drawing/2010/main"/>
              </a:ext>
            </a:extLst>
          </a:blip>
          <a:srcRect/>
          <a:stretch>
            <a:fillRect/>
          </a:stretch>
        </p:blipFill>
        <p:spPr bwMode="auto">
          <a:xfrm>
            <a:off x="4583936" y="1472789"/>
            <a:ext cx="330067" cy="421438"/>
          </a:xfrm>
          <a:prstGeom prst="rect">
            <a:avLst/>
          </a:prstGeom>
          <a:noFill/>
          <a:ln w="9525">
            <a:noFill/>
            <a:miter lim="800000"/>
            <a:headEnd/>
            <a:tailEnd/>
          </a:ln>
        </p:spPr>
      </p:pic>
      <p:sp>
        <p:nvSpPr>
          <p:cNvPr id="98" name="Rounded Rectangle 26"/>
          <p:cNvSpPr>
            <a:spLocks noChangeArrowheads="1"/>
          </p:cNvSpPr>
          <p:nvPr/>
        </p:nvSpPr>
        <p:spPr bwMode="auto">
          <a:xfrm>
            <a:off x="4427326" y="1295651"/>
            <a:ext cx="1201737" cy="1198562"/>
          </a:xfrm>
          <a:prstGeom prst="roundRect">
            <a:avLst>
              <a:gd name="adj" fmla="val 16667"/>
            </a:avLst>
          </a:prstGeom>
          <a:noFill/>
          <a:ln w="38100">
            <a:solidFill>
              <a:srgbClr val="74B230"/>
            </a:solidFill>
            <a:round/>
            <a:headEnd/>
            <a:tailEnd/>
          </a:ln>
        </p:spPr>
        <p:txBody>
          <a:bodyPr lIns="0" tIns="0" rIns="0" bIns="0" anchor="ctr"/>
          <a:lstStyle/>
          <a:p>
            <a:endParaRPr lang="en-US">
              <a:solidFill>
                <a:srgbClr val="4D4D4D"/>
              </a:solidFill>
              <a:latin typeface="Calibri" pitchFamily="34" charset="0"/>
              <a:ea typeface="黑体" pitchFamily="2" charset="-122"/>
            </a:endParaRPr>
          </a:p>
        </p:txBody>
      </p:sp>
      <p:pic>
        <p:nvPicPr>
          <p:cNvPr id="99" name="Picture 4" descr="http://thescalaside.com/logo.png"/>
          <p:cNvPicPr>
            <a:picLocks noChangeAspect="1" noChangeArrowheads="1"/>
          </p:cNvPicPr>
          <p:nvPr/>
        </p:nvPicPr>
        <p:blipFill rotWithShape="1">
          <a:blip r:embed="rId14" cstate="screen">
            <a:extLst>
              <a:ext uri="{28A0092B-C50C-407E-A947-70E740481C1C}">
                <a14:useLocalDpi xmlns="" xmlns:a14="http://schemas.microsoft.com/office/drawing/2010/main"/>
              </a:ext>
            </a:extLst>
          </a:blip>
          <a:srcRect/>
          <a:stretch/>
        </p:blipFill>
        <p:spPr bwMode="auto">
          <a:xfrm>
            <a:off x="3121804" y="2035701"/>
            <a:ext cx="1125938" cy="324186"/>
          </a:xfrm>
          <a:prstGeom prst="rect">
            <a:avLst/>
          </a:prstGeom>
          <a:noFill/>
          <a:extLst>
            <a:ext uri="{909E8E84-426E-40dd-AFC4-6F175D3DCCD1}">
              <a14:hiddenFill xmlns="" xmlns:a14="http://schemas.microsoft.com/office/drawing/2010/main">
                <a:solidFill>
                  <a:srgbClr val="FFFFFF"/>
                </a:solidFill>
              </a14:hiddenFill>
            </a:ext>
          </a:extLst>
        </p:spPr>
      </p:pic>
      <p:sp>
        <p:nvSpPr>
          <p:cNvPr id="100" name="Rounded Rectangle 99"/>
          <p:cNvSpPr>
            <a:spLocks noChangeArrowheads="1"/>
          </p:cNvSpPr>
          <p:nvPr/>
        </p:nvSpPr>
        <p:spPr bwMode="auto">
          <a:xfrm>
            <a:off x="3083111" y="1295651"/>
            <a:ext cx="1203325" cy="1198562"/>
          </a:xfrm>
          <a:prstGeom prst="roundRect">
            <a:avLst>
              <a:gd name="adj" fmla="val 16667"/>
            </a:avLst>
          </a:prstGeom>
          <a:noFill/>
          <a:ln w="38100">
            <a:solidFill>
              <a:srgbClr val="74B230"/>
            </a:solidFill>
            <a:round/>
            <a:headEnd/>
            <a:tailEnd/>
          </a:ln>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4D4D4D"/>
              </a:solidFill>
              <a:latin typeface="Calibri" pitchFamily="34" charset="0"/>
              <a:ea typeface="黑体" pitchFamily="2" charset="-122"/>
            </a:endParaRPr>
          </a:p>
        </p:txBody>
      </p:sp>
      <p:pic>
        <p:nvPicPr>
          <p:cNvPr id="101" name="Picture 6" descr="http://tutorialbin.com/media/uploads/icons/lift-scala-icon-50x50.png"/>
          <p:cNvPicPr>
            <a:picLocks noChangeAspect="1" noChangeArrowheads="1"/>
          </p:cNvPicPr>
          <p:nvPr/>
        </p:nvPicPr>
        <p:blipFill>
          <a:blip r:embed="rId15" cstate="print">
            <a:extLst>
              <a:ext uri="{28A0092B-C50C-407E-A947-70E740481C1C}">
                <a14:useLocalDpi xmlns="" xmlns:a14="http://schemas.microsoft.com/office/drawing/2010/main"/>
              </a:ext>
            </a:extLst>
          </a:blip>
          <a:srcRect/>
          <a:stretch>
            <a:fillRect/>
          </a:stretch>
        </p:blipFill>
        <p:spPr bwMode="auto">
          <a:xfrm>
            <a:off x="3446648" y="1468889"/>
            <a:ext cx="476250" cy="47625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 name="Group 36"/>
          <p:cNvGrpSpPr/>
          <p:nvPr/>
        </p:nvGrpSpPr>
        <p:grpSpPr>
          <a:xfrm>
            <a:off x="5709349" y="1301420"/>
            <a:ext cx="1203325" cy="1198562"/>
            <a:chOff x="4999038" y="1295400"/>
            <a:chExt cx="1203325" cy="1198562"/>
          </a:xfrm>
        </p:grpSpPr>
        <p:sp>
          <p:nvSpPr>
            <p:cNvPr id="103" name="Rounded Rectangle 102"/>
            <p:cNvSpPr>
              <a:spLocks noChangeArrowheads="1"/>
            </p:cNvSpPr>
            <p:nvPr/>
          </p:nvSpPr>
          <p:spPr bwMode="auto">
            <a:xfrm>
              <a:off x="4999038" y="1295400"/>
              <a:ext cx="1203325" cy="1198562"/>
            </a:xfrm>
            <a:prstGeom prst="roundRect">
              <a:avLst>
                <a:gd name="adj" fmla="val 16667"/>
              </a:avLst>
            </a:prstGeom>
            <a:noFill/>
            <a:ln w="38100">
              <a:solidFill>
                <a:srgbClr val="74B230"/>
              </a:solidFill>
              <a:round/>
              <a:headEnd/>
              <a:tailEnd/>
            </a:ln>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4D4D4D"/>
                </a:solidFill>
                <a:latin typeface="Calibri" pitchFamily="34" charset="0"/>
                <a:ea typeface="黑体" pitchFamily="2" charset="-122"/>
              </a:endParaRPr>
            </a:p>
          </p:txBody>
        </p:sp>
        <p:sp>
          <p:nvSpPr>
            <p:cNvPr id="104" name="TextBox 1"/>
            <p:cNvSpPr txBox="1"/>
            <p:nvPr/>
          </p:nvSpPr>
          <p:spPr>
            <a:xfrm>
              <a:off x="5231849" y="1502155"/>
              <a:ext cx="57740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smtClean="0">
                  <a:latin typeface="Arial Black" pitchFamily="34" charset="0"/>
                  <a:ea typeface="黑体" pitchFamily="2" charset="-122"/>
                  <a:cs typeface="Courier New" pitchFamily="49" charset="0"/>
                </a:rPr>
                <a:t>.js</a:t>
              </a:r>
              <a:endParaRPr lang="en-US" sz="2400" b="1" dirty="0">
                <a:latin typeface="Arial Black" pitchFamily="34" charset="0"/>
                <a:ea typeface="黑体" pitchFamily="2" charset="-122"/>
                <a:cs typeface="Courier New" pitchFamily="49" charset="0"/>
              </a:endParaRPr>
            </a:p>
          </p:txBody>
        </p:sp>
      </p:grpSp>
      <p:pic>
        <p:nvPicPr>
          <p:cNvPr id="105" name="Picture 6" descr="http://www.diretto.org/wp-content/uploads/2010/11/nodejs_logo.png"/>
          <p:cNvPicPr>
            <a:picLocks noChangeAspect="1" noChangeArrowheads="1"/>
          </p:cNvPicPr>
          <p:nvPr/>
        </p:nvPicPr>
        <p:blipFill>
          <a:blip r:embed="rId16" cstate="screen">
            <a:extLst>
              <a:ext uri="{28A0092B-C50C-407E-A947-70E740481C1C}">
                <a14:useLocalDpi xmlns="" xmlns:a14="http://schemas.microsoft.com/office/drawing/2010/main"/>
              </a:ext>
            </a:extLst>
          </a:blip>
          <a:srcRect/>
          <a:stretch>
            <a:fillRect/>
          </a:stretch>
        </p:blipFill>
        <p:spPr bwMode="auto">
          <a:xfrm>
            <a:off x="5807032" y="2041854"/>
            <a:ext cx="1040466" cy="294799"/>
          </a:xfrm>
          <a:prstGeom prst="rect">
            <a:avLst/>
          </a:prstGeom>
          <a:noFill/>
          <a:extLst>
            <a:ext uri="{909E8E84-426E-40dd-AFC4-6F175D3DCCD1}">
              <a14:hiddenFill xmlns="" xmlns:a14="http://schemas.microsoft.com/office/drawing/2010/main">
                <a:solidFill>
                  <a:srgbClr val="FFFFFF"/>
                </a:solidFill>
              </a14:hiddenFill>
            </a:ext>
          </a:extLst>
        </p:spPr>
      </p:pic>
      <p:pic>
        <p:nvPicPr>
          <p:cNvPr id="106" name="Picture 105"/>
          <p:cNvPicPr>
            <a:picLocks noChangeAspect="1"/>
          </p:cNvPicPr>
          <p:nvPr/>
        </p:nvPicPr>
        <p:blipFill>
          <a:blip r:embed="rId17" cstate="print"/>
          <a:stretch>
            <a:fillRect/>
          </a:stretch>
        </p:blipFill>
        <p:spPr>
          <a:xfrm>
            <a:off x="1720135" y="5042996"/>
            <a:ext cx="837339" cy="610691"/>
          </a:xfrm>
          <a:prstGeom prst="rect">
            <a:avLst/>
          </a:prstGeom>
        </p:spPr>
      </p:pic>
      <p:pic>
        <p:nvPicPr>
          <p:cNvPr id="107" name="Picture 106"/>
          <p:cNvPicPr>
            <a:picLocks noChangeAspect="1"/>
          </p:cNvPicPr>
          <p:nvPr/>
        </p:nvPicPr>
        <p:blipFill>
          <a:blip r:embed="rId18" cstate="print"/>
          <a:stretch>
            <a:fillRect/>
          </a:stretch>
        </p:blipFill>
        <p:spPr>
          <a:xfrm>
            <a:off x="1202673" y="5501089"/>
            <a:ext cx="1407857" cy="469286"/>
          </a:xfrm>
          <a:prstGeom prst="rect">
            <a:avLst/>
          </a:prstGeom>
        </p:spPr>
      </p:pic>
      <p:sp>
        <p:nvSpPr>
          <p:cNvPr id="108" name="TextBox 6"/>
          <p:cNvSpPr txBox="1">
            <a:spLocks noChangeArrowheads="1"/>
          </p:cNvSpPr>
          <p:nvPr/>
        </p:nvSpPr>
        <p:spPr bwMode="auto">
          <a:xfrm rot="-3313889">
            <a:off x="4167617" y="3677963"/>
            <a:ext cx="2646879" cy="461665"/>
          </a:xfrm>
          <a:prstGeom prst="rect">
            <a:avLst/>
          </a:prstGeom>
          <a:noFill/>
          <a:ln w="9525">
            <a:noFill/>
            <a:miter lim="800000"/>
            <a:headEnd/>
            <a:tailEnd/>
          </a:ln>
        </p:spPr>
        <p:txBody>
          <a:bodyPr wrap="none">
            <a:spAutoFit/>
          </a:bodyPr>
          <a:lstStyle/>
          <a:p>
            <a:pPr algn="ctr" fontAlgn="base">
              <a:spcBef>
                <a:spcPct val="0"/>
              </a:spcBef>
              <a:spcAft>
                <a:spcPct val="40000"/>
              </a:spcAft>
            </a:pPr>
            <a:r>
              <a:rPr lang="zh-CN" altLang="en-US" smtClean="0">
                <a:solidFill>
                  <a:srgbClr val="0095D3"/>
                </a:solidFill>
                <a:latin typeface="Calibri" pitchFamily="34" charset="0"/>
                <a:ea typeface="黑体" pitchFamily="2" charset="-122"/>
              </a:rPr>
              <a:t>云计算提供商接口</a:t>
            </a:r>
            <a:endParaRPr lang="en-US" dirty="0">
              <a:solidFill>
                <a:srgbClr val="0095D3"/>
              </a:solidFill>
              <a:latin typeface="Calibri" pitchFamily="34" charset="0"/>
              <a:ea typeface="黑体" pitchFamily="2" charset="-122"/>
            </a:endParaRPr>
          </a:p>
        </p:txBody>
      </p:sp>
      <p:grpSp>
        <p:nvGrpSpPr>
          <p:cNvPr id="5" name="Group 2"/>
          <p:cNvGrpSpPr/>
          <p:nvPr/>
        </p:nvGrpSpPr>
        <p:grpSpPr>
          <a:xfrm>
            <a:off x="6233586" y="2871788"/>
            <a:ext cx="1847850" cy="1433513"/>
            <a:chOff x="6096000" y="2743200"/>
            <a:chExt cx="1847850" cy="1433513"/>
          </a:xfrm>
        </p:grpSpPr>
        <p:pic>
          <p:nvPicPr>
            <p:cNvPr id="110" name="Picture 3"/>
            <p:cNvPicPr>
              <a:picLocks noChangeAspect="1"/>
            </p:cNvPicPr>
            <p:nvPr/>
          </p:nvPicPr>
          <p:blipFill>
            <a:blip r:embed="rId19" cstate="screen">
              <a:extLst>
                <a:ext uri="{28A0092B-C50C-407E-A947-70E740481C1C}">
                  <a14:useLocalDpi xmlns="" xmlns:a14="http://schemas.microsoft.com/office/drawing/2010/main"/>
                </a:ext>
              </a:extLst>
            </a:blip>
            <a:srcRect b="-4013"/>
            <a:stretch>
              <a:fillRect/>
            </a:stretch>
          </p:blipFill>
          <p:spPr bwMode="auto">
            <a:xfrm>
              <a:off x="6096000" y="2743200"/>
              <a:ext cx="1847850" cy="1433513"/>
            </a:xfrm>
            <a:prstGeom prst="rect">
              <a:avLst/>
            </a:prstGeom>
            <a:noFill/>
            <a:ln w="9525">
              <a:noFill/>
              <a:miter lim="800000"/>
              <a:headEnd/>
              <a:tailEnd/>
            </a:ln>
          </p:spPr>
        </p:pic>
        <p:sp>
          <p:nvSpPr>
            <p:cNvPr id="111" name="TextBox 56"/>
            <p:cNvSpPr txBox="1">
              <a:spLocks noChangeArrowheads="1"/>
            </p:cNvSpPr>
            <p:nvPr/>
          </p:nvSpPr>
          <p:spPr bwMode="auto">
            <a:xfrm>
              <a:off x="6536709" y="3177508"/>
              <a:ext cx="1011815" cy="400110"/>
            </a:xfrm>
            <a:prstGeom prst="rect">
              <a:avLst/>
            </a:prstGeom>
            <a:noFill/>
            <a:ln w="9525">
              <a:noFill/>
              <a:miter lim="800000"/>
              <a:headEnd/>
              <a:tailEnd/>
            </a:ln>
          </p:spPr>
          <p:txBody>
            <a:bodyPr wrap="none">
              <a:spAutoFit/>
            </a:bodyPr>
            <a:lstStyle/>
            <a:p>
              <a:pPr algn="ctr" fontAlgn="base">
                <a:spcBef>
                  <a:spcPct val="0"/>
                </a:spcBef>
                <a:spcAft>
                  <a:spcPct val="40000"/>
                </a:spcAft>
              </a:pPr>
              <a:r>
                <a:rPr lang="zh-CN" altLang="en-US" sz="2000" smtClean="0">
                  <a:solidFill>
                    <a:srgbClr val="333333"/>
                  </a:solidFill>
                  <a:latin typeface="Calibri" pitchFamily="34" charset="0"/>
                  <a:ea typeface="黑体" pitchFamily="2" charset="-122"/>
                </a:rPr>
                <a:t>私有云</a:t>
              </a:r>
              <a:r>
                <a:rPr lang="en-US" sz="2000" smtClean="0">
                  <a:solidFill>
                    <a:srgbClr val="333333"/>
                  </a:solidFill>
                  <a:latin typeface="Calibri" pitchFamily="34" charset="0"/>
                  <a:ea typeface="黑体" pitchFamily="2" charset="-122"/>
                </a:rPr>
                <a:t> </a:t>
              </a:r>
              <a:endParaRPr lang="en-US" sz="2000" dirty="0">
                <a:solidFill>
                  <a:srgbClr val="333333"/>
                </a:solidFill>
                <a:latin typeface="Calibri" pitchFamily="34" charset="0"/>
                <a:ea typeface="黑体" pitchFamily="2" charset="-122"/>
              </a:endParaRPr>
            </a:p>
          </p:txBody>
        </p:sp>
      </p:grpSp>
      <p:grpSp>
        <p:nvGrpSpPr>
          <p:cNvPr id="6" name="Group 12"/>
          <p:cNvGrpSpPr>
            <a:grpSpLocks/>
          </p:cNvGrpSpPr>
          <p:nvPr/>
        </p:nvGrpSpPr>
        <p:grpSpPr bwMode="auto">
          <a:xfrm>
            <a:off x="5604936" y="3786188"/>
            <a:ext cx="1847850" cy="1433513"/>
            <a:chOff x="7955473" y="4619970"/>
            <a:chExt cx="1847850" cy="1433512"/>
          </a:xfrm>
        </p:grpSpPr>
        <p:pic>
          <p:nvPicPr>
            <p:cNvPr id="113" name="Picture 3"/>
            <p:cNvPicPr>
              <a:picLocks noChangeAspect="1"/>
            </p:cNvPicPr>
            <p:nvPr/>
          </p:nvPicPr>
          <p:blipFill>
            <a:blip r:embed="rId19" cstate="screen">
              <a:extLst>
                <a:ext uri="{28A0092B-C50C-407E-A947-70E740481C1C}">
                  <a14:useLocalDpi xmlns="" xmlns:a14="http://schemas.microsoft.com/office/drawing/2010/main"/>
                </a:ext>
              </a:extLst>
            </a:blip>
            <a:srcRect b="-4013"/>
            <a:stretch>
              <a:fillRect/>
            </a:stretch>
          </p:blipFill>
          <p:spPr bwMode="auto">
            <a:xfrm>
              <a:off x="7955473" y="4619970"/>
              <a:ext cx="1847850" cy="1433512"/>
            </a:xfrm>
            <a:prstGeom prst="rect">
              <a:avLst/>
            </a:prstGeom>
            <a:noFill/>
            <a:ln w="9525">
              <a:noFill/>
              <a:miter lim="800000"/>
              <a:headEnd/>
              <a:tailEnd/>
            </a:ln>
          </p:spPr>
        </p:pic>
        <p:sp>
          <p:nvSpPr>
            <p:cNvPr id="114" name="TextBox 61"/>
            <p:cNvSpPr txBox="1">
              <a:spLocks noChangeArrowheads="1"/>
            </p:cNvSpPr>
            <p:nvPr/>
          </p:nvSpPr>
          <p:spPr bwMode="auto">
            <a:xfrm>
              <a:off x="8312866" y="5026648"/>
              <a:ext cx="954107" cy="400110"/>
            </a:xfrm>
            <a:prstGeom prst="rect">
              <a:avLst/>
            </a:prstGeom>
            <a:noFill/>
            <a:ln w="9525">
              <a:noFill/>
              <a:miter lim="800000"/>
              <a:headEnd/>
              <a:tailEnd/>
            </a:ln>
          </p:spPr>
          <p:txBody>
            <a:bodyPr wrap="none">
              <a:spAutoFit/>
            </a:bodyPr>
            <a:lstStyle/>
            <a:p>
              <a:pPr algn="ctr" fontAlgn="base">
                <a:spcBef>
                  <a:spcPct val="0"/>
                </a:spcBef>
                <a:spcAft>
                  <a:spcPct val="40000"/>
                </a:spcAft>
              </a:pPr>
              <a:r>
                <a:rPr lang="zh-CN" altLang="en-US" sz="2000" smtClean="0">
                  <a:solidFill>
                    <a:srgbClr val="333333"/>
                  </a:solidFill>
                  <a:latin typeface="Calibri" pitchFamily="34" charset="0"/>
                  <a:ea typeface="黑体" pitchFamily="2" charset="-122"/>
                </a:rPr>
                <a:t>公有云</a:t>
              </a:r>
              <a:endParaRPr lang="en-US" sz="2000" dirty="0">
                <a:solidFill>
                  <a:srgbClr val="333333"/>
                </a:solidFill>
                <a:latin typeface="Calibri" pitchFamily="34" charset="0"/>
                <a:ea typeface="黑体" pitchFamily="2" charset="-122"/>
              </a:endParaRPr>
            </a:p>
          </p:txBody>
        </p:sp>
      </p:grpSp>
      <p:grpSp>
        <p:nvGrpSpPr>
          <p:cNvPr id="7" name="Group 13"/>
          <p:cNvGrpSpPr>
            <a:grpSpLocks/>
          </p:cNvGrpSpPr>
          <p:nvPr/>
        </p:nvGrpSpPr>
        <p:grpSpPr bwMode="auto">
          <a:xfrm>
            <a:off x="4938186" y="4700588"/>
            <a:ext cx="1847850" cy="1433512"/>
            <a:chOff x="4844618" y="4924033"/>
            <a:chExt cx="1847850" cy="1433512"/>
          </a:xfrm>
        </p:grpSpPr>
        <p:pic>
          <p:nvPicPr>
            <p:cNvPr id="116" name="Picture 3"/>
            <p:cNvPicPr>
              <a:picLocks noChangeAspect="1"/>
            </p:cNvPicPr>
            <p:nvPr/>
          </p:nvPicPr>
          <p:blipFill>
            <a:blip r:embed="rId19" cstate="screen">
              <a:extLst>
                <a:ext uri="{28A0092B-C50C-407E-A947-70E740481C1C}">
                  <a14:useLocalDpi xmlns="" xmlns:a14="http://schemas.microsoft.com/office/drawing/2010/main"/>
                </a:ext>
              </a:extLst>
            </a:blip>
            <a:srcRect b="-4013"/>
            <a:stretch>
              <a:fillRect/>
            </a:stretch>
          </p:blipFill>
          <p:spPr bwMode="auto">
            <a:xfrm>
              <a:off x="4844618" y="4924033"/>
              <a:ext cx="1847850" cy="1433512"/>
            </a:xfrm>
            <a:prstGeom prst="rect">
              <a:avLst/>
            </a:prstGeom>
            <a:noFill/>
            <a:ln w="9525">
              <a:noFill/>
              <a:miter lim="800000"/>
              <a:headEnd/>
              <a:tailEnd/>
            </a:ln>
          </p:spPr>
        </p:pic>
        <p:sp>
          <p:nvSpPr>
            <p:cNvPr id="117" name="TextBox 2"/>
            <p:cNvSpPr txBox="1">
              <a:spLocks noChangeArrowheads="1"/>
            </p:cNvSpPr>
            <p:nvPr/>
          </p:nvSpPr>
          <p:spPr bwMode="auto">
            <a:xfrm>
              <a:off x="5379816" y="5386227"/>
              <a:ext cx="697628" cy="400110"/>
            </a:xfrm>
            <a:prstGeom prst="rect">
              <a:avLst/>
            </a:prstGeom>
            <a:noFill/>
            <a:ln w="9525">
              <a:noFill/>
              <a:miter lim="800000"/>
              <a:headEnd/>
              <a:tailEnd/>
            </a:ln>
          </p:spPr>
          <p:txBody>
            <a:bodyPr wrap="none">
              <a:spAutoFit/>
            </a:bodyPr>
            <a:lstStyle/>
            <a:p>
              <a:pPr algn="ctr" fontAlgn="base">
                <a:spcBef>
                  <a:spcPct val="0"/>
                </a:spcBef>
              </a:pPr>
              <a:r>
                <a:rPr lang="zh-CN" altLang="en-US" sz="2000" smtClean="0">
                  <a:solidFill>
                    <a:srgbClr val="333333"/>
                  </a:solidFill>
                  <a:latin typeface="Calibri" pitchFamily="34" charset="0"/>
                  <a:ea typeface="黑体" pitchFamily="2" charset="-122"/>
                </a:rPr>
                <a:t>微云</a:t>
              </a:r>
              <a:endParaRPr lang="en-US" sz="2000" dirty="0">
                <a:solidFill>
                  <a:srgbClr val="333333"/>
                </a:solidFill>
                <a:latin typeface="Calibri" pitchFamily="34" charset="0"/>
                <a:ea typeface="黑体" pitchFamily="2" charset="-122"/>
              </a:endParaRPr>
            </a:p>
          </p:txBody>
        </p:sp>
      </p:grpSp>
      <p:grpSp>
        <p:nvGrpSpPr>
          <p:cNvPr id="8" name="Group 69"/>
          <p:cNvGrpSpPr/>
          <p:nvPr/>
        </p:nvGrpSpPr>
        <p:grpSpPr>
          <a:xfrm>
            <a:off x="6160477" y="2842997"/>
            <a:ext cx="2714156" cy="3203045"/>
            <a:chOff x="6350977" y="2804897"/>
            <a:chExt cx="2714156" cy="3203045"/>
          </a:xfrm>
        </p:grpSpPr>
        <p:grpSp>
          <p:nvGrpSpPr>
            <p:cNvPr id="9" name="Group 49"/>
            <p:cNvGrpSpPr/>
            <p:nvPr/>
          </p:nvGrpSpPr>
          <p:grpSpPr>
            <a:xfrm rot="20700441">
              <a:off x="6350977" y="5467818"/>
              <a:ext cx="1113333" cy="540124"/>
              <a:chOff x="5977686" y="5636277"/>
              <a:chExt cx="1211420" cy="485870"/>
            </a:xfrm>
          </p:grpSpPr>
          <p:pic>
            <p:nvPicPr>
              <p:cNvPr id="129" name="Picture 3"/>
              <p:cNvPicPr>
                <a:picLocks noChangeAspect="1" noChangeArrowheads="1"/>
              </p:cNvPicPr>
              <p:nvPr/>
            </p:nvPicPr>
            <p:blipFill>
              <a:blip r:embed="rId20" cstate="print"/>
              <a:srcRect/>
              <a:stretch>
                <a:fillRect/>
              </a:stretch>
            </p:blipFill>
            <p:spPr bwMode="auto">
              <a:xfrm rot="501403">
                <a:off x="5977686" y="5648276"/>
                <a:ext cx="1211420" cy="473871"/>
              </a:xfrm>
              <a:prstGeom prst="rect">
                <a:avLst/>
              </a:prstGeom>
              <a:noFill/>
              <a:ln w="9525">
                <a:noFill/>
                <a:miter lim="800000"/>
                <a:headEnd/>
                <a:tailEnd/>
              </a:ln>
              <a:effectLst/>
            </p:spPr>
          </p:pic>
          <p:pic>
            <p:nvPicPr>
              <p:cNvPr id="130" name="Picture 2" descr="C:\Users\CharlesF\AppData\Local\Microsoft\Windows\Temporary Internet Files\Content.Outlook\L718N075\VMW-LGO-CloudFoundry-217-square100x100.png"/>
              <p:cNvPicPr>
                <a:picLocks noChangeAspect="1" noChangeArrowheads="1"/>
              </p:cNvPicPr>
              <p:nvPr/>
            </p:nvPicPr>
            <p:blipFill>
              <a:blip r:embed="rId21" cstate="print">
                <a:extLst>
                  <a:ext uri="{28A0092B-C50C-407E-A947-70E740481C1C}">
                    <a14:useLocalDpi xmlns="" xmlns:a14="http://schemas.microsoft.com/office/drawing/2010/main"/>
                  </a:ext>
                </a:extLst>
              </a:blip>
              <a:srcRect/>
              <a:stretch>
                <a:fillRect/>
              </a:stretch>
            </p:blipFill>
            <p:spPr bwMode="auto">
              <a:xfrm rot="501403">
                <a:off x="5978510" y="5636277"/>
                <a:ext cx="357468" cy="338098"/>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0" name="Group 68"/>
            <p:cNvGrpSpPr/>
            <p:nvPr/>
          </p:nvGrpSpPr>
          <p:grpSpPr>
            <a:xfrm>
              <a:off x="7098013" y="2804897"/>
              <a:ext cx="1967120" cy="2413575"/>
              <a:chOff x="7098013" y="2804897"/>
              <a:chExt cx="1967120" cy="2413575"/>
            </a:xfrm>
          </p:grpSpPr>
          <p:pic>
            <p:nvPicPr>
              <p:cNvPr id="121" name="Picture 3"/>
              <p:cNvPicPr>
                <a:picLocks noChangeAspect="1"/>
              </p:cNvPicPr>
              <p:nvPr/>
            </p:nvPicPr>
            <p:blipFill>
              <a:blip r:embed="rId22" cstate="print"/>
              <a:srcRect b="-4013"/>
              <a:stretch>
                <a:fillRect/>
              </a:stretch>
            </p:blipFill>
            <p:spPr bwMode="auto">
              <a:xfrm>
                <a:off x="8096250" y="4024936"/>
                <a:ext cx="803411" cy="623264"/>
              </a:xfrm>
              <a:prstGeom prst="rect">
                <a:avLst/>
              </a:prstGeom>
              <a:noFill/>
              <a:ln w="9525">
                <a:noFill/>
                <a:miter lim="800000"/>
                <a:headEnd/>
                <a:tailEnd/>
              </a:ln>
            </p:spPr>
          </p:pic>
          <p:grpSp>
            <p:nvGrpSpPr>
              <p:cNvPr id="11" name="Group 3"/>
              <p:cNvGrpSpPr/>
              <p:nvPr/>
            </p:nvGrpSpPr>
            <p:grpSpPr>
              <a:xfrm>
                <a:off x="7098013" y="4372634"/>
                <a:ext cx="1656644" cy="845838"/>
                <a:chOff x="7098013" y="4372634"/>
                <a:chExt cx="1656644" cy="845838"/>
              </a:xfrm>
            </p:grpSpPr>
            <p:sp>
              <p:nvSpPr>
                <p:cNvPr id="127" name="TextBox 126"/>
                <p:cNvSpPr txBox="1"/>
                <p:nvPr/>
              </p:nvSpPr>
              <p:spPr>
                <a:xfrm>
                  <a:off x="7698970" y="4851214"/>
                  <a:ext cx="1055687" cy="338137"/>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noProof="0" smtClean="0">
                      <a:ln>
                        <a:noFill/>
                      </a:ln>
                      <a:solidFill>
                        <a:srgbClr val="0095D3"/>
                      </a:solidFill>
                      <a:effectLst/>
                      <a:uLnTx/>
                      <a:uFillTx/>
                      <a:latin typeface="Arial"/>
                      <a:ea typeface="黑体" pitchFamily="2" charset="-122"/>
                    </a:rPr>
                    <a:t>.COM</a:t>
                  </a:r>
                  <a:endParaRPr kumimoji="0" lang="en-US" sz="1600" b="1" i="1" u="none" strike="noStrike" kern="0" cap="none" spc="0" normalizeH="0" noProof="0" dirty="0">
                    <a:ln>
                      <a:noFill/>
                    </a:ln>
                    <a:solidFill>
                      <a:srgbClr val="0095D3"/>
                    </a:solidFill>
                    <a:effectLst/>
                    <a:uLnTx/>
                    <a:uFillTx/>
                    <a:latin typeface="Arial"/>
                    <a:ea typeface="黑体" pitchFamily="2" charset="-122"/>
                  </a:endParaRPr>
                </a:p>
              </p:txBody>
            </p:sp>
            <p:pic>
              <p:nvPicPr>
                <p:cNvPr id="128" name="Picture 2" descr="C:\Users\CharlesF\AppData\Local\Microsoft\Windows\Temporary Internet Files\Content.Outlook\L718N075\VMW-LGO-CloudFoundry-217-square100x100.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098013" y="4372634"/>
                  <a:ext cx="845838" cy="845838"/>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2" name="Group 4"/>
              <p:cNvGrpSpPr/>
              <p:nvPr/>
            </p:nvGrpSpPr>
            <p:grpSpPr>
              <a:xfrm>
                <a:off x="7866197" y="4184168"/>
                <a:ext cx="1005404" cy="623264"/>
                <a:chOff x="8258964" y="2623177"/>
                <a:chExt cx="1005404" cy="623264"/>
              </a:xfrm>
            </p:grpSpPr>
            <p:pic>
              <p:nvPicPr>
                <p:cNvPr id="125" name="Picture 3"/>
                <p:cNvPicPr>
                  <a:picLocks noChangeAspect="1"/>
                </p:cNvPicPr>
                <p:nvPr/>
              </p:nvPicPr>
              <p:blipFill>
                <a:blip r:embed="rId22" cstate="print"/>
                <a:srcRect b="-4013"/>
                <a:stretch>
                  <a:fillRect/>
                </a:stretch>
              </p:blipFill>
              <p:spPr bwMode="auto">
                <a:xfrm>
                  <a:off x="8336617" y="2623177"/>
                  <a:ext cx="803411" cy="623264"/>
                </a:xfrm>
                <a:prstGeom prst="rect">
                  <a:avLst/>
                </a:prstGeom>
                <a:noFill/>
                <a:ln w="9525">
                  <a:noFill/>
                  <a:miter lim="800000"/>
                  <a:headEnd/>
                  <a:tailEnd/>
                </a:ln>
              </p:spPr>
            </p:pic>
            <p:sp>
              <p:nvSpPr>
                <p:cNvPr id="126" name="TextBox 61"/>
                <p:cNvSpPr txBox="1">
                  <a:spLocks noChangeArrowheads="1"/>
                </p:cNvSpPr>
                <p:nvPr/>
              </p:nvSpPr>
              <p:spPr bwMode="auto">
                <a:xfrm>
                  <a:off x="8258964" y="2722164"/>
                  <a:ext cx="1005404" cy="338554"/>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noProof="0" smtClean="0">
                      <a:ln>
                        <a:noFill/>
                      </a:ln>
                      <a:solidFill>
                        <a:srgbClr val="333333"/>
                      </a:solidFill>
                      <a:effectLst/>
                      <a:uLnTx/>
                      <a:uFillTx/>
                      <a:latin typeface="Calibri" pitchFamily="34" charset="0"/>
                      <a:ea typeface="黑体" pitchFamily="2" charset="-122"/>
                    </a:rPr>
                    <a:t>合作伙伴</a:t>
                  </a:r>
                  <a:endParaRPr kumimoji="0" lang="en-US" sz="1600" b="0" i="0" u="none" strike="noStrike" kern="0" cap="none" spc="0" normalizeH="0" noProof="0" dirty="0">
                    <a:ln>
                      <a:noFill/>
                    </a:ln>
                    <a:solidFill>
                      <a:srgbClr val="333333"/>
                    </a:solidFill>
                    <a:effectLst/>
                    <a:uLnTx/>
                    <a:uFillTx/>
                    <a:latin typeface="Calibri" pitchFamily="34" charset="0"/>
                    <a:ea typeface="黑体" pitchFamily="2" charset="-122"/>
                  </a:endParaRPr>
                </a:p>
              </p:txBody>
            </p:sp>
          </p:grpSp>
          <p:pic>
            <p:nvPicPr>
              <p:cNvPr id="124" name="Picture 123"/>
              <p:cNvPicPr>
                <a:picLocks noChangeAspect="1"/>
              </p:cNvPicPr>
              <p:nvPr/>
            </p:nvPicPr>
            <p:blipFill>
              <a:blip r:embed="rId23" cstate="print"/>
              <a:stretch>
                <a:fillRect/>
              </a:stretch>
            </p:blipFill>
            <p:spPr>
              <a:xfrm rot="382048">
                <a:off x="7887000" y="2804897"/>
                <a:ext cx="1178133" cy="1178133"/>
              </a:xfrm>
              <a:prstGeom prst="rect">
                <a:avLst/>
              </a:prstGeom>
            </p:spPr>
          </p:pic>
        </p:grpSp>
      </p:grpSp>
    </p:spTree>
    <p:extLst>
      <p:ext uri="{BB962C8B-B14F-4D97-AF65-F5344CB8AC3E}">
        <p14:creationId xmlns="" xmlns:p14="http://schemas.microsoft.com/office/powerpoint/2010/main" val="333073163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
          <p:cNvGrpSpPr/>
          <p:nvPr/>
        </p:nvGrpSpPr>
        <p:grpSpPr>
          <a:xfrm>
            <a:off x="6292851" y="973131"/>
            <a:ext cx="2438401" cy="5126172"/>
            <a:chOff x="6292851" y="973131"/>
            <a:chExt cx="2438401" cy="5126172"/>
          </a:xfrm>
        </p:grpSpPr>
        <p:sp>
          <p:nvSpPr>
            <p:cNvPr id="47" name="Rounded Rectangle 32"/>
            <p:cNvSpPr/>
            <p:nvPr/>
          </p:nvSpPr>
          <p:spPr bwMode="auto">
            <a:xfrm>
              <a:off x="6292851" y="973131"/>
              <a:ext cx="2438401" cy="5126172"/>
            </a:xfrm>
            <a:prstGeom prst="roundRect">
              <a:avLst>
                <a:gd name="adj" fmla="val 4665"/>
              </a:avLst>
            </a:prstGeom>
            <a:gradFill>
              <a:gsLst>
                <a:gs pos="0">
                  <a:srgbClr val="767676"/>
                </a:gs>
                <a:gs pos="100000">
                  <a:srgbClr val="ADADAD"/>
                </a:gs>
              </a:gsLst>
            </a:gradFill>
            <a:ln w="12700">
              <a:solidFill>
                <a:srgbClr val="A6A6A6"/>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pPr>
              <a:endParaRPr lang="zh-CN" altLang="en-US" sz="1600">
                <a:solidFill>
                  <a:srgbClr val="FFFFFF"/>
                </a:solidFill>
                <a:latin typeface="Arial" pitchFamily="34" charset="0"/>
                <a:ea typeface="SimHei" pitchFamily="2" charset="-122"/>
                <a:cs typeface="Arial" pitchFamily="34" charset="0"/>
              </a:endParaRPr>
            </a:p>
          </p:txBody>
        </p:sp>
        <p:sp>
          <p:nvSpPr>
            <p:cNvPr id="52" name="TextBox 25"/>
            <p:cNvSpPr txBox="1">
              <a:spLocks noChangeArrowheads="1"/>
            </p:cNvSpPr>
            <p:nvPr/>
          </p:nvSpPr>
          <p:spPr bwMode="auto">
            <a:xfrm>
              <a:off x="6746088" y="1212629"/>
              <a:ext cx="174370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0095D3"/>
                  </a:solidFill>
                  <a:latin typeface="Arial" charset="0"/>
                  <a:ea typeface="ＭＳ Ｐゴシック" charset="-128"/>
                </a:defRPr>
              </a:lvl1pPr>
              <a:lvl2pPr marL="742950" indent="-285750" eaLnBrk="0" hangingPunct="0">
                <a:defRPr sz="2400">
                  <a:solidFill>
                    <a:srgbClr val="0095D3"/>
                  </a:solidFill>
                  <a:latin typeface="Arial" charset="0"/>
                  <a:ea typeface="ＭＳ Ｐゴシック" charset="-128"/>
                </a:defRPr>
              </a:lvl2pPr>
              <a:lvl3pPr marL="1143000" indent="-228600" eaLnBrk="0" hangingPunct="0">
                <a:defRPr sz="2400">
                  <a:solidFill>
                    <a:srgbClr val="0095D3"/>
                  </a:solidFill>
                  <a:latin typeface="Arial" charset="0"/>
                  <a:ea typeface="ＭＳ Ｐゴシック" charset="-128"/>
                </a:defRPr>
              </a:lvl3pPr>
              <a:lvl4pPr marL="1600200" indent="-228600" eaLnBrk="0" hangingPunct="0">
                <a:defRPr sz="2400">
                  <a:solidFill>
                    <a:srgbClr val="0095D3"/>
                  </a:solidFill>
                  <a:latin typeface="Arial" charset="0"/>
                  <a:ea typeface="ＭＳ Ｐゴシック" charset="-128"/>
                </a:defRPr>
              </a:lvl4pPr>
              <a:lvl5pPr marL="2057400" indent="-228600" eaLnBrk="0" hangingPunct="0">
                <a:defRPr sz="2400">
                  <a:solidFill>
                    <a:srgbClr val="0095D3"/>
                  </a:solidFill>
                  <a:latin typeface="Arial" charset="0"/>
                  <a:ea typeface="ＭＳ Ｐゴシック" charset="-128"/>
                </a:defRPr>
              </a:lvl5pPr>
              <a:lvl6pPr marL="2514600" indent="-228600" eaLnBrk="0" fontAlgn="base" hangingPunct="0">
                <a:spcBef>
                  <a:spcPct val="0"/>
                </a:spcBef>
                <a:spcAft>
                  <a:spcPct val="0"/>
                </a:spcAft>
                <a:defRPr sz="2400">
                  <a:solidFill>
                    <a:srgbClr val="0095D3"/>
                  </a:solidFill>
                  <a:latin typeface="Arial" charset="0"/>
                  <a:ea typeface="ＭＳ Ｐゴシック" charset="-128"/>
                </a:defRPr>
              </a:lvl6pPr>
              <a:lvl7pPr marL="2971800" indent="-228600" eaLnBrk="0" fontAlgn="base" hangingPunct="0">
                <a:spcBef>
                  <a:spcPct val="0"/>
                </a:spcBef>
                <a:spcAft>
                  <a:spcPct val="0"/>
                </a:spcAft>
                <a:defRPr sz="2400">
                  <a:solidFill>
                    <a:srgbClr val="0095D3"/>
                  </a:solidFill>
                  <a:latin typeface="Arial" charset="0"/>
                  <a:ea typeface="ＭＳ Ｐゴシック" charset="-128"/>
                </a:defRPr>
              </a:lvl7pPr>
              <a:lvl8pPr marL="3429000" indent="-228600" eaLnBrk="0" fontAlgn="base" hangingPunct="0">
                <a:spcBef>
                  <a:spcPct val="0"/>
                </a:spcBef>
                <a:spcAft>
                  <a:spcPct val="0"/>
                </a:spcAft>
                <a:defRPr sz="2400">
                  <a:solidFill>
                    <a:srgbClr val="0095D3"/>
                  </a:solidFill>
                  <a:latin typeface="Arial" charset="0"/>
                  <a:ea typeface="ＭＳ Ｐゴシック" charset="-128"/>
                </a:defRPr>
              </a:lvl8pPr>
              <a:lvl9pPr marL="3886200" indent="-228600" eaLnBrk="0" fontAlgn="base" hangingPunct="0">
                <a:spcBef>
                  <a:spcPct val="0"/>
                </a:spcBef>
                <a:spcAft>
                  <a:spcPct val="0"/>
                </a:spcAft>
                <a:defRPr sz="2400">
                  <a:solidFill>
                    <a:srgbClr val="0095D3"/>
                  </a:solidFill>
                  <a:latin typeface="Arial" charset="0"/>
                  <a:ea typeface="ＭＳ Ｐゴシック" charset="-128"/>
                </a:defRPr>
              </a:lvl9pPr>
            </a:lstStyle>
            <a:p>
              <a:pPr algn="ctr" eaLnBrk="1" hangingPunct="1">
                <a:spcBef>
                  <a:spcPts val="2400"/>
                </a:spcBef>
              </a:pPr>
              <a:r>
                <a:rPr lang="en-GB" altLang="zh-CN" sz="1600" b="1" dirty="0">
                  <a:solidFill>
                    <a:srgbClr val="FFFFFF"/>
                  </a:solidFill>
                  <a:latin typeface="Arial" pitchFamily="34" charset="0"/>
                  <a:ea typeface="SimHei" pitchFamily="2" charset="-122"/>
                  <a:cs typeface="Arial" pitchFamily="34" charset="0"/>
                </a:rPr>
                <a:t>IT </a:t>
              </a:r>
              <a:r>
                <a:rPr lang="zh-CN" altLang="en-US" sz="1600" b="1" dirty="0">
                  <a:solidFill>
                    <a:srgbClr val="FFFFFF"/>
                  </a:solidFill>
                  <a:latin typeface="Arial" pitchFamily="34" charset="0"/>
                  <a:ea typeface="SimHei" pitchFamily="2" charset="-122"/>
                  <a:cs typeface="Arial" pitchFamily="34" charset="0"/>
                </a:rPr>
                <a:t>业务管理</a:t>
              </a:r>
              <a:endParaRPr lang="zh-CN" altLang="en-GB" sz="1200" dirty="0">
                <a:solidFill>
                  <a:srgbClr val="FFFFFF"/>
                </a:solidFill>
                <a:latin typeface="Arial" pitchFamily="34" charset="0"/>
                <a:ea typeface="SimHei" pitchFamily="2" charset="-122"/>
                <a:cs typeface="Arial" pitchFamily="34" charset="0"/>
              </a:endParaRPr>
            </a:p>
          </p:txBody>
        </p:sp>
        <p:sp>
          <p:nvSpPr>
            <p:cNvPr id="54" name="Rounded Rectangle 81"/>
            <p:cNvSpPr/>
            <p:nvPr/>
          </p:nvSpPr>
          <p:spPr bwMode="auto">
            <a:xfrm>
              <a:off x="7070255" y="2563865"/>
              <a:ext cx="1095375" cy="421349"/>
            </a:xfrm>
            <a:prstGeom prst="roundRect">
              <a:avLst/>
            </a:prstGeom>
            <a:gradFill>
              <a:gsLst>
                <a:gs pos="0">
                  <a:schemeClr val="tx1">
                    <a:lumMod val="40000"/>
                    <a:lumOff val="60000"/>
                  </a:schemeClr>
                </a:gs>
                <a:gs pos="83000">
                  <a:schemeClr val="bg1">
                    <a:lumMod val="85000"/>
                  </a:schemeClr>
                </a:gs>
              </a:gsLst>
            </a:gradFill>
            <a:ln w="12700">
              <a:solidFill>
                <a:schemeClr val="tx1">
                  <a:lumMod val="40000"/>
                  <a:lumOff val="60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4D4D4D"/>
                  </a:solidFill>
                  <a:latin typeface="Arial" pitchFamily="34" charset="0"/>
                  <a:ea typeface="SimHei" pitchFamily="2" charset="-122"/>
                  <a:cs typeface="Arial" pitchFamily="34" charset="0"/>
                </a:rPr>
                <a:t>Config</a:t>
              </a:r>
              <a:r>
                <a:rPr lang="en-US" altLang="zh-CN" sz="1000" b="1" dirty="0" smtClean="0">
                  <a:solidFill>
                    <a:srgbClr val="4D4D4D"/>
                  </a:solidFill>
                  <a:latin typeface="Arial" pitchFamily="34" charset="0"/>
                  <a:ea typeface="SimHei" pitchFamily="2" charset="-122"/>
                  <a:cs typeface="Arial" pitchFamily="34" charset="0"/>
                </a:rPr>
                <a:t> </a:t>
              </a:r>
            </a:p>
            <a:p>
              <a:pPr algn="ctr" fontAlgn="base">
                <a:lnSpc>
                  <a:spcPct val="95000"/>
                </a:lnSpc>
                <a:spcBef>
                  <a:spcPct val="0"/>
                </a:spcBef>
                <a:spcAft>
                  <a:spcPct val="0"/>
                </a:spcAft>
                <a:defRPr/>
              </a:pPr>
              <a:r>
                <a:rPr lang="en-US" altLang="zh-CN" sz="1000" b="1" dirty="0" smtClean="0">
                  <a:solidFill>
                    <a:srgbClr val="4D4D4D"/>
                  </a:solidFill>
                  <a:latin typeface="Arial" pitchFamily="34" charset="0"/>
                  <a:ea typeface="SimHei" pitchFamily="2" charset="-122"/>
                  <a:cs typeface="Arial" pitchFamily="34" charset="0"/>
                </a:rPr>
                <a:t>Manager</a:t>
              </a:r>
              <a:endParaRPr lang="zh-CN" altLang="en-US" sz="1000" b="1" dirty="0">
                <a:solidFill>
                  <a:srgbClr val="4D4D4D"/>
                </a:solidFill>
                <a:latin typeface="Arial" pitchFamily="34" charset="0"/>
                <a:ea typeface="SimHei" pitchFamily="2" charset="-122"/>
                <a:cs typeface="Arial" pitchFamily="34" charset="0"/>
              </a:endParaRPr>
            </a:p>
          </p:txBody>
        </p:sp>
        <p:sp>
          <p:nvSpPr>
            <p:cNvPr id="61" name="Rounded Rectangle 82"/>
            <p:cNvSpPr/>
            <p:nvPr/>
          </p:nvSpPr>
          <p:spPr bwMode="auto">
            <a:xfrm>
              <a:off x="7055265" y="3475211"/>
              <a:ext cx="1095375" cy="421349"/>
            </a:xfrm>
            <a:prstGeom prst="roundRect">
              <a:avLst/>
            </a:prstGeom>
            <a:gradFill>
              <a:gsLst>
                <a:gs pos="0">
                  <a:schemeClr val="tx1">
                    <a:lumMod val="40000"/>
                    <a:lumOff val="60000"/>
                  </a:schemeClr>
                </a:gs>
                <a:gs pos="83000">
                  <a:schemeClr val="bg1">
                    <a:lumMod val="85000"/>
                  </a:schemeClr>
                </a:gs>
              </a:gsLst>
            </a:gradFill>
            <a:ln w="12700">
              <a:solidFill>
                <a:schemeClr val="tx1">
                  <a:lumMod val="40000"/>
                  <a:lumOff val="60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4D4D4D"/>
                  </a:solidFill>
                  <a:latin typeface="Arial" pitchFamily="34" charset="0"/>
                  <a:ea typeface="SimHei" pitchFamily="2" charset="-122"/>
                  <a:cs typeface="Arial" pitchFamily="34" charset="0"/>
                </a:rPr>
                <a:t>Sevice</a:t>
              </a:r>
              <a:endParaRPr lang="en-US" altLang="zh-CN" sz="1000" b="1" dirty="0" smtClean="0">
                <a:solidFill>
                  <a:srgbClr val="4D4D4D"/>
                </a:solidFill>
                <a:latin typeface="Arial" pitchFamily="34" charset="0"/>
                <a:ea typeface="SimHei" pitchFamily="2" charset="-122"/>
                <a:cs typeface="Arial" pitchFamily="34" charset="0"/>
              </a:endParaRPr>
            </a:p>
            <a:p>
              <a:pPr algn="ctr" fontAlgn="base">
                <a:lnSpc>
                  <a:spcPct val="95000"/>
                </a:lnSpc>
                <a:spcBef>
                  <a:spcPct val="0"/>
                </a:spcBef>
                <a:spcAft>
                  <a:spcPct val="0"/>
                </a:spcAft>
                <a:defRPr/>
              </a:pPr>
              <a:r>
                <a:rPr lang="en-US" altLang="zh-CN" sz="1000" b="1" dirty="0" smtClean="0">
                  <a:solidFill>
                    <a:srgbClr val="4D4D4D"/>
                  </a:solidFill>
                  <a:latin typeface="Arial" pitchFamily="34" charset="0"/>
                  <a:ea typeface="SimHei" pitchFamily="2" charset="-122"/>
                  <a:cs typeface="Arial" pitchFamily="34" charset="0"/>
                </a:rPr>
                <a:t>Manager</a:t>
              </a:r>
              <a:endParaRPr lang="zh-CN" altLang="en-US" sz="1000" b="1" dirty="0">
                <a:solidFill>
                  <a:srgbClr val="4D4D4D"/>
                </a:solidFill>
                <a:latin typeface="Arial" pitchFamily="34" charset="0"/>
                <a:ea typeface="SimHei" pitchFamily="2" charset="-122"/>
                <a:cs typeface="Arial" pitchFamily="34" charset="0"/>
              </a:endParaRPr>
            </a:p>
          </p:txBody>
        </p:sp>
        <p:sp>
          <p:nvSpPr>
            <p:cNvPr id="62" name="Rounded Rectangle 83"/>
            <p:cNvSpPr/>
            <p:nvPr/>
          </p:nvSpPr>
          <p:spPr bwMode="auto">
            <a:xfrm>
              <a:off x="7070255" y="4401705"/>
              <a:ext cx="1095375" cy="421349"/>
            </a:xfrm>
            <a:prstGeom prst="roundRect">
              <a:avLst/>
            </a:prstGeom>
            <a:gradFill>
              <a:gsLst>
                <a:gs pos="0">
                  <a:schemeClr val="tx1">
                    <a:lumMod val="40000"/>
                    <a:lumOff val="60000"/>
                  </a:schemeClr>
                </a:gs>
                <a:gs pos="83000">
                  <a:schemeClr val="bg1">
                    <a:lumMod val="85000"/>
                  </a:schemeClr>
                </a:gs>
              </a:gsLst>
            </a:gradFill>
            <a:ln w="12700">
              <a:solidFill>
                <a:schemeClr val="tx1">
                  <a:lumMod val="40000"/>
                  <a:lumOff val="60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smtClean="0">
                  <a:solidFill>
                    <a:srgbClr val="4D4D4D"/>
                  </a:solidFill>
                  <a:latin typeface="Arial" pitchFamily="34" charset="0"/>
                  <a:ea typeface="SimHei" pitchFamily="2" charset="-122"/>
                  <a:cs typeface="Arial" pitchFamily="34" charset="0"/>
                </a:rPr>
                <a:t>VMware Operation</a:t>
              </a:r>
              <a:endParaRPr lang="zh-CN" altLang="en-US" sz="1000" b="1" dirty="0">
                <a:solidFill>
                  <a:srgbClr val="4D4D4D"/>
                </a:solidFill>
                <a:latin typeface="Arial" pitchFamily="34" charset="0"/>
                <a:ea typeface="SimHei" pitchFamily="2" charset="-122"/>
                <a:cs typeface="Arial" pitchFamily="34" charset="0"/>
              </a:endParaRPr>
            </a:p>
          </p:txBody>
        </p:sp>
        <p:sp>
          <p:nvSpPr>
            <p:cNvPr id="63" name="Rounded Rectangle 84"/>
            <p:cNvSpPr/>
            <p:nvPr/>
          </p:nvSpPr>
          <p:spPr bwMode="auto">
            <a:xfrm>
              <a:off x="7070255" y="5365105"/>
              <a:ext cx="1095375" cy="421349"/>
            </a:xfrm>
            <a:prstGeom prst="roundRect">
              <a:avLst/>
            </a:prstGeom>
            <a:gradFill>
              <a:gsLst>
                <a:gs pos="0">
                  <a:schemeClr val="tx1">
                    <a:lumMod val="40000"/>
                    <a:lumOff val="60000"/>
                  </a:schemeClr>
                </a:gs>
                <a:gs pos="83000">
                  <a:schemeClr val="bg1">
                    <a:lumMod val="85000"/>
                  </a:schemeClr>
                </a:gs>
              </a:gsLst>
            </a:gradFill>
            <a:ln w="12700">
              <a:solidFill>
                <a:schemeClr val="tx1">
                  <a:lumMod val="40000"/>
                  <a:lumOff val="60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4D4D4D"/>
                  </a:solidFill>
                  <a:latin typeface="Arial" pitchFamily="34" charset="0"/>
                  <a:ea typeface="SimHei" pitchFamily="2" charset="-122"/>
                  <a:cs typeface="Arial" pitchFamily="34" charset="0"/>
                </a:rPr>
                <a:t>vCenter</a:t>
              </a:r>
              <a:endParaRPr lang="zh-CN" altLang="en-US" sz="1000" b="1" dirty="0">
                <a:solidFill>
                  <a:srgbClr val="4D4D4D"/>
                </a:solidFill>
                <a:latin typeface="Arial" pitchFamily="34" charset="0"/>
                <a:ea typeface="SimHei" pitchFamily="2" charset="-122"/>
                <a:cs typeface="Arial" pitchFamily="34" charset="0"/>
              </a:endParaRPr>
            </a:p>
          </p:txBody>
        </p:sp>
      </p:grpSp>
      <p:sp>
        <p:nvSpPr>
          <p:cNvPr id="64" name="Rounded Rectangle 84"/>
          <p:cNvSpPr/>
          <p:nvPr/>
        </p:nvSpPr>
        <p:spPr bwMode="auto">
          <a:xfrm>
            <a:off x="7048525" y="1714488"/>
            <a:ext cx="1095375" cy="421349"/>
          </a:xfrm>
          <a:prstGeom prst="roundRect">
            <a:avLst/>
          </a:prstGeom>
          <a:gradFill>
            <a:gsLst>
              <a:gs pos="0">
                <a:schemeClr val="tx1">
                  <a:lumMod val="40000"/>
                  <a:lumOff val="60000"/>
                </a:schemeClr>
              </a:gs>
              <a:gs pos="83000">
                <a:schemeClr val="bg1">
                  <a:lumMod val="85000"/>
                </a:schemeClr>
              </a:gs>
            </a:gsLst>
          </a:gradFill>
          <a:ln w="12700">
            <a:solidFill>
              <a:schemeClr val="tx1">
                <a:lumMod val="40000"/>
                <a:lumOff val="60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a:lnSpc>
                <a:spcPct val="95000"/>
              </a:lnSpc>
              <a:defRPr/>
            </a:pPr>
            <a:r>
              <a:rPr lang="en-US" altLang="zh-CN" sz="1000" b="1" dirty="0" smtClean="0">
                <a:solidFill>
                  <a:srgbClr val="4D4D4D"/>
                </a:solidFill>
                <a:latin typeface="Arial" pitchFamily="34" charset="0"/>
                <a:ea typeface="SimHei" pitchFamily="2" charset="-122"/>
                <a:cs typeface="Arial" pitchFamily="34" charset="0"/>
              </a:rPr>
              <a:t>Application Discovery Manager</a:t>
            </a:r>
            <a:endParaRPr lang="zh-CN" altLang="en-US" sz="1000" b="1" dirty="0">
              <a:solidFill>
                <a:srgbClr val="4D4D4D"/>
              </a:solidFill>
              <a:latin typeface="Arial" pitchFamily="34" charset="0"/>
              <a:ea typeface="SimHei" pitchFamily="2" charset="-122"/>
              <a:cs typeface="Arial" pitchFamily="34" charset="0"/>
            </a:endParaRPr>
          </a:p>
        </p:txBody>
      </p:sp>
      <p:grpSp>
        <p:nvGrpSpPr>
          <p:cNvPr id="3" name="Group 6"/>
          <p:cNvGrpSpPr/>
          <p:nvPr/>
        </p:nvGrpSpPr>
        <p:grpSpPr>
          <a:xfrm>
            <a:off x="412750" y="2828350"/>
            <a:ext cx="1720851" cy="1363219"/>
            <a:chOff x="412749" y="2828349"/>
            <a:chExt cx="1720851" cy="1363219"/>
          </a:xfrm>
        </p:grpSpPr>
        <p:sp>
          <p:nvSpPr>
            <p:cNvPr id="42" name="Rounded Rectangle 41"/>
            <p:cNvSpPr/>
            <p:nvPr/>
          </p:nvSpPr>
          <p:spPr bwMode="auto">
            <a:xfrm>
              <a:off x="412749" y="2828349"/>
              <a:ext cx="1720851" cy="1363219"/>
            </a:xfrm>
            <a:prstGeom prst="roundRect">
              <a:avLst>
                <a:gd name="adj" fmla="val 9109"/>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pPr>
              <a:endParaRPr lang="zh-CN" altLang="en-US" sz="1600">
                <a:solidFill>
                  <a:srgbClr val="FFFFFF"/>
                </a:solidFill>
                <a:latin typeface="Arial" pitchFamily="34" charset="0"/>
                <a:ea typeface="SimHei" pitchFamily="2" charset="-122"/>
                <a:cs typeface="Arial" pitchFamily="34" charset="0"/>
              </a:endParaRPr>
            </a:p>
          </p:txBody>
        </p:sp>
        <p:sp>
          <p:nvSpPr>
            <p:cNvPr id="45" name="TextBox 44"/>
            <p:cNvSpPr txBox="1"/>
            <p:nvPr/>
          </p:nvSpPr>
          <p:spPr>
            <a:xfrm>
              <a:off x="412749" y="3353482"/>
              <a:ext cx="1720851" cy="307777"/>
            </a:xfrm>
            <a:prstGeom prst="rect">
              <a:avLst/>
            </a:prstGeom>
            <a:noFill/>
          </p:spPr>
          <p:txBody>
            <a:bodyPr wrap="square" anchor="ctr">
              <a:spAutoFit/>
            </a:bodyPr>
            <a:lstStyle/>
            <a:p>
              <a:pPr algn="ctr" fontAlgn="base">
                <a:spcBef>
                  <a:spcPct val="0"/>
                </a:spcBef>
                <a:spcAft>
                  <a:spcPct val="40000"/>
                </a:spcAft>
                <a:defRPr/>
              </a:pPr>
              <a:r>
                <a:rPr lang="zh-CN" altLang="en-US" sz="1400" b="1" dirty="0">
                  <a:solidFill>
                    <a:srgbClr val="FFFFFF"/>
                  </a:solidFill>
                  <a:ea typeface="SimHei" pitchFamily="2" charset="-122"/>
                  <a:cs typeface="Arial" pitchFamily="34" charset="0"/>
                </a:rPr>
                <a:t>云计算应用平台</a:t>
              </a:r>
              <a:endParaRPr lang="zh-CN" altLang="en-US" sz="1100" dirty="0">
                <a:solidFill>
                  <a:srgbClr val="FFFFFF"/>
                </a:solidFill>
                <a:ea typeface="SimHei" pitchFamily="2" charset="-122"/>
                <a:cs typeface="Arial" pitchFamily="34" charset="0"/>
              </a:endParaRPr>
            </a:p>
          </p:txBody>
        </p:sp>
      </p:grpSp>
      <p:sp>
        <p:nvSpPr>
          <p:cNvPr id="48" name="Isosceles Triangle 47"/>
          <p:cNvSpPr/>
          <p:nvPr/>
        </p:nvSpPr>
        <p:spPr bwMode="auto">
          <a:xfrm rot="16200000">
            <a:off x="1843466" y="4934378"/>
            <a:ext cx="1129787" cy="414464"/>
          </a:xfrm>
          <a:prstGeom prst="triangle">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91435" tIns="45718" rIns="91435" bIns="45718" anchor="ctr"/>
          <a:lstStyle/>
          <a:p>
            <a:pPr fontAlgn="base">
              <a:spcBef>
                <a:spcPct val="0"/>
              </a:spcBef>
              <a:spcAft>
                <a:spcPct val="0"/>
              </a:spcAft>
              <a:buClr>
                <a:srgbClr val="000000"/>
              </a:buClr>
            </a:pPr>
            <a:endParaRPr lang="zh-CN" altLang="en-US" sz="1600">
              <a:solidFill>
                <a:srgbClr val="FFFFFF"/>
              </a:solidFill>
              <a:latin typeface="Arial" pitchFamily="34" charset="0"/>
              <a:ea typeface="SimHei" pitchFamily="2" charset="-122"/>
              <a:cs typeface="Arial" pitchFamily="34" charset="0"/>
            </a:endParaRPr>
          </a:p>
        </p:txBody>
      </p:sp>
      <p:grpSp>
        <p:nvGrpSpPr>
          <p:cNvPr id="4" name="Group 7"/>
          <p:cNvGrpSpPr/>
          <p:nvPr/>
        </p:nvGrpSpPr>
        <p:grpSpPr>
          <a:xfrm>
            <a:off x="412750" y="4481224"/>
            <a:ext cx="1720851" cy="1363219"/>
            <a:chOff x="412749" y="4481224"/>
            <a:chExt cx="1720851" cy="1363219"/>
          </a:xfrm>
        </p:grpSpPr>
        <p:sp>
          <p:nvSpPr>
            <p:cNvPr id="50" name="Rounded Rectangle 49"/>
            <p:cNvSpPr/>
            <p:nvPr/>
          </p:nvSpPr>
          <p:spPr bwMode="auto">
            <a:xfrm>
              <a:off x="412749" y="4481224"/>
              <a:ext cx="1720851" cy="1363219"/>
            </a:xfrm>
            <a:prstGeom prst="roundRect">
              <a:avLst>
                <a:gd name="adj" fmla="val 9109"/>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buClr>
                  <a:srgbClr val="000000"/>
                </a:buClr>
              </a:pPr>
              <a:endParaRPr lang="zh-CN" altLang="en-US" sz="1600">
                <a:solidFill>
                  <a:srgbClr val="FFFFFF"/>
                </a:solidFill>
                <a:latin typeface="Arial" pitchFamily="34" charset="0"/>
                <a:ea typeface="SimHei" pitchFamily="2" charset="-122"/>
                <a:cs typeface="Arial" pitchFamily="34" charset="0"/>
              </a:endParaRPr>
            </a:p>
          </p:txBody>
        </p:sp>
        <p:sp>
          <p:nvSpPr>
            <p:cNvPr id="51" name="TextBox 50"/>
            <p:cNvSpPr txBox="1"/>
            <p:nvPr/>
          </p:nvSpPr>
          <p:spPr>
            <a:xfrm>
              <a:off x="412749" y="4858648"/>
              <a:ext cx="1720851" cy="523220"/>
            </a:xfrm>
            <a:prstGeom prst="rect">
              <a:avLst/>
            </a:prstGeom>
            <a:noFill/>
          </p:spPr>
          <p:txBody>
            <a:bodyPr wrap="square" anchor="ctr">
              <a:spAutoFit/>
            </a:bodyPr>
            <a:lstStyle/>
            <a:p>
              <a:pPr algn="ctr" fontAlgn="base">
                <a:spcBef>
                  <a:spcPct val="0"/>
                </a:spcBef>
                <a:spcAft>
                  <a:spcPct val="40000"/>
                </a:spcAft>
                <a:defRPr/>
              </a:pPr>
              <a:r>
                <a:rPr lang="zh-CN" altLang="en-US" sz="1400" b="1" dirty="0">
                  <a:solidFill>
                    <a:srgbClr val="FFFFFF"/>
                  </a:solidFill>
                  <a:ea typeface="SimHei" pitchFamily="2" charset="-122"/>
                  <a:cs typeface="Arial" pitchFamily="34" charset="0"/>
                </a:rPr>
                <a:t>云计算</a:t>
              </a:r>
              <a:br>
                <a:rPr lang="zh-CN" altLang="en-US" sz="1400" b="1" dirty="0">
                  <a:solidFill>
                    <a:srgbClr val="FFFFFF"/>
                  </a:solidFill>
                  <a:ea typeface="SimHei" pitchFamily="2" charset="-122"/>
                  <a:cs typeface="Arial" pitchFamily="34" charset="0"/>
                </a:rPr>
              </a:br>
              <a:r>
                <a:rPr lang="zh-CN" altLang="en-US" sz="1400" b="1" dirty="0">
                  <a:solidFill>
                    <a:srgbClr val="FFFFFF"/>
                  </a:solidFill>
                  <a:ea typeface="SimHei" pitchFamily="2" charset="-122"/>
                  <a:cs typeface="Arial" pitchFamily="34" charset="0"/>
                </a:rPr>
                <a:t>基础架构和管理</a:t>
              </a:r>
              <a:endParaRPr lang="zh-CN" altLang="en-US" sz="1100" dirty="0">
                <a:solidFill>
                  <a:srgbClr val="FFFFFF"/>
                </a:solidFill>
                <a:ea typeface="SimHei" pitchFamily="2" charset="-122"/>
                <a:cs typeface="Arial" pitchFamily="34" charset="0"/>
              </a:endParaRPr>
            </a:p>
          </p:txBody>
        </p:sp>
      </p:grpSp>
      <p:sp>
        <p:nvSpPr>
          <p:cNvPr id="34" name="Isosceles Triangle 33"/>
          <p:cNvSpPr/>
          <p:nvPr/>
        </p:nvSpPr>
        <p:spPr bwMode="auto">
          <a:xfrm rot="16200000">
            <a:off x="1843466" y="1628629"/>
            <a:ext cx="1129787" cy="414464"/>
          </a:xfrm>
          <a:prstGeom prst="triangle">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91435" tIns="45718" rIns="91435" bIns="45718" anchor="ctr"/>
          <a:lstStyle/>
          <a:p>
            <a:pPr fontAlgn="base">
              <a:spcBef>
                <a:spcPct val="0"/>
              </a:spcBef>
              <a:spcAft>
                <a:spcPct val="0"/>
              </a:spcAft>
            </a:pPr>
            <a:endParaRPr lang="zh-CN" altLang="en-US" sz="1200">
              <a:solidFill>
                <a:srgbClr val="FFFFFF"/>
              </a:solidFill>
              <a:latin typeface="Arial" pitchFamily="34" charset="0"/>
              <a:ea typeface="SimHei" pitchFamily="2" charset="-122"/>
              <a:cs typeface="Arial" pitchFamily="34" charset="0"/>
            </a:endParaRPr>
          </a:p>
        </p:txBody>
      </p:sp>
      <p:grpSp>
        <p:nvGrpSpPr>
          <p:cNvPr id="5" name="Group 5"/>
          <p:cNvGrpSpPr/>
          <p:nvPr/>
        </p:nvGrpSpPr>
        <p:grpSpPr>
          <a:xfrm>
            <a:off x="412750" y="1175474"/>
            <a:ext cx="1720851" cy="1363219"/>
            <a:chOff x="412749" y="1175474"/>
            <a:chExt cx="1720851" cy="1363219"/>
          </a:xfrm>
        </p:grpSpPr>
        <p:sp>
          <p:nvSpPr>
            <p:cNvPr id="37" name="Rounded Rectangle 36"/>
            <p:cNvSpPr/>
            <p:nvPr/>
          </p:nvSpPr>
          <p:spPr bwMode="auto">
            <a:xfrm>
              <a:off x="412749" y="1175474"/>
              <a:ext cx="1720851" cy="1363219"/>
            </a:xfrm>
            <a:prstGeom prst="roundRect">
              <a:avLst>
                <a:gd name="adj" fmla="val 9109"/>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pPr>
              <a:endParaRPr lang="zh-CN" altLang="en-US" sz="1200">
                <a:solidFill>
                  <a:srgbClr val="FFFFFF"/>
                </a:solidFill>
                <a:latin typeface="Arial" pitchFamily="34" charset="0"/>
                <a:ea typeface="SimHei" pitchFamily="2" charset="-122"/>
                <a:cs typeface="Arial" pitchFamily="34" charset="0"/>
              </a:endParaRPr>
            </a:p>
          </p:txBody>
        </p:sp>
        <p:sp>
          <p:nvSpPr>
            <p:cNvPr id="38" name="TextBox 37"/>
            <p:cNvSpPr txBox="1"/>
            <p:nvPr/>
          </p:nvSpPr>
          <p:spPr>
            <a:xfrm>
              <a:off x="518729" y="1705775"/>
              <a:ext cx="1479459" cy="307777"/>
            </a:xfrm>
            <a:prstGeom prst="rect">
              <a:avLst/>
            </a:prstGeom>
            <a:noFill/>
          </p:spPr>
          <p:txBody>
            <a:bodyPr wrap="square" anchor="ctr">
              <a:spAutoFit/>
            </a:bodyPr>
            <a:lstStyle/>
            <a:p>
              <a:pPr algn="ctr" fontAlgn="base">
                <a:spcBef>
                  <a:spcPct val="0"/>
                </a:spcBef>
                <a:spcAft>
                  <a:spcPct val="40000"/>
                </a:spcAft>
                <a:defRPr/>
              </a:pPr>
              <a:r>
                <a:rPr lang="zh-CN" altLang="en-US" sz="1400" b="1" dirty="0">
                  <a:solidFill>
                    <a:srgbClr val="FFFFFF"/>
                  </a:solidFill>
                  <a:ea typeface="SimHei" pitchFamily="2" charset="-122"/>
                  <a:cs typeface="Arial" pitchFamily="34" charset="0"/>
                </a:rPr>
                <a:t>终端用户计算</a:t>
              </a:r>
              <a:endParaRPr lang="zh-CN" altLang="en-US" sz="1100" dirty="0">
                <a:solidFill>
                  <a:srgbClr val="FFFFFF"/>
                </a:solidFill>
                <a:ea typeface="SimHei" pitchFamily="2" charset="-122"/>
                <a:cs typeface="Arial" pitchFamily="34" charset="0"/>
              </a:endParaRPr>
            </a:p>
          </p:txBody>
        </p:sp>
      </p:grpSp>
      <p:grpSp>
        <p:nvGrpSpPr>
          <p:cNvPr id="6" name="Group 1"/>
          <p:cNvGrpSpPr/>
          <p:nvPr/>
        </p:nvGrpSpPr>
        <p:grpSpPr>
          <a:xfrm>
            <a:off x="2599278" y="1175474"/>
            <a:ext cx="3996720" cy="1363219"/>
            <a:chOff x="2599278" y="1175474"/>
            <a:chExt cx="3996720" cy="1363219"/>
          </a:xfrm>
        </p:grpSpPr>
        <p:sp>
          <p:nvSpPr>
            <p:cNvPr id="35" name="Rounded Rectangle 34"/>
            <p:cNvSpPr/>
            <p:nvPr/>
          </p:nvSpPr>
          <p:spPr bwMode="auto">
            <a:xfrm>
              <a:off x="2599278" y="1175474"/>
              <a:ext cx="3996720" cy="1363219"/>
            </a:xfrm>
            <a:prstGeom prst="roundRect">
              <a:avLst>
                <a:gd name="adj" fmla="val 9109"/>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pPr>
              <a:endParaRPr lang="zh-CN" altLang="en-US" sz="1200">
                <a:solidFill>
                  <a:srgbClr val="FFFFFF"/>
                </a:solidFill>
                <a:latin typeface="Arial" pitchFamily="34" charset="0"/>
                <a:ea typeface="SimHei" pitchFamily="2" charset="-122"/>
                <a:cs typeface="Arial" pitchFamily="34" charset="0"/>
              </a:endParaRPr>
            </a:p>
          </p:txBody>
        </p:sp>
        <p:sp>
          <p:nvSpPr>
            <p:cNvPr id="55" name="Rounded Rectangle 54"/>
            <p:cNvSpPr/>
            <p:nvPr/>
          </p:nvSpPr>
          <p:spPr bwMode="auto">
            <a:xfrm>
              <a:off x="2825988" y="1820369"/>
              <a:ext cx="1095375" cy="345149"/>
            </a:xfrm>
            <a:prstGeom prst="roundRect">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smtClean="0">
                  <a:solidFill>
                    <a:srgbClr val="FFFFFF"/>
                  </a:solidFill>
                  <a:latin typeface="Arial" pitchFamily="34" charset="0"/>
                  <a:ea typeface="SimHei" pitchFamily="2" charset="-122"/>
                  <a:cs typeface="Arial" pitchFamily="34" charset="0"/>
                </a:rPr>
                <a:t>VMware View</a:t>
              </a:r>
              <a:endParaRPr lang="zh-CN" altLang="en-US" sz="1000" b="1" dirty="0">
                <a:solidFill>
                  <a:srgbClr val="FFFFFF"/>
                </a:solidFill>
                <a:latin typeface="Arial" pitchFamily="34" charset="0"/>
                <a:ea typeface="SimHei" pitchFamily="2" charset="-122"/>
                <a:cs typeface="Arial" pitchFamily="34" charset="0"/>
              </a:endParaRPr>
            </a:p>
          </p:txBody>
        </p:sp>
        <p:sp>
          <p:nvSpPr>
            <p:cNvPr id="56" name="Rounded Rectangle 55"/>
            <p:cNvSpPr/>
            <p:nvPr/>
          </p:nvSpPr>
          <p:spPr bwMode="auto">
            <a:xfrm>
              <a:off x="4045188" y="1830834"/>
              <a:ext cx="1095375" cy="345149"/>
            </a:xfrm>
            <a:prstGeom prst="roundRect">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FFFFFF"/>
                  </a:solidFill>
                  <a:latin typeface="Arial" pitchFamily="34" charset="0"/>
                  <a:ea typeface="SimHei" pitchFamily="2" charset="-122"/>
                  <a:cs typeface="Arial" pitchFamily="34" charset="0"/>
                </a:rPr>
                <a:t>Zimbra</a:t>
              </a:r>
              <a:endParaRPr lang="zh-CN" altLang="en-US" sz="1000" b="1" dirty="0">
                <a:solidFill>
                  <a:srgbClr val="FFFFFF"/>
                </a:solidFill>
                <a:latin typeface="Arial" pitchFamily="34" charset="0"/>
                <a:ea typeface="SimHei" pitchFamily="2" charset="-122"/>
                <a:cs typeface="Arial" pitchFamily="34" charset="0"/>
              </a:endParaRPr>
            </a:p>
          </p:txBody>
        </p:sp>
        <p:sp>
          <p:nvSpPr>
            <p:cNvPr id="57" name="Rounded Rectangle 56"/>
            <p:cNvSpPr/>
            <p:nvPr/>
          </p:nvSpPr>
          <p:spPr bwMode="auto">
            <a:xfrm>
              <a:off x="5273913" y="1825602"/>
              <a:ext cx="1095375" cy="345149"/>
            </a:xfrm>
            <a:prstGeom prst="roundRect">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smtClean="0">
                  <a:solidFill>
                    <a:srgbClr val="FFFFFF"/>
                  </a:solidFill>
                  <a:latin typeface="Arial" pitchFamily="34" charset="0"/>
                  <a:ea typeface="SimHei" pitchFamily="2" charset="-122"/>
                  <a:cs typeface="Arial" pitchFamily="34" charset="0"/>
                </a:rPr>
                <a:t>VMware WorkStation</a:t>
              </a:r>
              <a:endParaRPr lang="zh-CN" altLang="en-US" sz="1000" b="1" dirty="0">
                <a:solidFill>
                  <a:srgbClr val="FFFFFF"/>
                </a:solidFill>
                <a:latin typeface="Arial" pitchFamily="34" charset="0"/>
                <a:ea typeface="SimHei" pitchFamily="2" charset="-122"/>
                <a:cs typeface="Arial" pitchFamily="34" charset="0"/>
              </a:endParaRPr>
            </a:p>
          </p:txBody>
        </p:sp>
      </p:grpSp>
      <p:grpSp>
        <p:nvGrpSpPr>
          <p:cNvPr id="8" name="Group 3"/>
          <p:cNvGrpSpPr/>
          <p:nvPr/>
        </p:nvGrpSpPr>
        <p:grpSpPr>
          <a:xfrm>
            <a:off x="2599278" y="4481224"/>
            <a:ext cx="3996720" cy="1363219"/>
            <a:chOff x="2599278" y="4481224"/>
            <a:chExt cx="3996720" cy="1363219"/>
          </a:xfrm>
        </p:grpSpPr>
        <p:sp>
          <p:nvSpPr>
            <p:cNvPr id="49" name="Rounded Rectangle 48"/>
            <p:cNvSpPr/>
            <p:nvPr/>
          </p:nvSpPr>
          <p:spPr bwMode="auto">
            <a:xfrm>
              <a:off x="2599278" y="4481224"/>
              <a:ext cx="3996720" cy="1363219"/>
            </a:xfrm>
            <a:prstGeom prst="roundRect">
              <a:avLst>
                <a:gd name="adj" fmla="val 9109"/>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buClr>
                  <a:srgbClr val="000000"/>
                </a:buClr>
              </a:pPr>
              <a:endParaRPr lang="zh-CN" altLang="en-US" sz="1600">
                <a:solidFill>
                  <a:srgbClr val="FFFFFF"/>
                </a:solidFill>
                <a:latin typeface="Arial" pitchFamily="34" charset="0"/>
                <a:ea typeface="SimHei" pitchFamily="2" charset="-122"/>
                <a:cs typeface="Arial" pitchFamily="34" charset="0"/>
              </a:endParaRPr>
            </a:p>
          </p:txBody>
        </p:sp>
        <p:sp>
          <p:nvSpPr>
            <p:cNvPr id="76" name="Rounded Rectangle 75"/>
            <p:cNvSpPr/>
            <p:nvPr/>
          </p:nvSpPr>
          <p:spPr bwMode="auto">
            <a:xfrm>
              <a:off x="2825988" y="4575466"/>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err="1" smtClean="0">
                  <a:solidFill>
                    <a:srgbClr val="FFFFFF"/>
                  </a:solidFill>
                  <a:latin typeface="Arial" pitchFamily="34" charset="0"/>
                  <a:ea typeface="SimHei" pitchFamily="2" charset="-122"/>
                  <a:cs typeface="Arial" pitchFamily="34" charset="0"/>
                </a:rPr>
                <a:t>CapcityIQ</a:t>
              </a:r>
              <a:endParaRPr lang="zh-CN" altLang="en-US" sz="1000" b="1" dirty="0">
                <a:solidFill>
                  <a:srgbClr val="FFFFFF"/>
                </a:solidFill>
                <a:latin typeface="Arial" pitchFamily="34" charset="0"/>
                <a:ea typeface="SimHei" pitchFamily="2" charset="-122"/>
                <a:cs typeface="Arial" pitchFamily="34" charset="0"/>
              </a:endParaRPr>
            </a:p>
          </p:txBody>
        </p:sp>
        <p:sp>
          <p:nvSpPr>
            <p:cNvPr id="77" name="Rounded Rectangle 76"/>
            <p:cNvSpPr/>
            <p:nvPr/>
          </p:nvSpPr>
          <p:spPr bwMode="auto">
            <a:xfrm>
              <a:off x="4045188" y="4585931"/>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smtClean="0">
                  <a:solidFill>
                    <a:srgbClr val="FFFFFF"/>
                  </a:solidFill>
                  <a:latin typeface="Arial" pitchFamily="34" charset="0"/>
                  <a:ea typeface="SimHei" pitchFamily="2" charset="-122"/>
                  <a:cs typeface="Arial" pitchFamily="34" charset="0"/>
                </a:rPr>
                <a:t>Site Recovery Manager</a:t>
              </a:r>
              <a:endParaRPr lang="zh-CN" altLang="en-US" sz="1000" b="1" dirty="0">
                <a:solidFill>
                  <a:srgbClr val="FFFFFF"/>
                </a:solidFill>
                <a:latin typeface="Arial" pitchFamily="34" charset="0"/>
                <a:ea typeface="SimHei" pitchFamily="2" charset="-122"/>
                <a:cs typeface="Arial" pitchFamily="34" charset="0"/>
              </a:endParaRPr>
            </a:p>
          </p:txBody>
        </p:sp>
        <p:sp>
          <p:nvSpPr>
            <p:cNvPr id="78" name="Rounded Rectangle 77"/>
            <p:cNvSpPr/>
            <p:nvPr/>
          </p:nvSpPr>
          <p:spPr bwMode="auto">
            <a:xfrm>
              <a:off x="5273913" y="4580699"/>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spcBef>
                  <a:spcPct val="0"/>
                </a:spcBef>
                <a:spcAft>
                  <a:spcPct val="0"/>
                </a:spcAft>
                <a:buClr>
                  <a:srgbClr val="000000"/>
                </a:buClr>
              </a:pPr>
              <a:r>
                <a:rPr lang="en-US" altLang="zh-CN" sz="1000" b="1" dirty="0" err="1" smtClean="0">
                  <a:solidFill>
                    <a:srgbClr val="FFFFFF"/>
                  </a:solidFill>
                  <a:latin typeface="Arial" pitchFamily="34" charset="0"/>
                  <a:ea typeface="SimHei" pitchFamily="2" charset="-122"/>
                  <a:cs typeface="Arial" pitchFamily="34" charset="0"/>
                </a:rPr>
                <a:t>Ochestrator</a:t>
              </a:r>
              <a:endParaRPr lang="zh-CN" altLang="en-US" sz="1000" b="1" dirty="0">
                <a:solidFill>
                  <a:srgbClr val="FFFFFF"/>
                </a:solidFill>
                <a:latin typeface="Arial" pitchFamily="34" charset="0"/>
                <a:ea typeface="SimHei" pitchFamily="2" charset="-122"/>
                <a:cs typeface="Arial" pitchFamily="34" charset="0"/>
              </a:endParaRPr>
            </a:p>
          </p:txBody>
        </p:sp>
        <p:sp>
          <p:nvSpPr>
            <p:cNvPr id="79" name="Rounded Rectangle 78"/>
            <p:cNvSpPr/>
            <p:nvPr/>
          </p:nvSpPr>
          <p:spPr bwMode="auto">
            <a:xfrm>
              <a:off x="2825988" y="5002212"/>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err="1" smtClean="0">
                  <a:solidFill>
                    <a:srgbClr val="FFFFFF"/>
                  </a:solidFill>
                  <a:latin typeface="Arial" pitchFamily="34" charset="0"/>
                  <a:ea typeface="SimHei" pitchFamily="2" charset="-122"/>
                  <a:cs typeface="Arial" pitchFamily="34" charset="0"/>
                </a:rPr>
                <a:t>vCD</a:t>
              </a:r>
              <a:r>
                <a:rPr lang="en-US" altLang="zh-CN" sz="1000" b="1" dirty="0" smtClean="0">
                  <a:solidFill>
                    <a:srgbClr val="FFFFFF"/>
                  </a:solidFill>
                  <a:latin typeface="Arial" pitchFamily="34" charset="0"/>
                  <a:ea typeface="SimHei" pitchFamily="2" charset="-122"/>
                  <a:cs typeface="Arial" pitchFamily="34" charset="0"/>
                </a:rPr>
                <a:t> (</a:t>
              </a:r>
              <a:r>
                <a:rPr lang="en-US" altLang="zh-CN" sz="1000" b="1" dirty="0" err="1" smtClean="0">
                  <a:solidFill>
                    <a:srgbClr val="FFFFFF"/>
                  </a:solidFill>
                  <a:latin typeface="Arial" pitchFamily="34" charset="0"/>
                  <a:ea typeface="SimHei" pitchFamily="2" charset="-122"/>
                  <a:cs typeface="Arial" pitchFamily="34" charset="0"/>
                </a:rPr>
                <a:t>vCloud</a:t>
              </a:r>
              <a:r>
                <a:rPr lang="en-US" altLang="zh-CN" sz="1000" b="1" dirty="0" smtClean="0">
                  <a:solidFill>
                    <a:srgbClr val="FFFFFF"/>
                  </a:solidFill>
                  <a:latin typeface="Arial" pitchFamily="34" charset="0"/>
                  <a:ea typeface="SimHei" pitchFamily="2" charset="-122"/>
                  <a:cs typeface="Arial" pitchFamily="34" charset="0"/>
                </a:rPr>
                <a:t> Director)</a:t>
              </a:r>
              <a:endParaRPr lang="zh-CN" altLang="en-US" sz="1000" b="1" dirty="0">
                <a:solidFill>
                  <a:srgbClr val="FFFFFF"/>
                </a:solidFill>
                <a:latin typeface="Arial" pitchFamily="34" charset="0"/>
                <a:ea typeface="SimHei" pitchFamily="2" charset="-122"/>
                <a:cs typeface="Arial" pitchFamily="34" charset="0"/>
              </a:endParaRPr>
            </a:p>
          </p:txBody>
        </p:sp>
        <p:sp>
          <p:nvSpPr>
            <p:cNvPr id="80" name="Rounded Rectangle 79"/>
            <p:cNvSpPr/>
            <p:nvPr/>
          </p:nvSpPr>
          <p:spPr bwMode="auto">
            <a:xfrm>
              <a:off x="4045188" y="5012677"/>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err="1" smtClean="0">
                  <a:solidFill>
                    <a:srgbClr val="FFFFFF"/>
                  </a:solidFill>
                  <a:latin typeface="Arial" pitchFamily="34" charset="0"/>
                  <a:ea typeface="SimHei" pitchFamily="2" charset="-122"/>
                  <a:cs typeface="Arial" pitchFamily="34" charset="0"/>
                </a:rPr>
                <a:t>vShield</a:t>
              </a:r>
              <a:r>
                <a:rPr lang="en-US" altLang="zh-CN" sz="1000" b="1" dirty="0" smtClean="0">
                  <a:solidFill>
                    <a:srgbClr val="FFFFFF"/>
                  </a:solidFill>
                  <a:latin typeface="Arial" pitchFamily="34" charset="0"/>
                  <a:ea typeface="SimHei" pitchFamily="2" charset="-122"/>
                  <a:cs typeface="Arial" pitchFamily="34" charset="0"/>
                </a:rPr>
                <a:t> </a:t>
              </a:r>
              <a:r>
                <a:rPr lang="zh-CN" altLang="en-US" sz="1000" b="1" dirty="0" smtClean="0">
                  <a:solidFill>
                    <a:srgbClr val="FFFFFF"/>
                  </a:solidFill>
                  <a:latin typeface="Arial" pitchFamily="34" charset="0"/>
                  <a:ea typeface="SimHei" pitchFamily="2" charset="-122"/>
                  <a:cs typeface="Arial" pitchFamily="34" charset="0"/>
                </a:rPr>
                <a:t>家族</a:t>
              </a:r>
              <a:endParaRPr lang="zh-CN" altLang="en-US" sz="1000" b="1" dirty="0">
                <a:solidFill>
                  <a:srgbClr val="FFFFFF"/>
                </a:solidFill>
                <a:latin typeface="Arial" pitchFamily="34" charset="0"/>
                <a:ea typeface="SimHei" pitchFamily="2" charset="-122"/>
                <a:cs typeface="Arial" pitchFamily="34" charset="0"/>
              </a:endParaRPr>
            </a:p>
          </p:txBody>
        </p:sp>
        <p:sp>
          <p:nvSpPr>
            <p:cNvPr id="81" name="Rounded Rectangle 80"/>
            <p:cNvSpPr/>
            <p:nvPr/>
          </p:nvSpPr>
          <p:spPr bwMode="auto">
            <a:xfrm>
              <a:off x="5273913" y="5007445"/>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err="1" smtClean="0">
                  <a:solidFill>
                    <a:srgbClr val="FFFFFF"/>
                  </a:solidFill>
                  <a:latin typeface="Arial" pitchFamily="34" charset="0"/>
                  <a:ea typeface="SimHei" pitchFamily="2" charset="-122"/>
                  <a:cs typeface="Arial" pitchFamily="34" charset="0"/>
                </a:rPr>
                <a:t>ChargeBack</a:t>
              </a:r>
              <a:endParaRPr lang="zh-CN" altLang="en-US" sz="1000" b="1" dirty="0">
                <a:solidFill>
                  <a:srgbClr val="FFFFFF"/>
                </a:solidFill>
                <a:latin typeface="Arial" pitchFamily="34" charset="0"/>
                <a:ea typeface="SimHei" pitchFamily="2" charset="-122"/>
                <a:cs typeface="Arial" pitchFamily="34" charset="0"/>
              </a:endParaRPr>
            </a:p>
          </p:txBody>
        </p:sp>
      </p:grpSp>
      <p:sp>
        <p:nvSpPr>
          <p:cNvPr id="53" name="Rounded Rectangle 78"/>
          <p:cNvSpPr/>
          <p:nvPr/>
        </p:nvSpPr>
        <p:spPr bwMode="auto">
          <a:xfrm>
            <a:off x="2833683" y="5429264"/>
            <a:ext cx="3524267"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err="1" smtClean="0">
                <a:solidFill>
                  <a:srgbClr val="FFFFFF"/>
                </a:solidFill>
                <a:latin typeface="Arial" pitchFamily="34" charset="0"/>
                <a:ea typeface="SimHei" pitchFamily="2" charset="-122"/>
                <a:cs typeface="Arial" pitchFamily="34" charset="0"/>
              </a:rPr>
              <a:t>vSphere</a:t>
            </a:r>
            <a:r>
              <a:rPr lang="zh-CN" altLang="en-US" sz="1000" b="1" dirty="0" smtClean="0">
                <a:solidFill>
                  <a:srgbClr val="FFFFFF"/>
                </a:solidFill>
                <a:latin typeface="Arial" pitchFamily="34" charset="0"/>
                <a:ea typeface="SimHei" pitchFamily="2" charset="-122"/>
                <a:cs typeface="Arial" pitchFamily="34" charset="0"/>
              </a:rPr>
              <a:t>虚拟化基础平台</a:t>
            </a:r>
            <a:endParaRPr lang="zh-CN" altLang="en-US" sz="1000" b="1" dirty="0">
              <a:solidFill>
                <a:srgbClr val="FFFFFF"/>
              </a:solidFill>
              <a:latin typeface="Arial" pitchFamily="34" charset="0"/>
              <a:ea typeface="SimHei" pitchFamily="2" charset="-122"/>
              <a:cs typeface="Arial" pitchFamily="34" charset="0"/>
            </a:endParaRPr>
          </a:p>
        </p:txBody>
      </p:sp>
      <p:sp>
        <p:nvSpPr>
          <p:cNvPr id="60" name="AutoShape 163"/>
          <p:cNvSpPr>
            <a:spLocks noChangeArrowheads="1"/>
          </p:cNvSpPr>
          <p:nvPr/>
        </p:nvSpPr>
        <p:spPr bwMode="auto">
          <a:xfrm>
            <a:off x="214283" y="1000120"/>
            <a:ext cx="6572296" cy="1714500"/>
          </a:xfrm>
          <a:prstGeom prst="roundRect">
            <a:avLst>
              <a:gd name="adj" fmla="val 16667"/>
            </a:avLst>
          </a:prstGeom>
          <a:solidFill>
            <a:srgbClr val="FFFF00">
              <a:alpha val="20000"/>
            </a:srgbClr>
          </a:solidFill>
          <a:ln w="76200">
            <a:solidFill>
              <a:srgbClr val="FF6600"/>
            </a:solidFill>
            <a:round/>
            <a:headEnd/>
            <a:tailEnd/>
          </a:ln>
        </p:spPr>
        <p:txBody>
          <a:bodyPr wrap="none" anchor="ctr"/>
          <a:lstStyle/>
          <a:p>
            <a:endParaRPr lang="zh-CN" altLang="en-US">
              <a:latin typeface="Calibri" pitchFamily="34" charset="0"/>
            </a:endParaRPr>
          </a:p>
        </p:txBody>
      </p:sp>
      <p:sp>
        <p:nvSpPr>
          <p:cNvPr id="44" name="矩形 43"/>
          <p:cNvSpPr/>
          <p:nvPr/>
        </p:nvSpPr>
        <p:spPr>
          <a:xfrm>
            <a:off x="2143108" y="1428736"/>
            <a:ext cx="2967479" cy="923330"/>
          </a:xfrm>
          <a:prstGeom prst="rect">
            <a:avLst/>
          </a:prstGeom>
          <a:noFill/>
        </p:spPr>
        <p:txBody>
          <a:bodyPr wrap="none" lIns="91440" tIns="45720" rIns="91440" bIns="45720">
            <a:spAutoFit/>
          </a:bodyPr>
          <a:lstStyle/>
          <a:p>
            <a:pPr algn="ctr"/>
            <a:r>
              <a:rPr lang="zh-CN" altLang="en-US" sz="54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第三部分</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58" name="Isosceles Triangle 39"/>
          <p:cNvSpPr/>
          <p:nvPr/>
        </p:nvSpPr>
        <p:spPr bwMode="auto">
          <a:xfrm rot="16200000">
            <a:off x="1843466" y="3281504"/>
            <a:ext cx="1129787" cy="414464"/>
          </a:xfrm>
          <a:prstGeom prst="triangle">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91435" tIns="45718" rIns="91435" bIns="45718" anchor="ctr"/>
          <a:lstStyle/>
          <a:p>
            <a:pPr fontAlgn="base">
              <a:spcBef>
                <a:spcPct val="0"/>
              </a:spcBef>
              <a:spcAft>
                <a:spcPct val="0"/>
              </a:spcAft>
            </a:pPr>
            <a:endParaRPr lang="zh-CN" altLang="en-US" sz="1600">
              <a:solidFill>
                <a:srgbClr val="FFFFFF"/>
              </a:solidFill>
              <a:latin typeface="Arial" pitchFamily="34" charset="0"/>
              <a:ea typeface="SimHei" pitchFamily="2" charset="-122"/>
              <a:cs typeface="Arial" pitchFamily="34" charset="0"/>
            </a:endParaRPr>
          </a:p>
        </p:txBody>
      </p:sp>
      <p:grpSp>
        <p:nvGrpSpPr>
          <p:cNvPr id="59" name="Group 2"/>
          <p:cNvGrpSpPr/>
          <p:nvPr/>
        </p:nvGrpSpPr>
        <p:grpSpPr>
          <a:xfrm>
            <a:off x="2571736" y="2851599"/>
            <a:ext cx="3996720" cy="1363219"/>
            <a:chOff x="2599278" y="2828349"/>
            <a:chExt cx="3996720" cy="1363219"/>
          </a:xfrm>
        </p:grpSpPr>
        <p:sp>
          <p:nvSpPr>
            <p:cNvPr id="65" name="Rounded Rectangle 40"/>
            <p:cNvSpPr/>
            <p:nvPr/>
          </p:nvSpPr>
          <p:spPr bwMode="auto">
            <a:xfrm>
              <a:off x="2599278" y="2828349"/>
              <a:ext cx="3996720" cy="1363219"/>
            </a:xfrm>
            <a:prstGeom prst="roundRect">
              <a:avLst>
                <a:gd name="adj" fmla="val 9109"/>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pPr>
              <a:endParaRPr lang="zh-CN" altLang="en-US" sz="1600">
                <a:solidFill>
                  <a:srgbClr val="FFFFFF"/>
                </a:solidFill>
                <a:latin typeface="Arial" pitchFamily="34" charset="0"/>
                <a:ea typeface="SimHei" pitchFamily="2" charset="-122"/>
                <a:cs typeface="Arial" pitchFamily="34" charset="0"/>
              </a:endParaRPr>
            </a:p>
          </p:txBody>
        </p:sp>
        <p:sp>
          <p:nvSpPr>
            <p:cNvPr id="66" name="Rounded Rectangle 71"/>
            <p:cNvSpPr/>
            <p:nvPr/>
          </p:nvSpPr>
          <p:spPr bwMode="auto">
            <a:xfrm>
              <a:off x="3119435" y="3071809"/>
              <a:ext cx="1095375" cy="345149"/>
            </a:xfrm>
            <a:prstGeom prst="roundRect">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FFFFFF"/>
                  </a:solidFill>
                  <a:latin typeface="Arial" pitchFamily="34" charset="0"/>
                  <a:ea typeface="SimHei" pitchFamily="2" charset="-122"/>
                  <a:cs typeface="Arial" pitchFamily="34" charset="0"/>
                </a:rPr>
                <a:t>vFabric</a:t>
              </a:r>
              <a:r>
                <a:rPr lang="en-US" altLang="zh-CN" sz="1000" b="1" dirty="0" smtClean="0">
                  <a:solidFill>
                    <a:srgbClr val="FFFFFF"/>
                  </a:solidFill>
                  <a:latin typeface="Arial" pitchFamily="34" charset="0"/>
                  <a:ea typeface="SimHei" pitchFamily="2" charset="-122"/>
                  <a:cs typeface="Arial" pitchFamily="34" charset="0"/>
                </a:rPr>
                <a:t> </a:t>
              </a:r>
              <a:r>
                <a:rPr lang="zh-CN" altLang="en-US" sz="1000" b="1" dirty="0" smtClean="0">
                  <a:solidFill>
                    <a:srgbClr val="FFFFFF"/>
                  </a:solidFill>
                  <a:latin typeface="Arial" pitchFamily="34" charset="0"/>
                  <a:ea typeface="SimHei" pitchFamily="2" charset="-122"/>
                  <a:cs typeface="Arial" pitchFamily="34" charset="0"/>
                </a:rPr>
                <a:t>家族</a:t>
              </a:r>
              <a:endParaRPr lang="zh-CN" altLang="en-US" sz="1000" b="1" dirty="0">
                <a:solidFill>
                  <a:srgbClr val="FFFFFF"/>
                </a:solidFill>
                <a:latin typeface="Arial" pitchFamily="34" charset="0"/>
                <a:ea typeface="SimHei" pitchFamily="2" charset="-122"/>
                <a:cs typeface="Arial" pitchFamily="34" charset="0"/>
              </a:endParaRPr>
            </a:p>
          </p:txBody>
        </p:sp>
        <p:sp>
          <p:nvSpPr>
            <p:cNvPr id="67" name="Rounded Rectangle 73"/>
            <p:cNvSpPr/>
            <p:nvPr/>
          </p:nvSpPr>
          <p:spPr bwMode="auto">
            <a:xfrm>
              <a:off x="4714876" y="3071809"/>
              <a:ext cx="1095375" cy="345149"/>
            </a:xfrm>
            <a:prstGeom prst="roundRect">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FFFFFF"/>
                  </a:solidFill>
                  <a:latin typeface="Arial" pitchFamily="34" charset="0"/>
                  <a:ea typeface="SimHei" pitchFamily="2" charset="-122"/>
                  <a:cs typeface="Arial" pitchFamily="34" charset="0"/>
                </a:rPr>
                <a:t>Hyperic</a:t>
              </a:r>
              <a:endParaRPr lang="zh-CN" altLang="en-US" sz="1000" b="1" dirty="0">
                <a:solidFill>
                  <a:srgbClr val="FFFFFF"/>
                </a:solidFill>
                <a:latin typeface="Arial" pitchFamily="34" charset="0"/>
                <a:ea typeface="SimHei" pitchFamily="2" charset="-122"/>
                <a:cs typeface="Arial" pitchFamily="34" charset="0"/>
              </a:endParaRPr>
            </a:p>
          </p:txBody>
        </p:sp>
        <p:sp>
          <p:nvSpPr>
            <p:cNvPr id="68" name="Rounded Rectangle 74"/>
            <p:cNvSpPr/>
            <p:nvPr/>
          </p:nvSpPr>
          <p:spPr bwMode="auto">
            <a:xfrm>
              <a:off x="4714876" y="3643313"/>
              <a:ext cx="1095375" cy="345149"/>
            </a:xfrm>
            <a:prstGeom prst="roundRect">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a:lnSpc>
                  <a:spcPct val="95000"/>
                </a:lnSpc>
                <a:defRPr/>
              </a:pPr>
              <a:r>
                <a:rPr lang="en-US" sz="1000" b="1" dirty="0" smtClean="0"/>
                <a:t>Cloud Foundry</a:t>
              </a:r>
              <a:endParaRPr lang="zh-CN" altLang="en-US" sz="1000" b="1" dirty="0">
                <a:solidFill>
                  <a:srgbClr val="FFFFFF"/>
                </a:solidFill>
                <a:latin typeface="Arial" pitchFamily="34" charset="0"/>
                <a:ea typeface="SimHei" pitchFamily="2" charset="-122"/>
                <a:cs typeface="Arial" pitchFamily="34" charset="0"/>
              </a:endParaRPr>
            </a:p>
          </p:txBody>
        </p:sp>
      </p:grpSp>
      <p:sp>
        <p:nvSpPr>
          <p:cNvPr id="69" name="Rounded Rectangle 74"/>
          <p:cNvSpPr/>
          <p:nvPr/>
        </p:nvSpPr>
        <p:spPr bwMode="auto">
          <a:xfrm>
            <a:off x="3119435" y="3643314"/>
            <a:ext cx="1095375" cy="345149"/>
          </a:xfrm>
          <a:prstGeom prst="roundRect">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FFFFFF"/>
                </a:solidFill>
                <a:latin typeface="Arial" pitchFamily="34" charset="0"/>
                <a:ea typeface="SimHei" pitchFamily="2" charset="-122"/>
                <a:cs typeface="Arial" pitchFamily="34" charset="0"/>
              </a:rPr>
              <a:t>SpringSource</a:t>
            </a:r>
            <a:endParaRPr lang="zh-CN" altLang="en-US" sz="1000" b="1" dirty="0">
              <a:solidFill>
                <a:srgbClr val="FFFFFF"/>
              </a:solidFill>
              <a:latin typeface="Arial" pitchFamily="34" charset="0"/>
              <a:ea typeface="SimHei" pitchFamily="2" charset="-122"/>
              <a:cs typeface="Arial" pitchFamily="34" charset="0"/>
            </a:endParaRPr>
          </a:p>
        </p:txBody>
      </p:sp>
      <p:sp>
        <p:nvSpPr>
          <p:cNvPr id="70" name="标题 69"/>
          <p:cNvSpPr>
            <a:spLocks noGrp="1"/>
          </p:cNvSpPr>
          <p:nvPr>
            <p:ph type="title"/>
          </p:nvPr>
        </p:nvSpPr>
        <p:spPr/>
        <p:txBody>
          <a:bodyPr/>
          <a:lstStyle/>
          <a:p>
            <a:r>
              <a:rPr lang="en-US" altLang="zh-CN" dirty="0" smtClean="0">
                <a:solidFill>
                  <a:schemeClr val="accent3"/>
                </a:solidFill>
                <a:latin typeface="Arial" pitchFamily="34" charset="0"/>
                <a:ea typeface="SimHei" pitchFamily="2" charset="-122"/>
                <a:cs typeface="Arial" pitchFamily="34" charset="0"/>
              </a:rPr>
              <a:t>VMware </a:t>
            </a:r>
            <a:r>
              <a:rPr lang="zh-CN" altLang="en-US" dirty="0" smtClean="0">
                <a:solidFill>
                  <a:schemeClr val="accent3"/>
                </a:solidFill>
                <a:latin typeface="Arial" pitchFamily="34" charset="0"/>
                <a:ea typeface="SimHei" pitchFamily="2" charset="-122"/>
                <a:cs typeface="Arial" pitchFamily="34" charset="0"/>
              </a:rPr>
              <a:t>虚拟化和云计算管理解决方案</a:t>
            </a:r>
            <a:endParaRPr lang="zh-CN" altLang="en-US" dirty="0"/>
          </a:p>
        </p:txBody>
      </p:sp>
    </p:spTree>
    <p:extLst>
      <p:ext uri="{BB962C8B-B14F-4D97-AF65-F5344CB8AC3E}">
        <p14:creationId xmlns:p14="http://schemas.microsoft.com/office/powerpoint/2010/main" xmlns="" val="855583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linds(horizontal)">
                                      <p:cBhvr>
                                        <p:cTn id="7" dur="500"/>
                                        <p:tgtEl>
                                          <p:spTgt spid="4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blinds(horizontal)">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4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第三部分：终端用户计算</a:t>
            </a:r>
            <a:endParaRPr lang="zh-CN" altLang="en-US" dirty="0"/>
          </a:p>
        </p:txBody>
      </p:sp>
      <p:sp>
        <p:nvSpPr>
          <p:cNvPr id="3" name="内容占位符 2"/>
          <p:cNvSpPr>
            <a:spLocks noGrp="1"/>
          </p:cNvSpPr>
          <p:nvPr>
            <p:ph idx="1"/>
          </p:nvPr>
        </p:nvSpPr>
        <p:spPr/>
        <p:txBody>
          <a:bodyPr/>
          <a:lstStyle/>
          <a:p>
            <a:r>
              <a:rPr lang="en-US" altLang="zh-CN" dirty="0" smtClean="0">
                <a:latin typeface="华文细黑" pitchFamily="2" charset="-122"/>
                <a:ea typeface="华文细黑" pitchFamily="2" charset="-122"/>
              </a:rPr>
              <a:t>1</a:t>
            </a:r>
            <a:r>
              <a:rPr lang="zh-CN" altLang="en-US" dirty="0" smtClean="0">
                <a:latin typeface="华文细黑" pitchFamily="2" charset="-122"/>
                <a:ea typeface="华文细黑" pitchFamily="2" charset="-122"/>
              </a:rPr>
              <a:t>、</a:t>
            </a:r>
            <a:r>
              <a:rPr lang="en-US" altLang="zh-CN" dirty="0" smtClean="0">
                <a:latin typeface="华文细黑" pitchFamily="2" charset="-122"/>
                <a:ea typeface="华文细黑" pitchFamily="2" charset="-122"/>
              </a:rPr>
              <a:t>VMware View</a:t>
            </a:r>
            <a:r>
              <a:rPr lang="zh-CN" altLang="en-US" dirty="0" smtClean="0">
                <a:latin typeface="华文细黑" pitchFamily="2" charset="-122"/>
                <a:ea typeface="华文细黑" pitchFamily="2" charset="-122"/>
              </a:rPr>
              <a:t>：桌面虚拟化产品（云终端）</a:t>
            </a:r>
            <a:endParaRPr lang="en-US" altLang="zh-CN" dirty="0" smtClean="0">
              <a:latin typeface="华文细黑" pitchFamily="2" charset="-122"/>
              <a:ea typeface="华文细黑" pitchFamily="2" charset="-122"/>
            </a:endParaRPr>
          </a:p>
          <a:p>
            <a:pPr lvl="1"/>
            <a:r>
              <a:rPr lang="zh-CN" altLang="en-US" sz="1600" dirty="0" smtClean="0">
                <a:latin typeface="华文细黑" pitchFamily="2" charset="-122"/>
                <a:ea typeface="华文细黑" pitchFamily="2" charset="-122"/>
              </a:rPr>
              <a:t>大名鼎鼎的桌面虚拟化产品！</a:t>
            </a:r>
            <a:endParaRPr lang="en-US" altLang="zh-CN" sz="1600" dirty="0" smtClean="0">
              <a:latin typeface="华文细黑" pitchFamily="2" charset="-122"/>
              <a:ea typeface="华文细黑" pitchFamily="2" charset="-122"/>
            </a:endParaRPr>
          </a:p>
          <a:p>
            <a:pPr lvl="1"/>
            <a:r>
              <a:rPr lang="en-US" altLang="zh-CN" sz="1600" dirty="0" smtClean="0">
                <a:latin typeface="华文细黑" pitchFamily="2" charset="-122"/>
                <a:ea typeface="华文细黑" pitchFamily="2" charset="-122"/>
              </a:rPr>
              <a:t>VMware</a:t>
            </a:r>
            <a:r>
              <a:rPr lang="zh-CN" altLang="en-US" sz="1600" dirty="0" smtClean="0">
                <a:latin typeface="华文细黑" pitchFamily="2" charset="-122"/>
                <a:ea typeface="华文细黑" pitchFamily="2" charset="-122"/>
              </a:rPr>
              <a:t>最早提出桌面虚拟化技术（</a:t>
            </a:r>
            <a:r>
              <a:rPr lang="en-US" altLang="zh-CN" sz="1600" dirty="0" smtClean="0">
                <a:latin typeface="华文细黑" pitchFamily="2" charset="-122"/>
                <a:ea typeface="华文细黑" pitchFamily="2" charset="-122"/>
              </a:rPr>
              <a:t>VDI</a:t>
            </a:r>
            <a:r>
              <a:rPr lang="zh-CN" altLang="en-US" sz="1600" dirty="0" smtClean="0">
                <a:latin typeface="华文细黑" pitchFamily="2" charset="-122"/>
                <a:ea typeface="华文细黑" pitchFamily="2" charset="-122"/>
              </a:rPr>
              <a:t>），并且现在作为公司除了</a:t>
            </a:r>
            <a:r>
              <a:rPr lang="en-US" altLang="zh-CN" sz="1600" dirty="0" err="1" smtClean="0">
                <a:latin typeface="华文细黑" pitchFamily="2" charset="-122"/>
                <a:ea typeface="华文细黑" pitchFamily="2" charset="-122"/>
              </a:rPr>
              <a:t>vSphere</a:t>
            </a:r>
            <a:r>
              <a:rPr lang="zh-CN" altLang="en-US" sz="1600" dirty="0" smtClean="0">
                <a:latin typeface="华文细黑" pitchFamily="2" charset="-122"/>
                <a:ea typeface="华文细黑" pitchFamily="2" charset="-122"/>
              </a:rPr>
              <a:t>之外的另一个重要技术进行推广。</a:t>
            </a:r>
            <a:endParaRPr lang="en-US" altLang="zh-CN" sz="1600" dirty="0" smtClean="0">
              <a:latin typeface="华文细黑" pitchFamily="2" charset="-122"/>
              <a:ea typeface="华文细黑" pitchFamily="2" charset="-122"/>
            </a:endParaRPr>
          </a:p>
          <a:p>
            <a:endParaRPr lang="en-US" altLang="zh-CN" dirty="0" smtClean="0">
              <a:latin typeface="华文细黑" pitchFamily="2" charset="-122"/>
              <a:ea typeface="华文细黑" pitchFamily="2" charset="-122"/>
            </a:endParaRPr>
          </a:p>
          <a:p>
            <a:r>
              <a:rPr lang="en-US" altLang="zh-CN" dirty="0" smtClean="0">
                <a:latin typeface="华文细黑" pitchFamily="2" charset="-122"/>
                <a:ea typeface="华文细黑" pitchFamily="2" charset="-122"/>
              </a:rPr>
              <a:t>2</a:t>
            </a:r>
            <a:r>
              <a:rPr lang="zh-CN" altLang="en-US" dirty="0" smtClean="0">
                <a:latin typeface="华文细黑" pitchFamily="2" charset="-122"/>
                <a:ea typeface="华文细黑" pitchFamily="2" charset="-122"/>
              </a:rPr>
              <a:t>、</a:t>
            </a:r>
            <a:r>
              <a:rPr lang="en-US" altLang="zh-CN" dirty="0" err="1" smtClean="0">
                <a:latin typeface="华文细黑" pitchFamily="2" charset="-122"/>
                <a:ea typeface="华文细黑" pitchFamily="2" charset="-122"/>
              </a:rPr>
              <a:t>Zimbra</a:t>
            </a:r>
            <a:r>
              <a:rPr lang="zh-CN" altLang="en-US" dirty="0" smtClean="0">
                <a:latin typeface="华文细黑" pitchFamily="2" charset="-122"/>
                <a:ea typeface="华文细黑" pitchFamily="2" charset="-122"/>
              </a:rPr>
              <a:t>：邮件管理及协同办公产品。</a:t>
            </a:r>
            <a:endParaRPr lang="en-US" altLang="zh-CN" dirty="0" smtClean="0">
              <a:latin typeface="华文细黑" pitchFamily="2" charset="-122"/>
              <a:ea typeface="华文细黑" pitchFamily="2" charset="-122"/>
            </a:endParaRPr>
          </a:p>
          <a:p>
            <a:pPr lvl="1"/>
            <a:r>
              <a:rPr lang="zh-CN" altLang="en-US" sz="1600" dirty="0" smtClean="0">
                <a:latin typeface="华文细黑" pitchFamily="2" charset="-122"/>
                <a:ea typeface="华文细黑" pitchFamily="2" charset="-122"/>
              </a:rPr>
              <a:t>收购于</a:t>
            </a:r>
            <a:r>
              <a:rPr lang="en-US" altLang="zh-CN" sz="1600" dirty="0" smtClean="0">
                <a:latin typeface="华文细黑" pitchFamily="2" charset="-122"/>
                <a:ea typeface="华文细黑" pitchFamily="2" charset="-122"/>
              </a:rPr>
              <a:t>Yahoo</a:t>
            </a:r>
            <a:r>
              <a:rPr lang="zh-CN" altLang="en-US" sz="1600" dirty="0" smtClean="0">
                <a:latin typeface="华文细黑" pitchFamily="2" charset="-122"/>
                <a:ea typeface="华文细黑" pitchFamily="2" charset="-122"/>
              </a:rPr>
              <a:t>。</a:t>
            </a:r>
            <a:endParaRPr lang="en-US" altLang="zh-CN" sz="1600" dirty="0" smtClean="0">
              <a:latin typeface="华文细黑" pitchFamily="2" charset="-122"/>
              <a:ea typeface="华文细黑" pitchFamily="2" charset="-122"/>
            </a:endParaRPr>
          </a:p>
          <a:p>
            <a:pPr lvl="1"/>
            <a:r>
              <a:rPr lang="en-US" altLang="zh-CN" sz="1600" dirty="0" err="1" smtClean="0">
                <a:latin typeface="华文细黑" pitchFamily="2" charset="-122"/>
                <a:ea typeface="华文细黑" pitchFamily="2" charset="-122"/>
              </a:rPr>
              <a:t>Zimbra</a:t>
            </a:r>
            <a:r>
              <a:rPr lang="zh-CN" altLang="en-US" sz="1600" dirty="0" smtClean="0">
                <a:latin typeface="华文细黑" pitchFamily="2" charset="-122"/>
                <a:ea typeface="华文细黑" pitchFamily="2" charset="-122"/>
              </a:rPr>
              <a:t>与众不同的特点是其“</a:t>
            </a:r>
            <a:r>
              <a:rPr lang="en-US" altLang="zh-CN" sz="1600" dirty="0" err="1" smtClean="0">
                <a:latin typeface="华文细黑" pitchFamily="2" charset="-122"/>
                <a:ea typeface="华文细黑" pitchFamily="2" charset="-122"/>
              </a:rPr>
              <a:t>Zimlet</a:t>
            </a:r>
            <a:r>
              <a:rPr lang="en-US" altLang="zh-CN" sz="1600" dirty="0" smtClean="0">
                <a:latin typeface="华文细黑" pitchFamily="2" charset="-122"/>
                <a:ea typeface="华文细黑" pitchFamily="2" charset="-122"/>
              </a:rPr>
              <a:t>”</a:t>
            </a:r>
            <a:r>
              <a:rPr lang="zh-CN" altLang="en-US" sz="1600" dirty="0" smtClean="0">
                <a:latin typeface="华文细黑" pitchFamily="2" charset="-122"/>
                <a:ea typeface="华文细黑" pitchFamily="2" charset="-122"/>
                <a:hlinkClick r:id="rId2"/>
              </a:rPr>
              <a:t>网络</a:t>
            </a:r>
            <a:r>
              <a:rPr lang="zh-CN" altLang="en-US" sz="1600" dirty="0" smtClean="0">
                <a:latin typeface="华文细黑" pitchFamily="2" charset="-122"/>
                <a:ea typeface="华文细黑" pitchFamily="2" charset="-122"/>
              </a:rPr>
              <a:t>服务提供了更多的电子邮件功能。核心产品是</a:t>
            </a:r>
            <a:r>
              <a:rPr lang="en-US" altLang="zh-CN" sz="1600" dirty="0" err="1" smtClean="0">
                <a:latin typeface="华文细黑" pitchFamily="2" charset="-122"/>
                <a:ea typeface="华文细黑" pitchFamily="2" charset="-122"/>
              </a:rPr>
              <a:t>Zimbra</a:t>
            </a:r>
            <a:r>
              <a:rPr lang="zh-CN" altLang="en-US" sz="1600" dirty="0" smtClean="0">
                <a:latin typeface="华文细黑" pitchFamily="2" charset="-122"/>
                <a:ea typeface="华文细黑" pitchFamily="2" charset="-122"/>
              </a:rPr>
              <a:t>协作套件（</a:t>
            </a:r>
            <a:r>
              <a:rPr lang="en-US" altLang="zh-CN" sz="1600" dirty="0" err="1" smtClean="0">
                <a:latin typeface="华文细黑" pitchFamily="2" charset="-122"/>
                <a:ea typeface="华文细黑" pitchFamily="2" charset="-122"/>
              </a:rPr>
              <a:t>Zimbra</a:t>
            </a:r>
            <a:r>
              <a:rPr lang="en-US" altLang="zh-CN" sz="1600" dirty="0" smtClean="0">
                <a:latin typeface="华文细黑" pitchFamily="2" charset="-122"/>
                <a:ea typeface="华文细黑" pitchFamily="2" charset="-122"/>
              </a:rPr>
              <a:t> Collaboration Suite</a:t>
            </a:r>
            <a:r>
              <a:rPr lang="zh-CN" altLang="en-US" sz="1600" dirty="0" smtClean="0">
                <a:latin typeface="华文细黑" pitchFamily="2" charset="-122"/>
                <a:ea typeface="华文细黑" pitchFamily="2" charset="-122"/>
              </a:rPr>
              <a:t>，简称</a:t>
            </a:r>
            <a:r>
              <a:rPr lang="en-US" altLang="zh-CN" sz="1600" dirty="0" smtClean="0">
                <a:latin typeface="华文细黑" pitchFamily="2" charset="-122"/>
                <a:ea typeface="华文细黑" pitchFamily="2" charset="-122"/>
              </a:rPr>
              <a:t>ZCS</a:t>
            </a:r>
            <a:r>
              <a:rPr lang="zh-CN" altLang="en-US" sz="1600" dirty="0" smtClean="0">
                <a:latin typeface="华文细黑" pitchFamily="2" charset="-122"/>
                <a:ea typeface="华文细黑" pitchFamily="2" charset="-122"/>
              </a:rPr>
              <a:t>）。除了它的核心功能是电子邮件和日程安排服务器，当然还包括许多其它的功能，就象是下一代的微软</a:t>
            </a:r>
            <a:r>
              <a:rPr lang="en-US" altLang="zh-CN" sz="1600" dirty="0" smtClean="0">
                <a:latin typeface="华文细黑" pitchFamily="2" charset="-122"/>
                <a:ea typeface="华文细黑" pitchFamily="2" charset="-122"/>
              </a:rPr>
              <a:t>Exchange</a:t>
            </a:r>
            <a:r>
              <a:rPr lang="zh-CN" altLang="en-US" sz="1600" dirty="0" smtClean="0">
                <a:latin typeface="华文细黑" pitchFamily="2" charset="-122"/>
                <a:ea typeface="华文细黑" pitchFamily="2" charset="-122"/>
              </a:rPr>
              <a:t>。在电子邮件和 日程安排之外，它还提供文档存储和编辑、即时消息以及一个利用获奖技术开发的全功能的管理控制台。</a:t>
            </a:r>
            <a:r>
              <a:rPr lang="en-US" altLang="zh-CN" sz="1600" dirty="0" smtClean="0">
                <a:latin typeface="华文细黑" pitchFamily="2" charset="-122"/>
                <a:ea typeface="华文细黑" pitchFamily="2" charset="-122"/>
              </a:rPr>
              <a:t>ZCS</a:t>
            </a:r>
            <a:r>
              <a:rPr lang="zh-CN" altLang="en-US" sz="1600" dirty="0" smtClean="0">
                <a:latin typeface="华文细黑" pitchFamily="2" charset="-122"/>
                <a:ea typeface="华文细黑" pitchFamily="2" charset="-122"/>
              </a:rPr>
              <a:t>同时也提供移动设备的支持，以及与部署于</a:t>
            </a:r>
            <a:r>
              <a:rPr lang="en-US" altLang="zh-CN" sz="1600" dirty="0" smtClean="0">
                <a:latin typeface="华文细黑" pitchFamily="2" charset="-122"/>
                <a:ea typeface="华文细黑" pitchFamily="2" charset="-122"/>
                <a:hlinkClick r:id="rId3"/>
              </a:rPr>
              <a:t>Windows</a:t>
            </a:r>
            <a:r>
              <a:rPr lang="zh-CN" altLang="en-US" sz="1600" dirty="0" smtClean="0">
                <a:latin typeface="华文细黑" pitchFamily="2" charset="-122"/>
                <a:ea typeface="华文细黑" pitchFamily="2" charset="-122"/>
              </a:rPr>
              <a:t>、</a:t>
            </a:r>
            <a:r>
              <a:rPr lang="en-US" altLang="zh-CN" sz="1600" dirty="0" smtClean="0">
                <a:latin typeface="华文细黑" pitchFamily="2" charset="-122"/>
                <a:ea typeface="华文细黑" pitchFamily="2" charset="-122"/>
                <a:hlinkClick r:id="rId4"/>
              </a:rPr>
              <a:t>Linux</a:t>
            </a:r>
            <a:r>
              <a:rPr lang="zh-CN" altLang="en-US" sz="1600" dirty="0" smtClean="0">
                <a:latin typeface="华文细黑" pitchFamily="2" charset="-122"/>
                <a:ea typeface="华文细黑" pitchFamily="2" charset="-122"/>
              </a:rPr>
              <a:t>或</a:t>
            </a:r>
            <a:r>
              <a:rPr lang="en-US" altLang="zh-CN" sz="1600" dirty="0" smtClean="0">
                <a:latin typeface="华文细黑" pitchFamily="2" charset="-122"/>
                <a:ea typeface="华文细黑" pitchFamily="2" charset="-122"/>
                <a:hlinkClick r:id="rId5"/>
              </a:rPr>
              <a:t>apple</a:t>
            </a:r>
            <a:r>
              <a:rPr lang="zh-CN" altLang="en-US" sz="1600" dirty="0" smtClean="0">
                <a:latin typeface="华文细黑" pitchFamily="2" charset="-122"/>
                <a:ea typeface="华文细黑" pitchFamily="2" charset="-122"/>
              </a:rPr>
              <a:t>操作系统中的桌面程序的同步功能。 </a:t>
            </a:r>
            <a:endParaRPr lang="en-US" altLang="zh-CN" sz="1600" dirty="0" smtClean="0">
              <a:latin typeface="华文细黑" pitchFamily="2" charset="-122"/>
              <a:ea typeface="华文细黑" pitchFamily="2" charset="-122"/>
            </a:endParaRPr>
          </a:p>
          <a:p>
            <a:r>
              <a:rPr lang="en-US" altLang="zh-CN" dirty="0" smtClean="0">
                <a:latin typeface="华文细黑" pitchFamily="2" charset="-122"/>
                <a:ea typeface="华文细黑" pitchFamily="2" charset="-122"/>
              </a:rPr>
              <a:t>3</a:t>
            </a:r>
            <a:r>
              <a:rPr lang="zh-CN" altLang="en-US" dirty="0" smtClean="0">
                <a:latin typeface="华文细黑" pitchFamily="2" charset="-122"/>
                <a:ea typeface="华文细黑" pitchFamily="2" charset="-122"/>
              </a:rPr>
              <a:t>、</a:t>
            </a:r>
            <a:r>
              <a:rPr lang="en-US" altLang="zh-CN" dirty="0" smtClean="0">
                <a:latin typeface="华文细黑" pitchFamily="2" charset="-122"/>
                <a:ea typeface="华文细黑" pitchFamily="2" charset="-122"/>
              </a:rPr>
              <a:t>VMware Workstation</a:t>
            </a:r>
            <a:r>
              <a:rPr lang="zh-CN" altLang="en-US" dirty="0" smtClean="0">
                <a:latin typeface="华文细黑" pitchFamily="2" charset="-122"/>
                <a:ea typeface="华文细黑" pitchFamily="2" charset="-122"/>
              </a:rPr>
              <a:t>：</a:t>
            </a:r>
            <a:endParaRPr lang="en-US" altLang="zh-CN" dirty="0" smtClean="0">
              <a:latin typeface="华文细黑" pitchFamily="2" charset="-122"/>
              <a:ea typeface="华文细黑" pitchFamily="2" charset="-122"/>
            </a:endParaRPr>
          </a:p>
          <a:p>
            <a:pPr lvl="1"/>
            <a:r>
              <a:rPr lang="zh-CN" altLang="en-US" sz="1600" dirty="0" smtClean="0">
                <a:latin typeface="华文细黑" pitchFamily="2" charset="-122"/>
                <a:ea typeface="华文细黑" pitchFamily="2" charset="-122"/>
              </a:rPr>
              <a:t>这个产品作为 非企业化虚拟化软件，已经被众多的</a:t>
            </a:r>
            <a:r>
              <a:rPr lang="en-US" altLang="zh-CN" sz="1600" dirty="0" smtClean="0">
                <a:latin typeface="华文细黑" pitchFamily="2" charset="-122"/>
                <a:ea typeface="华文细黑" pitchFamily="2" charset="-122"/>
              </a:rPr>
              <a:t>IT</a:t>
            </a:r>
            <a:r>
              <a:rPr lang="zh-CN" altLang="en-US" sz="1600" dirty="0" smtClean="0">
                <a:latin typeface="华文细黑" pitchFamily="2" charset="-122"/>
                <a:ea typeface="华文细黑" pitchFamily="2" charset="-122"/>
              </a:rPr>
              <a:t>从业者所熟悉，并广泛应用于个人操作系统之上。这里不多介绍。同类的还有</a:t>
            </a:r>
            <a:r>
              <a:rPr lang="en-US" altLang="zh-CN" sz="1600" dirty="0" smtClean="0">
                <a:latin typeface="华文细黑" pitchFamily="2" charset="-122"/>
                <a:ea typeface="华文细黑" pitchFamily="2" charset="-122"/>
              </a:rPr>
              <a:t>VMware Server</a:t>
            </a:r>
            <a:r>
              <a:rPr lang="zh-CN" altLang="en-US" sz="1600" dirty="0" smtClean="0">
                <a:latin typeface="华文细黑" pitchFamily="2" charset="-122"/>
                <a:ea typeface="华文细黑" pitchFamily="2" charset="-122"/>
              </a:rPr>
              <a:t>等。</a:t>
            </a:r>
            <a:endParaRPr lang="en-US" altLang="zh-CN" sz="1600" dirty="0" smtClean="0">
              <a:latin typeface="华文细黑" pitchFamily="2" charset="-122"/>
              <a:ea typeface="华文细黑" pitchFamily="2" charset="-122"/>
            </a:endParaRPr>
          </a:p>
          <a:p>
            <a:pPr lvl="1"/>
            <a:endParaRPr lang="en-US" altLang="zh-CN" sz="1600" dirty="0" smtClean="0">
              <a:latin typeface="华文细黑" pitchFamily="2" charset="-122"/>
              <a:ea typeface="华文细黑" pitchFamily="2" charset="-122"/>
            </a:endParaRPr>
          </a:p>
          <a:p>
            <a:endParaRPr lang="zh-CN" altLang="en-US" dirty="0">
              <a:latin typeface="华文细黑" pitchFamily="2" charset="-122"/>
              <a:ea typeface="华文细黑" pitchFamily="2" charset="-122"/>
            </a:endParaRPr>
          </a:p>
        </p:txBody>
      </p:sp>
      <p:pic>
        <p:nvPicPr>
          <p:cNvPr id="5" name="图片 4" descr="调整大小 Snap1.jpg"/>
          <p:cNvPicPr>
            <a:picLocks noChangeAspect="1"/>
          </p:cNvPicPr>
          <p:nvPr/>
        </p:nvPicPr>
        <p:blipFill>
          <a:blip r:embed="rId6"/>
          <a:stretch>
            <a:fillRect/>
          </a:stretch>
        </p:blipFill>
        <p:spPr>
          <a:xfrm>
            <a:off x="7591425" y="0"/>
            <a:ext cx="1552575" cy="942975"/>
          </a:xfrm>
          <a:prstGeom prst="rect">
            <a:avLst/>
          </a:prstGeom>
        </p:spPr>
      </p:pic>
    </p:spTree>
  </p:cSld>
  <p:clrMapOvr>
    <a:masterClrMapping/>
  </p:clrMapOvr>
  <p:transition>
    <p:strips dir="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6292851" y="973131"/>
            <a:ext cx="2438401" cy="5126172"/>
            <a:chOff x="6292851" y="973131"/>
            <a:chExt cx="2438401" cy="5126172"/>
          </a:xfrm>
        </p:grpSpPr>
        <p:sp>
          <p:nvSpPr>
            <p:cNvPr id="33" name="Rounded Rectangle 32"/>
            <p:cNvSpPr/>
            <p:nvPr/>
          </p:nvSpPr>
          <p:spPr bwMode="auto">
            <a:xfrm>
              <a:off x="6292851" y="973131"/>
              <a:ext cx="2438401" cy="5126172"/>
            </a:xfrm>
            <a:prstGeom prst="roundRect">
              <a:avLst>
                <a:gd name="adj" fmla="val 4665"/>
              </a:avLst>
            </a:prstGeom>
            <a:gradFill>
              <a:gsLst>
                <a:gs pos="0">
                  <a:srgbClr val="767676"/>
                </a:gs>
                <a:gs pos="100000">
                  <a:srgbClr val="ADADAD"/>
                </a:gs>
              </a:gsLst>
            </a:gradFill>
            <a:ln w="12700">
              <a:solidFill>
                <a:srgbClr val="A6A6A6"/>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pPr>
              <a:endParaRPr lang="zh-CN" altLang="en-US" sz="1600">
                <a:solidFill>
                  <a:srgbClr val="FFFFFF"/>
                </a:solidFill>
                <a:latin typeface="Arial" pitchFamily="34" charset="0"/>
                <a:ea typeface="SimHei" pitchFamily="2" charset="-122"/>
                <a:cs typeface="Arial" pitchFamily="34" charset="0"/>
              </a:endParaRPr>
            </a:p>
          </p:txBody>
        </p:sp>
        <p:sp>
          <p:nvSpPr>
            <p:cNvPr id="36" name="TextBox 25"/>
            <p:cNvSpPr txBox="1">
              <a:spLocks noChangeArrowheads="1"/>
            </p:cNvSpPr>
            <p:nvPr/>
          </p:nvSpPr>
          <p:spPr bwMode="auto">
            <a:xfrm>
              <a:off x="6746088" y="1212629"/>
              <a:ext cx="174370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0095D3"/>
                  </a:solidFill>
                  <a:latin typeface="Arial" charset="0"/>
                  <a:ea typeface="ＭＳ Ｐゴシック" charset="-128"/>
                </a:defRPr>
              </a:lvl1pPr>
              <a:lvl2pPr marL="742950" indent="-285750" eaLnBrk="0" hangingPunct="0">
                <a:defRPr sz="2400">
                  <a:solidFill>
                    <a:srgbClr val="0095D3"/>
                  </a:solidFill>
                  <a:latin typeface="Arial" charset="0"/>
                  <a:ea typeface="ＭＳ Ｐゴシック" charset="-128"/>
                </a:defRPr>
              </a:lvl2pPr>
              <a:lvl3pPr marL="1143000" indent="-228600" eaLnBrk="0" hangingPunct="0">
                <a:defRPr sz="2400">
                  <a:solidFill>
                    <a:srgbClr val="0095D3"/>
                  </a:solidFill>
                  <a:latin typeface="Arial" charset="0"/>
                  <a:ea typeface="ＭＳ Ｐゴシック" charset="-128"/>
                </a:defRPr>
              </a:lvl3pPr>
              <a:lvl4pPr marL="1600200" indent="-228600" eaLnBrk="0" hangingPunct="0">
                <a:defRPr sz="2400">
                  <a:solidFill>
                    <a:srgbClr val="0095D3"/>
                  </a:solidFill>
                  <a:latin typeface="Arial" charset="0"/>
                  <a:ea typeface="ＭＳ Ｐゴシック" charset="-128"/>
                </a:defRPr>
              </a:lvl4pPr>
              <a:lvl5pPr marL="2057400" indent="-228600" eaLnBrk="0" hangingPunct="0">
                <a:defRPr sz="2400">
                  <a:solidFill>
                    <a:srgbClr val="0095D3"/>
                  </a:solidFill>
                  <a:latin typeface="Arial" charset="0"/>
                  <a:ea typeface="ＭＳ Ｐゴシック" charset="-128"/>
                </a:defRPr>
              </a:lvl5pPr>
              <a:lvl6pPr marL="2514600" indent="-228600" eaLnBrk="0" fontAlgn="base" hangingPunct="0">
                <a:spcBef>
                  <a:spcPct val="0"/>
                </a:spcBef>
                <a:spcAft>
                  <a:spcPct val="0"/>
                </a:spcAft>
                <a:defRPr sz="2400">
                  <a:solidFill>
                    <a:srgbClr val="0095D3"/>
                  </a:solidFill>
                  <a:latin typeface="Arial" charset="0"/>
                  <a:ea typeface="ＭＳ Ｐゴシック" charset="-128"/>
                </a:defRPr>
              </a:lvl6pPr>
              <a:lvl7pPr marL="2971800" indent="-228600" eaLnBrk="0" fontAlgn="base" hangingPunct="0">
                <a:spcBef>
                  <a:spcPct val="0"/>
                </a:spcBef>
                <a:spcAft>
                  <a:spcPct val="0"/>
                </a:spcAft>
                <a:defRPr sz="2400">
                  <a:solidFill>
                    <a:srgbClr val="0095D3"/>
                  </a:solidFill>
                  <a:latin typeface="Arial" charset="0"/>
                  <a:ea typeface="ＭＳ Ｐゴシック" charset="-128"/>
                </a:defRPr>
              </a:lvl7pPr>
              <a:lvl8pPr marL="3429000" indent="-228600" eaLnBrk="0" fontAlgn="base" hangingPunct="0">
                <a:spcBef>
                  <a:spcPct val="0"/>
                </a:spcBef>
                <a:spcAft>
                  <a:spcPct val="0"/>
                </a:spcAft>
                <a:defRPr sz="2400">
                  <a:solidFill>
                    <a:srgbClr val="0095D3"/>
                  </a:solidFill>
                  <a:latin typeface="Arial" charset="0"/>
                  <a:ea typeface="ＭＳ Ｐゴシック" charset="-128"/>
                </a:defRPr>
              </a:lvl8pPr>
              <a:lvl9pPr marL="3886200" indent="-228600" eaLnBrk="0" fontAlgn="base" hangingPunct="0">
                <a:spcBef>
                  <a:spcPct val="0"/>
                </a:spcBef>
                <a:spcAft>
                  <a:spcPct val="0"/>
                </a:spcAft>
                <a:defRPr sz="2400">
                  <a:solidFill>
                    <a:srgbClr val="0095D3"/>
                  </a:solidFill>
                  <a:latin typeface="Arial" charset="0"/>
                  <a:ea typeface="ＭＳ Ｐゴシック" charset="-128"/>
                </a:defRPr>
              </a:lvl9pPr>
            </a:lstStyle>
            <a:p>
              <a:pPr algn="ctr" eaLnBrk="1" hangingPunct="1">
                <a:spcBef>
                  <a:spcPts val="2400"/>
                </a:spcBef>
              </a:pPr>
              <a:r>
                <a:rPr lang="en-GB" altLang="zh-CN" sz="1600" b="1" dirty="0">
                  <a:solidFill>
                    <a:srgbClr val="FFFFFF"/>
                  </a:solidFill>
                  <a:latin typeface="Arial" pitchFamily="34" charset="0"/>
                  <a:ea typeface="SimHei" pitchFamily="2" charset="-122"/>
                  <a:cs typeface="Arial" pitchFamily="34" charset="0"/>
                </a:rPr>
                <a:t>IT </a:t>
              </a:r>
              <a:r>
                <a:rPr lang="zh-CN" altLang="en-US" sz="1600" b="1" dirty="0">
                  <a:solidFill>
                    <a:srgbClr val="FFFFFF"/>
                  </a:solidFill>
                  <a:latin typeface="Arial" pitchFamily="34" charset="0"/>
                  <a:ea typeface="SimHei" pitchFamily="2" charset="-122"/>
                  <a:cs typeface="Arial" pitchFamily="34" charset="0"/>
                </a:rPr>
                <a:t>业务管理</a:t>
              </a:r>
              <a:endParaRPr lang="zh-CN" altLang="en-GB" sz="1200" dirty="0">
                <a:solidFill>
                  <a:srgbClr val="FFFFFF"/>
                </a:solidFill>
                <a:latin typeface="Arial" pitchFamily="34" charset="0"/>
                <a:ea typeface="SimHei" pitchFamily="2" charset="-122"/>
                <a:cs typeface="Arial" pitchFamily="34" charset="0"/>
              </a:endParaRPr>
            </a:p>
          </p:txBody>
        </p:sp>
        <p:sp>
          <p:nvSpPr>
            <p:cNvPr id="82" name="Rounded Rectangle 81"/>
            <p:cNvSpPr/>
            <p:nvPr/>
          </p:nvSpPr>
          <p:spPr bwMode="auto">
            <a:xfrm>
              <a:off x="7070255" y="2563865"/>
              <a:ext cx="1095375" cy="421349"/>
            </a:xfrm>
            <a:prstGeom prst="roundRect">
              <a:avLst/>
            </a:prstGeom>
            <a:gradFill>
              <a:gsLst>
                <a:gs pos="0">
                  <a:schemeClr val="tx1">
                    <a:lumMod val="40000"/>
                    <a:lumOff val="60000"/>
                  </a:schemeClr>
                </a:gs>
                <a:gs pos="83000">
                  <a:schemeClr val="bg1">
                    <a:lumMod val="85000"/>
                  </a:schemeClr>
                </a:gs>
              </a:gsLst>
            </a:gradFill>
            <a:ln w="12700">
              <a:solidFill>
                <a:schemeClr val="tx1">
                  <a:lumMod val="40000"/>
                  <a:lumOff val="60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4D4D4D"/>
                  </a:solidFill>
                  <a:latin typeface="Arial" pitchFamily="34" charset="0"/>
                  <a:ea typeface="SimHei" pitchFamily="2" charset="-122"/>
                  <a:cs typeface="Arial" pitchFamily="34" charset="0"/>
                </a:rPr>
                <a:t>Config</a:t>
              </a:r>
              <a:r>
                <a:rPr lang="en-US" altLang="zh-CN" sz="1000" b="1" dirty="0" smtClean="0">
                  <a:solidFill>
                    <a:srgbClr val="4D4D4D"/>
                  </a:solidFill>
                  <a:latin typeface="Arial" pitchFamily="34" charset="0"/>
                  <a:ea typeface="SimHei" pitchFamily="2" charset="-122"/>
                  <a:cs typeface="Arial" pitchFamily="34" charset="0"/>
                </a:rPr>
                <a:t> </a:t>
              </a:r>
            </a:p>
            <a:p>
              <a:pPr algn="ctr" fontAlgn="base">
                <a:lnSpc>
                  <a:spcPct val="95000"/>
                </a:lnSpc>
                <a:spcBef>
                  <a:spcPct val="0"/>
                </a:spcBef>
                <a:spcAft>
                  <a:spcPct val="0"/>
                </a:spcAft>
                <a:defRPr/>
              </a:pPr>
              <a:r>
                <a:rPr lang="en-US" altLang="zh-CN" sz="1000" b="1" dirty="0" smtClean="0">
                  <a:solidFill>
                    <a:srgbClr val="4D4D4D"/>
                  </a:solidFill>
                  <a:latin typeface="Arial" pitchFamily="34" charset="0"/>
                  <a:ea typeface="SimHei" pitchFamily="2" charset="-122"/>
                  <a:cs typeface="Arial" pitchFamily="34" charset="0"/>
                </a:rPr>
                <a:t>Manager</a:t>
              </a:r>
              <a:endParaRPr lang="zh-CN" altLang="en-US" sz="1000" b="1" dirty="0">
                <a:solidFill>
                  <a:srgbClr val="4D4D4D"/>
                </a:solidFill>
                <a:latin typeface="Arial" pitchFamily="34" charset="0"/>
                <a:ea typeface="SimHei" pitchFamily="2" charset="-122"/>
                <a:cs typeface="Arial" pitchFamily="34" charset="0"/>
              </a:endParaRPr>
            </a:p>
          </p:txBody>
        </p:sp>
        <p:sp>
          <p:nvSpPr>
            <p:cNvPr id="83" name="Rounded Rectangle 82"/>
            <p:cNvSpPr/>
            <p:nvPr/>
          </p:nvSpPr>
          <p:spPr bwMode="auto">
            <a:xfrm>
              <a:off x="7055265" y="3475211"/>
              <a:ext cx="1095375" cy="421349"/>
            </a:xfrm>
            <a:prstGeom prst="roundRect">
              <a:avLst/>
            </a:prstGeom>
            <a:gradFill>
              <a:gsLst>
                <a:gs pos="0">
                  <a:schemeClr val="tx1">
                    <a:lumMod val="40000"/>
                    <a:lumOff val="60000"/>
                  </a:schemeClr>
                </a:gs>
                <a:gs pos="83000">
                  <a:schemeClr val="bg1">
                    <a:lumMod val="85000"/>
                  </a:schemeClr>
                </a:gs>
              </a:gsLst>
            </a:gradFill>
            <a:ln w="12700">
              <a:solidFill>
                <a:schemeClr val="tx1">
                  <a:lumMod val="40000"/>
                  <a:lumOff val="60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4D4D4D"/>
                  </a:solidFill>
                  <a:latin typeface="Arial" pitchFamily="34" charset="0"/>
                  <a:ea typeface="SimHei" pitchFamily="2" charset="-122"/>
                  <a:cs typeface="Arial" pitchFamily="34" charset="0"/>
                </a:rPr>
                <a:t>Sevice</a:t>
              </a:r>
              <a:endParaRPr lang="en-US" altLang="zh-CN" sz="1000" b="1" dirty="0" smtClean="0">
                <a:solidFill>
                  <a:srgbClr val="4D4D4D"/>
                </a:solidFill>
                <a:latin typeface="Arial" pitchFamily="34" charset="0"/>
                <a:ea typeface="SimHei" pitchFamily="2" charset="-122"/>
                <a:cs typeface="Arial" pitchFamily="34" charset="0"/>
              </a:endParaRPr>
            </a:p>
            <a:p>
              <a:pPr algn="ctr" fontAlgn="base">
                <a:lnSpc>
                  <a:spcPct val="95000"/>
                </a:lnSpc>
                <a:spcBef>
                  <a:spcPct val="0"/>
                </a:spcBef>
                <a:spcAft>
                  <a:spcPct val="0"/>
                </a:spcAft>
                <a:defRPr/>
              </a:pPr>
              <a:r>
                <a:rPr lang="en-US" altLang="zh-CN" sz="1000" b="1" dirty="0" smtClean="0">
                  <a:solidFill>
                    <a:srgbClr val="4D4D4D"/>
                  </a:solidFill>
                  <a:latin typeface="Arial" pitchFamily="34" charset="0"/>
                  <a:ea typeface="SimHei" pitchFamily="2" charset="-122"/>
                  <a:cs typeface="Arial" pitchFamily="34" charset="0"/>
                </a:rPr>
                <a:t>Manager</a:t>
              </a:r>
              <a:endParaRPr lang="zh-CN" altLang="en-US" sz="1000" b="1" dirty="0">
                <a:solidFill>
                  <a:srgbClr val="4D4D4D"/>
                </a:solidFill>
                <a:latin typeface="Arial" pitchFamily="34" charset="0"/>
                <a:ea typeface="SimHei" pitchFamily="2" charset="-122"/>
                <a:cs typeface="Arial" pitchFamily="34" charset="0"/>
              </a:endParaRPr>
            </a:p>
          </p:txBody>
        </p:sp>
        <p:sp>
          <p:nvSpPr>
            <p:cNvPr id="84" name="Rounded Rectangle 83"/>
            <p:cNvSpPr/>
            <p:nvPr/>
          </p:nvSpPr>
          <p:spPr bwMode="auto">
            <a:xfrm>
              <a:off x="7070255" y="4401705"/>
              <a:ext cx="1095375" cy="421349"/>
            </a:xfrm>
            <a:prstGeom prst="roundRect">
              <a:avLst/>
            </a:prstGeom>
            <a:gradFill>
              <a:gsLst>
                <a:gs pos="0">
                  <a:schemeClr val="tx1">
                    <a:lumMod val="40000"/>
                    <a:lumOff val="60000"/>
                  </a:schemeClr>
                </a:gs>
                <a:gs pos="83000">
                  <a:schemeClr val="bg1">
                    <a:lumMod val="85000"/>
                  </a:schemeClr>
                </a:gs>
              </a:gsLst>
            </a:gradFill>
            <a:ln w="12700">
              <a:solidFill>
                <a:schemeClr val="tx1">
                  <a:lumMod val="40000"/>
                  <a:lumOff val="60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smtClean="0">
                  <a:solidFill>
                    <a:srgbClr val="4D4D4D"/>
                  </a:solidFill>
                  <a:latin typeface="Arial" pitchFamily="34" charset="0"/>
                  <a:ea typeface="SimHei" pitchFamily="2" charset="-122"/>
                  <a:cs typeface="Arial" pitchFamily="34" charset="0"/>
                </a:rPr>
                <a:t>VMware Operation</a:t>
              </a:r>
              <a:endParaRPr lang="zh-CN" altLang="en-US" sz="1000" b="1" dirty="0">
                <a:solidFill>
                  <a:srgbClr val="4D4D4D"/>
                </a:solidFill>
                <a:latin typeface="Arial" pitchFamily="34" charset="0"/>
                <a:ea typeface="SimHei" pitchFamily="2" charset="-122"/>
                <a:cs typeface="Arial" pitchFamily="34" charset="0"/>
              </a:endParaRPr>
            </a:p>
          </p:txBody>
        </p:sp>
        <p:sp>
          <p:nvSpPr>
            <p:cNvPr id="85" name="Rounded Rectangle 84"/>
            <p:cNvSpPr/>
            <p:nvPr/>
          </p:nvSpPr>
          <p:spPr bwMode="auto">
            <a:xfrm>
              <a:off x="7070255" y="5365105"/>
              <a:ext cx="1095375" cy="421349"/>
            </a:xfrm>
            <a:prstGeom prst="roundRect">
              <a:avLst/>
            </a:prstGeom>
            <a:gradFill>
              <a:gsLst>
                <a:gs pos="0">
                  <a:schemeClr val="tx1">
                    <a:lumMod val="40000"/>
                    <a:lumOff val="60000"/>
                  </a:schemeClr>
                </a:gs>
                <a:gs pos="83000">
                  <a:schemeClr val="bg1">
                    <a:lumMod val="85000"/>
                  </a:schemeClr>
                </a:gs>
              </a:gsLst>
            </a:gradFill>
            <a:ln w="12700">
              <a:solidFill>
                <a:schemeClr val="tx1">
                  <a:lumMod val="40000"/>
                  <a:lumOff val="60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4D4D4D"/>
                  </a:solidFill>
                  <a:latin typeface="Arial" pitchFamily="34" charset="0"/>
                  <a:ea typeface="SimHei" pitchFamily="2" charset="-122"/>
                  <a:cs typeface="Arial" pitchFamily="34" charset="0"/>
                </a:rPr>
                <a:t>vCenter</a:t>
              </a:r>
              <a:endParaRPr lang="zh-CN" altLang="en-US" sz="1000" b="1" dirty="0">
                <a:solidFill>
                  <a:srgbClr val="4D4D4D"/>
                </a:solidFill>
                <a:latin typeface="Arial" pitchFamily="34" charset="0"/>
                <a:ea typeface="SimHei" pitchFamily="2" charset="-122"/>
                <a:cs typeface="Arial" pitchFamily="34" charset="0"/>
              </a:endParaRPr>
            </a:p>
          </p:txBody>
        </p:sp>
      </p:grpSp>
      <p:sp>
        <p:nvSpPr>
          <p:cNvPr id="40" name="Isosceles Triangle 39"/>
          <p:cNvSpPr/>
          <p:nvPr/>
        </p:nvSpPr>
        <p:spPr bwMode="auto">
          <a:xfrm rot="16200000">
            <a:off x="1843466" y="3281504"/>
            <a:ext cx="1129787" cy="414464"/>
          </a:xfrm>
          <a:prstGeom prst="triangle">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91435" tIns="45718" rIns="91435" bIns="45718" anchor="ctr"/>
          <a:lstStyle/>
          <a:p>
            <a:pPr fontAlgn="base">
              <a:spcBef>
                <a:spcPct val="0"/>
              </a:spcBef>
              <a:spcAft>
                <a:spcPct val="0"/>
              </a:spcAft>
            </a:pPr>
            <a:endParaRPr lang="zh-CN" altLang="en-US" sz="1600">
              <a:solidFill>
                <a:srgbClr val="FFFFFF"/>
              </a:solidFill>
              <a:latin typeface="Arial" pitchFamily="34" charset="0"/>
              <a:ea typeface="SimHei" pitchFamily="2" charset="-122"/>
              <a:cs typeface="Arial" pitchFamily="34" charset="0"/>
            </a:endParaRPr>
          </a:p>
        </p:txBody>
      </p:sp>
      <p:grpSp>
        <p:nvGrpSpPr>
          <p:cNvPr id="3" name="Group 6"/>
          <p:cNvGrpSpPr/>
          <p:nvPr/>
        </p:nvGrpSpPr>
        <p:grpSpPr>
          <a:xfrm>
            <a:off x="412750" y="2828350"/>
            <a:ext cx="1720851" cy="1363219"/>
            <a:chOff x="412749" y="2828349"/>
            <a:chExt cx="1720851" cy="1363219"/>
          </a:xfrm>
        </p:grpSpPr>
        <p:sp>
          <p:nvSpPr>
            <p:cNvPr id="42" name="Rounded Rectangle 41"/>
            <p:cNvSpPr/>
            <p:nvPr/>
          </p:nvSpPr>
          <p:spPr bwMode="auto">
            <a:xfrm>
              <a:off x="412749" y="2828349"/>
              <a:ext cx="1720851" cy="1363219"/>
            </a:xfrm>
            <a:prstGeom prst="roundRect">
              <a:avLst>
                <a:gd name="adj" fmla="val 9109"/>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pPr>
              <a:endParaRPr lang="zh-CN" altLang="en-US" sz="1600">
                <a:solidFill>
                  <a:srgbClr val="FFFFFF"/>
                </a:solidFill>
                <a:latin typeface="Arial" pitchFamily="34" charset="0"/>
                <a:ea typeface="SimHei" pitchFamily="2" charset="-122"/>
                <a:cs typeface="Arial" pitchFamily="34" charset="0"/>
              </a:endParaRPr>
            </a:p>
          </p:txBody>
        </p:sp>
        <p:sp>
          <p:nvSpPr>
            <p:cNvPr id="45" name="TextBox 44"/>
            <p:cNvSpPr txBox="1"/>
            <p:nvPr/>
          </p:nvSpPr>
          <p:spPr>
            <a:xfrm>
              <a:off x="412749" y="3353482"/>
              <a:ext cx="1720851" cy="307777"/>
            </a:xfrm>
            <a:prstGeom prst="rect">
              <a:avLst/>
            </a:prstGeom>
            <a:noFill/>
          </p:spPr>
          <p:txBody>
            <a:bodyPr wrap="square" anchor="ctr">
              <a:spAutoFit/>
            </a:bodyPr>
            <a:lstStyle/>
            <a:p>
              <a:pPr algn="ctr" fontAlgn="base">
                <a:spcBef>
                  <a:spcPct val="0"/>
                </a:spcBef>
                <a:spcAft>
                  <a:spcPct val="40000"/>
                </a:spcAft>
                <a:defRPr/>
              </a:pPr>
              <a:r>
                <a:rPr lang="zh-CN" altLang="en-US" sz="1400" b="1" dirty="0">
                  <a:solidFill>
                    <a:srgbClr val="FFFFFF"/>
                  </a:solidFill>
                  <a:ea typeface="SimHei" pitchFamily="2" charset="-122"/>
                  <a:cs typeface="Arial" pitchFamily="34" charset="0"/>
                </a:rPr>
                <a:t>云计算应用平台</a:t>
              </a:r>
              <a:endParaRPr lang="zh-CN" altLang="en-US" sz="1100" dirty="0">
                <a:solidFill>
                  <a:srgbClr val="FFFFFF"/>
                </a:solidFill>
                <a:ea typeface="SimHei" pitchFamily="2" charset="-122"/>
                <a:cs typeface="Arial" pitchFamily="34" charset="0"/>
              </a:endParaRPr>
            </a:p>
          </p:txBody>
        </p:sp>
      </p:grpSp>
      <p:sp>
        <p:nvSpPr>
          <p:cNvPr id="48" name="Isosceles Triangle 47"/>
          <p:cNvSpPr/>
          <p:nvPr/>
        </p:nvSpPr>
        <p:spPr bwMode="auto">
          <a:xfrm rot="16200000">
            <a:off x="1843466" y="4934378"/>
            <a:ext cx="1129787" cy="414464"/>
          </a:xfrm>
          <a:prstGeom prst="triangle">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91435" tIns="45718" rIns="91435" bIns="45718" anchor="ctr"/>
          <a:lstStyle/>
          <a:p>
            <a:pPr fontAlgn="base">
              <a:spcBef>
                <a:spcPct val="0"/>
              </a:spcBef>
              <a:spcAft>
                <a:spcPct val="0"/>
              </a:spcAft>
              <a:buClr>
                <a:srgbClr val="000000"/>
              </a:buClr>
            </a:pPr>
            <a:endParaRPr lang="zh-CN" altLang="en-US" sz="1600">
              <a:solidFill>
                <a:srgbClr val="FFFFFF"/>
              </a:solidFill>
              <a:latin typeface="Arial" pitchFamily="34" charset="0"/>
              <a:ea typeface="SimHei" pitchFamily="2" charset="-122"/>
              <a:cs typeface="Arial" pitchFamily="34" charset="0"/>
            </a:endParaRPr>
          </a:p>
        </p:txBody>
      </p:sp>
      <p:grpSp>
        <p:nvGrpSpPr>
          <p:cNvPr id="4" name="Group 7"/>
          <p:cNvGrpSpPr/>
          <p:nvPr/>
        </p:nvGrpSpPr>
        <p:grpSpPr>
          <a:xfrm>
            <a:off x="412750" y="4481224"/>
            <a:ext cx="1720851" cy="1363219"/>
            <a:chOff x="412749" y="4481224"/>
            <a:chExt cx="1720851" cy="1363219"/>
          </a:xfrm>
        </p:grpSpPr>
        <p:sp>
          <p:nvSpPr>
            <p:cNvPr id="50" name="Rounded Rectangle 49"/>
            <p:cNvSpPr/>
            <p:nvPr/>
          </p:nvSpPr>
          <p:spPr bwMode="auto">
            <a:xfrm>
              <a:off x="412749" y="4481224"/>
              <a:ext cx="1720851" cy="1363219"/>
            </a:xfrm>
            <a:prstGeom prst="roundRect">
              <a:avLst>
                <a:gd name="adj" fmla="val 9109"/>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buClr>
                  <a:srgbClr val="000000"/>
                </a:buClr>
              </a:pPr>
              <a:endParaRPr lang="zh-CN" altLang="en-US" sz="1600">
                <a:solidFill>
                  <a:srgbClr val="FFFFFF"/>
                </a:solidFill>
                <a:latin typeface="Arial" pitchFamily="34" charset="0"/>
                <a:ea typeface="SimHei" pitchFamily="2" charset="-122"/>
                <a:cs typeface="Arial" pitchFamily="34" charset="0"/>
              </a:endParaRPr>
            </a:p>
          </p:txBody>
        </p:sp>
        <p:sp>
          <p:nvSpPr>
            <p:cNvPr id="51" name="TextBox 50"/>
            <p:cNvSpPr txBox="1"/>
            <p:nvPr/>
          </p:nvSpPr>
          <p:spPr>
            <a:xfrm>
              <a:off x="412749" y="4858648"/>
              <a:ext cx="1720851" cy="523220"/>
            </a:xfrm>
            <a:prstGeom prst="rect">
              <a:avLst/>
            </a:prstGeom>
            <a:noFill/>
          </p:spPr>
          <p:txBody>
            <a:bodyPr wrap="square" anchor="ctr">
              <a:spAutoFit/>
            </a:bodyPr>
            <a:lstStyle/>
            <a:p>
              <a:pPr algn="ctr" fontAlgn="base">
                <a:spcBef>
                  <a:spcPct val="0"/>
                </a:spcBef>
                <a:spcAft>
                  <a:spcPct val="40000"/>
                </a:spcAft>
                <a:defRPr/>
              </a:pPr>
              <a:r>
                <a:rPr lang="zh-CN" altLang="en-US" sz="1400" b="1" dirty="0">
                  <a:solidFill>
                    <a:srgbClr val="FFFFFF"/>
                  </a:solidFill>
                  <a:ea typeface="SimHei" pitchFamily="2" charset="-122"/>
                  <a:cs typeface="Arial" pitchFamily="34" charset="0"/>
                </a:rPr>
                <a:t>云计算</a:t>
              </a:r>
              <a:br>
                <a:rPr lang="zh-CN" altLang="en-US" sz="1400" b="1" dirty="0">
                  <a:solidFill>
                    <a:srgbClr val="FFFFFF"/>
                  </a:solidFill>
                  <a:ea typeface="SimHei" pitchFamily="2" charset="-122"/>
                  <a:cs typeface="Arial" pitchFamily="34" charset="0"/>
                </a:rPr>
              </a:br>
              <a:r>
                <a:rPr lang="zh-CN" altLang="en-US" sz="1400" b="1" dirty="0">
                  <a:solidFill>
                    <a:srgbClr val="FFFFFF"/>
                  </a:solidFill>
                  <a:ea typeface="SimHei" pitchFamily="2" charset="-122"/>
                  <a:cs typeface="Arial" pitchFamily="34" charset="0"/>
                </a:rPr>
                <a:t>基础架构和管理</a:t>
              </a:r>
              <a:endParaRPr lang="zh-CN" altLang="en-US" sz="1100" dirty="0">
                <a:solidFill>
                  <a:srgbClr val="FFFFFF"/>
                </a:solidFill>
                <a:ea typeface="SimHei" pitchFamily="2" charset="-122"/>
                <a:cs typeface="Arial" pitchFamily="34" charset="0"/>
              </a:endParaRPr>
            </a:p>
          </p:txBody>
        </p:sp>
      </p:grpSp>
      <p:sp>
        <p:nvSpPr>
          <p:cNvPr id="34" name="Isosceles Triangle 33"/>
          <p:cNvSpPr/>
          <p:nvPr/>
        </p:nvSpPr>
        <p:spPr bwMode="auto">
          <a:xfrm rot="16200000">
            <a:off x="1843466" y="1628629"/>
            <a:ext cx="1129787" cy="414464"/>
          </a:xfrm>
          <a:prstGeom prst="triangle">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91435" tIns="45718" rIns="91435" bIns="45718" anchor="ctr"/>
          <a:lstStyle/>
          <a:p>
            <a:pPr fontAlgn="base">
              <a:spcBef>
                <a:spcPct val="0"/>
              </a:spcBef>
              <a:spcAft>
                <a:spcPct val="0"/>
              </a:spcAft>
            </a:pPr>
            <a:endParaRPr lang="zh-CN" altLang="en-US" sz="1200">
              <a:solidFill>
                <a:srgbClr val="FFFFFF"/>
              </a:solidFill>
              <a:latin typeface="Arial" pitchFamily="34" charset="0"/>
              <a:ea typeface="SimHei" pitchFamily="2" charset="-122"/>
              <a:cs typeface="Arial" pitchFamily="34" charset="0"/>
            </a:endParaRPr>
          </a:p>
        </p:txBody>
      </p:sp>
      <p:grpSp>
        <p:nvGrpSpPr>
          <p:cNvPr id="5" name="Group 5"/>
          <p:cNvGrpSpPr/>
          <p:nvPr/>
        </p:nvGrpSpPr>
        <p:grpSpPr>
          <a:xfrm>
            <a:off x="412750" y="1175474"/>
            <a:ext cx="1720851" cy="1363219"/>
            <a:chOff x="412749" y="1175474"/>
            <a:chExt cx="1720851" cy="1363219"/>
          </a:xfrm>
        </p:grpSpPr>
        <p:sp>
          <p:nvSpPr>
            <p:cNvPr id="37" name="Rounded Rectangle 36"/>
            <p:cNvSpPr/>
            <p:nvPr/>
          </p:nvSpPr>
          <p:spPr bwMode="auto">
            <a:xfrm>
              <a:off x="412749" y="1175474"/>
              <a:ext cx="1720851" cy="1363219"/>
            </a:xfrm>
            <a:prstGeom prst="roundRect">
              <a:avLst>
                <a:gd name="adj" fmla="val 9109"/>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pPr>
              <a:endParaRPr lang="zh-CN" altLang="en-US" sz="1200">
                <a:solidFill>
                  <a:srgbClr val="FFFFFF"/>
                </a:solidFill>
                <a:latin typeface="Arial" pitchFamily="34" charset="0"/>
                <a:ea typeface="SimHei" pitchFamily="2" charset="-122"/>
                <a:cs typeface="Arial" pitchFamily="34" charset="0"/>
              </a:endParaRPr>
            </a:p>
          </p:txBody>
        </p:sp>
        <p:sp>
          <p:nvSpPr>
            <p:cNvPr id="38" name="TextBox 37"/>
            <p:cNvSpPr txBox="1"/>
            <p:nvPr/>
          </p:nvSpPr>
          <p:spPr>
            <a:xfrm>
              <a:off x="518729" y="1705775"/>
              <a:ext cx="1479459" cy="307777"/>
            </a:xfrm>
            <a:prstGeom prst="rect">
              <a:avLst/>
            </a:prstGeom>
            <a:noFill/>
          </p:spPr>
          <p:txBody>
            <a:bodyPr wrap="square" anchor="ctr">
              <a:spAutoFit/>
            </a:bodyPr>
            <a:lstStyle/>
            <a:p>
              <a:pPr algn="ctr" fontAlgn="base">
                <a:spcBef>
                  <a:spcPct val="0"/>
                </a:spcBef>
                <a:spcAft>
                  <a:spcPct val="40000"/>
                </a:spcAft>
                <a:defRPr/>
              </a:pPr>
              <a:r>
                <a:rPr lang="zh-CN" altLang="en-US" sz="1400" b="1" dirty="0">
                  <a:solidFill>
                    <a:srgbClr val="FFFFFF"/>
                  </a:solidFill>
                  <a:ea typeface="SimHei" pitchFamily="2" charset="-122"/>
                  <a:cs typeface="Arial" pitchFamily="34" charset="0"/>
                </a:rPr>
                <a:t>终端用户计算</a:t>
              </a:r>
              <a:endParaRPr lang="zh-CN" altLang="en-US" sz="1100" dirty="0">
                <a:solidFill>
                  <a:srgbClr val="FFFFFF"/>
                </a:solidFill>
                <a:ea typeface="SimHei" pitchFamily="2" charset="-122"/>
                <a:cs typeface="Arial" pitchFamily="34" charset="0"/>
              </a:endParaRPr>
            </a:p>
          </p:txBody>
        </p:sp>
      </p:grpSp>
      <p:grpSp>
        <p:nvGrpSpPr>
          <p:cNvPr id="6" name="Group 1"/>
          <p:cNvGrpSpPr/>
          <p:nvPr/>
        </p:nvGrpSpPr>
        <p:grpSpPr>
          <a:xfrm>
            <a:off x="2599278" y="1175474"/>
            <a:ext cx="3996720" cy="1363219"/>
            <a:chOff x="2599278" y="1175474"/>
            <a:chExt cx="3996720" cy="1363219"/>
          </a:xfrm>
        </p:grpSpPr>
        <p:sp>
          <p:nvSpPr>
            <p:cNvPr id="35" name="Rounded Rectangle 34"/>
            <p:cNvSpPr/>
            <p:nvPr/>
          </p:nvSpPr>
          <p:spPr bwMode="auto">
            <a:xfrm>
              <a:off x="2599278" y="1175474"/>
              <a:ext cx="3996720" cy="1363219"/>
            </a:xfrm>
            <a:prstGeom prst="roundRect">
              <a:avLst>
                <a:gd name="adj" fmla="val 9109"/>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pPr>
              <a:endParaRPr lang="zh-CN" altLang="en-US" sz="1200">
                <a:solidFill>
                  <a:srgbClr val="FFFFFF"/>
                </a:solidFill>
                <a:latin typeface="Arial" pitchFamily="34" charset="0"/>
                <a:ea typeface="SimHei" pitchFamily="2" charset="-122"/>
                <a:cs typeface="Arial" pitchFamily="34" charset="0"/>
              </a:endParaRPr>
            </a:p>
          </p:txBody>
        </p:sp>
        <p:sp>
          <p:nvSpPr>
            <p:cNvPr id="55" name="Rounded Rectangle 54"/>
            <p:cNvSpPr/>
            <p:nvPr/>
          </p:nvSpPr>
          <p:spPr bwMode="auto">
            <a:xfrm>
              <a:off x="2825988" y="1820369"/>
              <a:ext cx="1095375" cy="345149"/>
            </a:xfrm>
            <a:prstGeom prst="roundRect">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smtClean="0">
                  <a:solidFill>
                    <a:srgbClr val="FFFFFF"/>
                  </a:solidFill>
                  <a:latin typeface="Arial" pitchFamily="34" charset="0"/>
                  <a:ea typeface="SimHei" pitchFamily="2" charset="-122"/>
                  <a:cs typeface="Arial" pitchFamily="34" charset="0"/>
                </a:rPr>
                <a:t>VMware View</a:t>
              </a:r>
              <a:endParaRPr lang="zh-CN" altLang="en-US" sz="1000" b="1" dirty="0">
                <a:solidFill>
                  <a:srgbClr val="FFFFFF"/>
                </a:solidFill>
                <a:latin typeface="Arial" pitchFamily="34" charset="0"/>
                <a:ea typeface="SimHei" pitchFamily="2" charset="-122"/>
                <a:cs typeface="Arial" pitchFamily="34" charset="0"/>
              </a:endParaRPr>
            </a:p>
          </p:txBody>
        </p:sp>
        <p:sp>
          <p:nvSpPr>
            <p:cNvPr id="56" name="Rounded Rectangle 55"/>
            <p:cNvSpPr/>
            <p:nvPr/>
          </p:nvSpPr>
          <p:spPr bwMode="auto">
            <a:xfrm>
              <a:off x="4045188" y="1830834"/>
              <a:ext cx="1095375" cy="345149"/>
            </a:xfrm>
            <a:prstGeom prst="roundRect">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FFFFFF"/>
                  </a:solidFill>
                  <a:latin typeface="Arial" pitchFamily="34" charset="0"/>
                  <a:ea typeface="SimHei" pitchFamily="2" charset="-122"/>
                  <a:cs typeface="Arial" pitchFamily="34" charset="0"/>
                </a:rPr>
                <a:t>Zimbra</a:t>
              </a:r>
              <a:endParaRPr lang="zh-CN" altLang="en-US" sz="1000" b="1" dirty="0">
                <a:solidFill>
                  <a:srgbClr val="FFFFFF"/>
                </a:solidFill>
                <a:latin typeface="Arial" pitchFamily="34" charset="0"/>
                <a:ea typeface="SimHei" pitchFamily="2" charset="-122"/>
                <a:cs typeface="Arial" pitchFamily="34" charset="0"/>
              </a:endParaRPr>
            </a:p>
          </p:txBody>
        </p:sp>
        <p:sp>
          <p:nvSpPr>
            <p:cNvPr id="57" name="Rounded Rectangle 56"/>
            <p:cNvSpPr/>
            <p:nvPr/>
          </p:nvSpPr>
          <p:spPr bwMode="auto">
            <a:xfrm>
              <a:off x="5273913" y="1825602"/>
              <a:ext cx="1095375" cy="345149"/>
            </a:xfrm>
            <a:prstGeom prst="roundRect">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smtClean="0">
                  <a:solidFill>
                    <a:srgbClr val="FFFFFF"/>
                  </a:solidFill>
                  <a:latin typeface="Arial" pitchFamily="34" charset="0"/>
                  <a:ea typeface="SimHei" pitchFamily="2" charset="-122"/>
                  <a:cs typeface="Arial" pitchFamily="34" charset="0"/>
                </a:rPr>
                <a:t>VMware WorkStation</a:t>
              </a:r>
              <a:endParaRPr lang="zh-CN" altLang="en-US" sz="1000" b="1" dirty="0">
                <a:solidFill>
                  <a:srgbClr val="FFFFFF"/>
                </a:solidFill>
                <a:latin typeface="Arial" pitchFamily="34" charset="0"/>
                <a:ea typeface="SimHei" pitchFamily="2" charset="-122"/>
                <a:cs typeface="Arial" pitchFamily="34" charset="0"/>
              </a:endParaRPr>
            </a:p>
          </p:txBody>
        </p:sp>
      </p:grpSp>
      <p:grpSp>
        <p:nvGrpSpPr>
          <p:cNvPr id="7" name="Group 2"/>
          <p:cNvGrpSpPr/>
          <p:nvPr/>
        </p:nvGrpSpPr>
        <p:grpSpPr>
          <a:xfrm>
            <a:off x="2599278" y="2828350"/>
            <a:ext cx="3996720" cy="1363219"/>
            <a:chOff x="2599278" y="2828349"/>
            <a:chExt cx="3996720" cy="1363219"/>
          </a:xfrm>
        </p:grpSpPr>
        <p:sp>
          <p:nvSpPr>
            <p:cNvPr id="41" name="Rounded Rectangle 40"/>
            <p:cNvSpPr/>
            <p:nvPr/>
          </p:nvSpPr>
          <p:spPr bwMode="auto">
            <a:xfrm>
              <a:off x="2599278" y="2828349"/>
              <a:ext cx="3996720" cy="1363219"/>
            </a:xfrm>
            <a:prstGeom prst="roundRect">
              <a:avLst>
                <a:gd name="adj" fmla="val 9109"/>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pPr>
              <a:endParaRPr lang="zh-CN" altLang="en-US" sz="1600">
                <a:solidFill>
                  <a:srgbClr val="FFFFFF"/>
                </a:solidFill>
                <a:latin typeface="Arial" pitchFamily="34" charset="0"/>
                <a:ea typeface="SimHei" pitchFamily="2" charset="-122"/>
                <a:cs typeface="Arial" pitchFamily="34" charset="0"/>
              </a:endParaRPr>
            </a:p>
          </p:txBody>
        </p:sp>
        <p:sp>
          <p:nvSpPr>
            <p:cNvPr id="72" name="Rounded Rectangle 71"/>
            <p:cNvSpPr/>
            <p:nvPr/>
          </p:nvSpPr>
          <p:spPr bwMode="auto">
            <a:xfrm>
              <a:off x="3119435" y="3071809"/>
              <a:ext cx="1095375" cy="345149"/>
            </a:xfrm>
            <a:prstGeom prst="roundRect">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FFFFFF"/>
                  </a:solidFill>
                  <a:latin typeface="Arial" pitchFamily="34" charset="0"/>
                  <a:ea typeface="SimHei" pitchFamily="2" charset="-122"/>
                  <a:cs typeface="Arial" pitchFamily="34" charset="0"/>
                </a:rPr>
                <a:t>vFabric</a:t>
              </a:r>
              <a:r>
                <a:rPr lang="en-US" altLang="zh-CN" sz="1000" b="1" dirty="0" smtClean="0">
                  <a:solidFill>
                    <a:srgbClr val="FFFFFF"/>
                  </a:solidFill>
                  <a:latin typeface="Arial" pitchFamily="34" charset="0"/>
                  <a:ea typeface="SimHei" pitchFamily="2" charset="-122"/>
                  <a:cs typeface="Arial" pitchFamily="34" charset="0"/>
                </a:rPr>
                <a:t> </a:t>
              </a:r>
              <a:r>
                <a:rPr lang="zh-CN" altLang="en-US" sz="1000" b="1" dirty="0" smtClean="0">
                  <a:solidFill>
                    <a:srgbClr val="FFFFFF"/>
                  </a:solidFill>
                  <a:latin typeface="Arial" pitchFamily="34" charset="0"/>
                  <a:ea typeface="SimHei" pitchFamily="2" charset="-122"/>
                  <a:cs typeface="Arial" pitchFamily="34" charset="0"/>
                </a:rPr>
                <a:t>家族</a:t>
              </a:r>
              <a:endParaRPr lang="zh-CN" altLang="en-US" sz="1000" b="1" dirty="0">
                <a:solidFill>
                  <a:srgbClr val="FFFFFF"/>
                </a:solidFill>
                <a:latin typeface="Arial" pitchFamily="34" charset="0"/>
                <a:ea typeface="SimHei" pitchFamily="2" charset="-122"/>
                <a:cs typeface="Arial" pitchFamily="34" charset="0"/>
              </a:endParaRPr>
            </a:p>
          </p:txBody>
        </p:sp>
        <p:sp>
          <p:nvSpPr>
            <p:cNvPr id="74" name="Rounded Rectangle 73"/>
            <p:cNvSpPr/>
            <p:nvPr/>
          </p:nvSpPr>
          <p:spPr bwMode="auto">
            <a:xfrm>
              <a:off x="4714876" y="3071809"/>
              <a:ext cx="1095375" cy="345149"/>
            </a:xfrm>
            <a:prstGeom prst="roundRect">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FFFFFF"/>
                  </a:solidFill>
                  <a:latin typeface="Arial" pitchFamily="34" charset="0"/>
                  <a:ea typeface="SimHei" pitchFamily="2" charset="-122"/>
                  <a:cs typeface="Arial" pitchFamily="34" charset="0"/>
                </a:rPr>
                <a:t>Hyperic</a:t>
              </a:r>
              <a:endParaRPr lang="zh-CN" altLang="en-US" sz="1000" b="1" dirty="0">
                <a:solidFill>
                  <a:srgbClr val="FFFFFF"/>
                </a:solidFill>
                <a:latin typeface="Arial" pitchFamily="34" charset="0"/>
                <a:ea typeface="SimHei" pitchFamily="2" charset="-122"/>
                <a:cs typeface="Arial" pitchFamily="34" charset="0"/>
              </a:endParaRPr>
            </a:p>
          </p:txBody>
        </p:sp>
        <p:sp>
          <p:nvSpPr>
            <p:cNvPr id="75" name="Rounded Rectangle 74"/>
            <p:cNvSpPr/>
            <p:nvPr/>
          </p:nvSpPr>
          <p:spPr bwMode="auto">
            <a:xfrm>
              <a:off x="4714876" y="3643313"/>
              <a:ext cx="1095375" cy="345149"/>
            </a:xfrm>
            <a:prstGeom prst="roundRect">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a:lnSpc>
                  <a:spcPct val="95000"/>
                </a:lnSpc>
                <a:defRPr/>
              </a:pPr>
              <a:r>
                <a:rPr lang="en-US" sz="1000" b="1" dirty="0" smtClean="0"/>
                <a:t>Cloud Foundry</a:t>
              </a:r>
              <a:endParaRPr lang="zh-CN" altLang="en-US" sz="1000" b="1" dirty="0">
                <a:solidFill>
                  <a:srgbClr val="FFFFFF"/>
                </a:solidFill>
                <a:latin typeface="Arial" pitchFamily="34" charset="0"/>
                <a:ea typeface="SimHei" pitchFamily="2" charset="-122"/>
                <a:cs typeface="Arial" pitchFamily="34" charset="0"/>
              </a:endParaRPr>
            </a:p>
          </p:txBody>
        </p:sp>
      </p:grpSp>
      <p:grpSp>
        <p:nvGrpSpPr>
          <p:cNvPr id="8" name="Group 3"/>
          <p:cNvGrpSpPr/>
          <p:nvPr/>
        </p:nvGrpSpPr>
        <p:grpSpPr>
          <a:xfrm>
            <a:off x="2599278" y="4481224"/>
            <a:ext cx="3996720" cy="1363219"/>
            <a:chOff x="2599278" y="4481224"/>
            <a:chExt cx="3996720" cy="1363219"/>
          </a:xfrm>
        </p:grpSpPr>
        <p:sp>
          <p:nvSpPr>
            <p:cNvPr id="49" name="Rounded Rectangle 48"/>
            <p:cNvSpPr/>
            <p:nvPr/>
          </p:nvSpPr>
          <p:spPr bwMode="auto">
            <a:xfrm>
              <a:off x="2599278" y="4481224"/>
              <a:ext cx="3996720" cy="1363219"/>
            </a:xfrm>
            <a:prstGeom prst="roundRect">
              <a:avLst>
                <a:gd name="adj" fmla="val 9109"/>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buClr>
                  <a:srgbClr val="000000"/>
                </a:buClr>
              </a:pPr>
              <a:endParaRPr lang="zh-CN" altLang="en-US" sz="1600">
                <a:solidFill>
                  <a:srgbClr val="FFFFFF"/>
                </a:solidFill>
                <a:latin typeface="Arial" pitchFamily="34" charset="0"/>
                <a:ea typeface="SimHei" pitchFamily="2" charset="-122"/>
                <a:cs typeface="Arial" pitchFamily="34" charset="0"/>
              </a:endParaRPr>
            </a:p>
          </p:txBody>
        </p:sp>
        <p:sp>
          <p:nvSpPr>
            <p:cNvPr id="76" name="Rounded Rectangle 75"/>
            <p:cNvSpPr/>
            <p:nvPr/>
          </p:nvSpPr>
          <p:spPr bwMode="auto">
            <a:xfrm>
              <a:off x="2825988" y="4575466"/>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err="1" smtClean="0">
                  <a:solidFill>
                    <a:srgbClr val="FFFFFF"/>
                  </a:solidFill>
                  <a:latin typeface="Arial" pitchFamily="34" charset="0"/>
                  <a:ea typeface="SimHei" pitchFamily="2" charset="-122"/>
                  <a:cs typeface="Arial" pitchFamily="34" charset="0"/>
                </a:rPr>
                <a:t>CapcityIQ</a:t>
              </a:r>
              <a:endParaRPr lang="zh-CN" altLang="en-US" sz="1000" b="1" dirty="0">
                <a:solidFill>
                  <a:srgbClr val="FFFFFF"/>
                </a:solidFill>
                <a:latin typeface="Arial" pitchFamily="34" charset="0"/>
                <a:ea typeface="SimHei" pitchFamily="2" charset="-122"/>
                <a:cs typeface="Arial" pitchFamily="34" charset="0"/>
              </a:endParaRPr>
            </a:p>
          </p:txBody>
        </p:sp>
        <p:sp>
          <p:nvSpPr>
            <p:cNvPr id="77" name="Rounded Rectangle 76"/>
            <p:cNvSpPr/>
            <p:nvPr/>
          </p:nvSpPr>
          <p:spPr bwMode="auto">
            <a:xfrm>
              <a:off x="4045188" y="4585931"/>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smtClean="0">
                  <a:solidFill>
                    <a:srgbClr val="FFFFFF"/>
                  </a:solidFill>
                  <a:latin typeface="Arial" pitchFamily="34" charset="0"/>
                  <a:ea typeface="SimHei" pitchFamily="2" charset="-122"/>
                  <a:cs typeface="Arial" pitchFamily="34" charset="0"/>
                </a:rPr>
                <a:t>Site Recovery Manager</a:t>
              </a:r>
              <a:endParaRPr lang="zh-CN" altLang="en-US" sz="1000" b="1" dirty="0">
                <a:solidFill>
                  <a:srgbClr val="FFFFFF"/>
                </a:solidFill>
                <a:latin typeface="Arial" pitchFamily="34" charset="0"/>
                <a:ea typeface="SimHei" pitchFamily="2" charset="-122"/>
                <a:cs typeface="Arial" pitchFamily="34" charset="0"/>
              </a:endParaRPr>
            </a:p>
          </p:txBody>
        </p:sp>
        <p:sp>
          <p:nvSpPr>
            <p:cNvPr id="78" name="Rounded Rectangle 77"/>
            <p:cNvSpPr/>
            <p:nvPr/>
          </p:nvSpPr>
          <p:spPr bwMode="auto">
            <a:xfrm>
              <a:off x="5273913" y="4580699"/>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spcBef>
                  <a:spcPct val="0"/>
                </a:spcBef>
                <a:spcAft>
                  <a:spcPct val="0"/>
                </a:spcAft>
                <a:buClr>
                  <a:srgbClr val="000000"/>
                </a:buClr>
              </a:pPr>
              <a:r>
                <a:rPr lang="en-US" altLang="zh-CN" sz="1000" b="1" dirty="0" err="1" smtClean="0">
                  <a:solidFill>
                    <a:srgbClr val="FFFFFF"/>
                  </a:solidFill>
                  <a:latin typeface="Arial" pitchFamily="34" charset="0"/>
                  <a:ea typeface="SimHei" pitchFamily="2" charset="-122"/>
                  <a:cs typeface="Arial" pitchFamily="34" charset="0"/>
                </a:rPr>
                <a:t>Ochestrator</a:t>
              </a:r>
              <a:endParaRPr lang="zh-CN" altLang="en-US" sz="1000" b="1" dirty="0">
                <a:solidFill>
                  <a:srgbClr val="FFFFFF"/>
                </a:solidFill>
                <a:latin typeface="Arial" pitchFamily="34" charset="0"/>
                <a:ea typeface="SimHei" pitchFamily="2" charset="-122"/>
                <a:cs typeface="Arial" pitchFamily="34" charset="0"/>
              </a:endParaRPr>
            </a:p>
          </p:txBody>
        </p:sp>
        <p:sp>
          <p:nvSpPr>
            <p:cNvPr id="79" name="Rounded Rectangle 78"/>
            <p:cNvSpPr/>
            <p:nvPr/>
          </p:nvSpPr>
          <p:spPr bwMode="auto">
            <a:xfrm>
              <a:off x="2825988" y="5002212"/>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err="1" smtClean="0">
                  <a:solidFill>
                    <a:srgbClr val="FFFFFF"/>
                  </a:solidFill>
                  <a:latin typeface="Arial" pitchFamily="34" charset="0"/>
                  <a:ea typeface="SimHei" pitchFamily="2" charset="-122"/>
                  <a:cs typeface="Arial" pitchFamily="34" charset="0"/>
                </a:rPr>
                <a:t>vCD</a:t>
              </a:r>
              <a:r>
                <a:rPr lang="en-US" altLang="zh-CN" sz="1000" b="1" dirty="0" smtClean="0">
                  <a:solidFill>
                    <a:srgbClr val="FFFFFF"/>
                  </a:solidFill>
                  <a:latin typeface="Arial" pitchFamily="34" charset="0"/>
                  <a:ea typeface="SimHei" pitchFamily="2" charset="-122"/>
                  <a:cs typeface="Arial" pitchFamily="34" charset="0"/>
                </a:rPr>
                <a:t> (</a:t>
              </a:r>
              <a:r>
                <a:rPr lang="en-US" altLang="zh-CN" sz="1000" b="1" dirty="0" err="1" smtClean="0">
                  <a:solidFill>
                    <a:srgbClr val="FFFFFF"/>
                  </a:solidFill>
                  <a:latin typeface="Arial" pitchFamily="34" charset="0"/>
                  <a:ea typeface="SimHei" pitchFamily="2" charset="-122"/>
                  <a:cs typeface="Arial" pitchFamily="34" charset="0"/>
                </a:rPr>
                <a:t>vCloud</a:t>
              </a:r>
              <a:r>
                <a:rPr lang="en-US" altLang="zh-CN" sz="1000" b="1" dirty="0" smtClean="0">
                  <a:solidFill>
                    <a:srgbClr val="FFFFFF"/>
                  </a:solidFill>
                  <a:latin typeface="Arial" pitchFamily="34" charset="0"/>
                  <a:ea typeface="SimHei" pitchFamily="2" charset="-122"/>
                  <a:cs typeface="Arial" pitchFamily="34" charset="0"/>
                </a:rPr>
                <a:t> Director)</a:t>
              </a:r>
              <a:endParaRPr lang="zh-CN" altLang="en-US" sz="1000" b="1" dirty="0">
                <a:solidFill>
                  <a:srgbClr val="FFFFFF"/>
                </a:solidFill>
                <a:latin typeface="Arial" pitchFamily="34" charset="0"/>
                <a:ea typeface="SimHei" pitchFamily="2" charset="-122"/>
                <a:cs typeface="Arial" pitchFamily="34" charset="0"/>
              </a:endParaRPr>
            </a:p>
          </p:txBody>
        </p:sp>
        <p:sp>
          <p:nvSpPr>
            <p:cNvPr id="80" name="Rounded Rectangle 79"/>
            <p:cNvSpPr/>
            <p:nvPr/>
          </p:nvSpPr>
          <p:spPr bwMode="auto">
            <a:xfrm>
              <a:off x="4045188" y="5012677"/>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err="1" smtClean="0">
                  <a:solidFill>
                    <a:srgbClr val="FFFFFF"/>
                  </a:solidFill>
                  <a:latin typeface="Arial" pitchFamily="34" charset="0"/>
                  <a:ea typeface="SimHei" pitchFamily="2" charset="-122"/>
                  <a:cs typeface="Arial" pitchFamily="34" charset="0"/>
                </a:rPr>
                <a:t>vShield</a:t>
              </a:r>
              <a:r>
                <a:rPr lang="en-US" altLang="zh-CN" sz="1000" b="1" dirty="0" smtClean="0">
                  <a:solidFill>
                    <a:srgbClr val="FFFFFF"/>
                  </a:solidFill>
                  <a:latin typeface="Arial" pitchFamily="34" charset="0"/>
                  <a:ea typeface="SimHei" pitchFamily="2" charset="-122"/>
                  <a:cs typeface="Arial" pitchFamily="34" charset="0"/>
                </a:rPr>
                <a:t> </a:t>
              </a:r>
              <a:r>
                <a:rPr lang="zh-CN" altLang="en-US" sz="1000" b="1" dirty="0" smtClean="0">
                  <a:solidFill>
                    <a:srgbClr val="FFFFFF"/>
                  </a:solidFill>
                  <a:latin typeface="Arial" pitchFamily="34" charset="0"/>
                  <a:ea typeface="SimHei" pitchFamily="2" charset="-122"/>
                  <a:cs typeface="Arial" pitchFamily="34" charset="0"/>
                </a:rPr>
                <a:t>家族</a:t>
              </a:r>
              <a:endParaRPr lang="zh-CN" altLang="en-US" sz="1000" b="1" dirty="0">
                <a:solidFill>
                  <a:srgbClr val="FFFFFF"/>
                </a:solidFill>
                <a:latin typeface="Arial" pitchFamily="34" charset="0"/>
                <a:ea typeface="SimHei" pitchFamily="2" charset="-122"/>
                <a:cs typeface="Arial" pitchFamily="34" charset="0"/>
              </a:endParaRPr>
            </a:p>
          </p:txBody>
        </p:sp>
        <p:sp>
          <p:nvSpPr>
            <p:cNvPr id="81" name="Rounded Rectangle 80"/>
            <p:cNvSpPr/>
            <p:nvPr/>
          </p:nvSpPr>
          <p:spPr bwMode="auto">
            <a:xfrm>
              <a:off x="5273913" y="5007445"/>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err="1" smtClean="0">
                  <a:solidFill>
                    <a:srgbClr val="FFFFFF"/>
                  </a:solidFill>
                  <a:latin typeface="Arial" pitchFamily="34" charset="0"/>
                  <a:ea typeface="SimHei" pitchFamily="2" charset="-122"/>
                  <a:cs typeface="Arial" pitchFamily="34" charset="0"/>
                </a:rPr>
                <a:t>ChargeBack</a:t>
              </a:r>
              <a:endParaRPr lang="zh-CN" altLang="en-US" sz="1000" b="1" dirty="0">
                <a:solidFill>
                  <a:srgbClr val="FFFFFF"/>
                </a:solidFill>
                <a:latin typeface="Arial" pitchFamily="34" charset="0"/>
                <a:ea typeface="SimHei" pitchFamily="2" charset="-122"/>
                <a:cs typeface="Arial" pitchFamily="34" charset="0"/>
              </a:endParaRPr>
            </a:p>
          </p:txBody>
        </p:sp>
      </p:grpSp>
      <p:sp>
        <p:nvSpPr>
          <p:cNvPr id="53" name="Rounded Rectangle 78"/>
          <p:cNvSpPr/>
          <p:nvPr/>
        </p:nvSpPr>
        <p:spPr bwMode="auto">
          <a:xfrm>
            <a:off x="2833683" y="5429264"/>
            <a:ext cx="3524267"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err="1" smtClean="0">
                <a:solidFill>
                  <a:srgbClr val="FFFFFF"/>
                </a:solidFill>
                <a:latin typeface="Arial" pitchFamily="34" charset="0"/>
                <a:ea typeface="SimHei" pitchFamily="2" charset="-122"/>
                <a:cs typeface="Arial" pitchFamily="34" charset="0"/>
              </a:rPr>
              <a:t>vSphere</a:t>
            </a:r>
            <a:r>
              <a:rPr lang="zh-CN" altLang="en-US" sz="1000" b="1" dirty="0" smtClean="0">
                <a:solidFill>
                  <a:srgbClr val="FFFFFF"/>
                </a:solidFill>
                <a:latin typeface="Arial" pitchFamily="34" charset="0"/>
                <a:ea typeface="SimHei" pitchFamily="2" charset="-122"/>
                <a:cs typeface="Arial" pitchFamily="34" charset="0"/>
              </a:rPr>
              <a:t>虚拟化基础平台</a:t>
            </a:r>
            <a:endParaRPr lang="zh-CN" altLang="en-US" sz="1000" b="1" dirty="0">
              <a:solidFill>
                <a:srgbClr val="FFFFFF"/>
              </a:solidFill>
              <a:latin typeface="Arial" pitchFamily="34" charset="0"/>
              <a:ea typeface="SimHei" pitchFamily="2" charset="-122"/>
              <a:cs typeface="Arial" pitchFamily="34" charset="0"/>
            </a:endParaRPr>
          </a:p>
        </p:txBody>
      </p:sp>
      <p:sp>
        <p:nvSpPr>
          <p:cNvPr id="58" name="Rounded Rectangle 84"/>
          <p:cNvSpPr/>
          <p:nvPr/>
        </p:nvSpPr>
        <p:spPr bwMode="auto">
          <a:xfrm>
            <a:off x="7048525" y="1714488"/>
            <a:ext cx="1095375" cy="421349"/>
          </a:xfrm>
          <a:prstGeom prst="roundRect">
            <a:avLst/>
          </a:prstGeom>
          <a:gradFill>
            <a:gsLst>
              <a:gs pos="0">
                <a:schemeClr val="tx1">
                  <a:lumMod val="40000"/>
                  <a:lumOff val="60000"/>
                </a:schemeClr>
              </a:gs>
              <a:gs pos="83000">
                <a:schemeClr val="bg1">
                  <a:lumMod val="85000"/>
                </a:schemeClr>
              </a:gs>
            </a:gsLst>
          </a:gradFill>
          <a:ln w="12700">
            <a:solidFill>
              <a:schemeClr val="tx1">
                <a:lumMod val="40000"/>
                <a:lumOff val="60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a:lnSpc>
                <a:spcPct val="95000"/>
              </a:lnSpc>
              <a:defRPr/>
            </a:pPr>
            <a:r>
              <a:rPr lang="en-US" altLang="zh-CN" sz="1000" b="1" dirty="0" smtClean="0">
                <a:solidFill>
                  <a:srgbClr val="4D4D4D"/>
                </a:solidFill>
                <a:latin typeface="Arial" pitchFamily="34" charset="0"/>
                <a:ea typeface="SimHei" pitchFamily="2" charset="-122"/>
                <a:cs typeface="Arial" pitchFamily="34" charset="0"/>
              </a:rPr>
              <a:t>Application Discovery Manager</a:t>
            </a:r>
            <a:endParaRPr lang="zh-CN" altLang="en-US" sz="1000" b="1" dirty="0">
              <a:solidFill>
                <a:srgbClr val="4D4D4D"/>
              </a:solidFill>
              <a:latin typeface="Arial" pitchFamily="34" charset="0"/>
              <a:ea typeface="SimHei" pitchFamily="2" charset="-122"/>
              <a:cs typeface="Arial" pitchFamily="34" charset="0"/>
            </a:endParaRPr>
          </a:p>
        </p:txBody>
      </p:sp>
      <p:sp>
        <p:nvSpPr>
          <p:cNvPr id="60" name="AutoShape 163"/>
          <p:cNvSpPr>
            <a:spLocks noChangeArrowheads="1"/>
          </p:cNvSpPr>
          <p:nvPr/>
        </p:nvSpPr>
        <p:spPr bwMode="auto">
          <a:xfrm>
            <a:off x="214283" y="4286256"/>
            <a:ext cx="6572296" cy="1714500"/>
          </a:xfrm>
          <a:prstGeom prst="roundRect">
            <a:avLst>
              <a:gd name="adj" fmla="val 16667"/>
            </a:avLst>
          </a:prstGeom>
          <a:solidFill>
            <a:srgbClr val="FFFF00">
              <a:alpha val="20000"/>
            </a:srgbClr>
          </a:solidFill>
          <a:ln w="76200">
            <a:solidFill>
              <a:srgbClr val="FF6600"/>
            </a:solidFill>
            <a:round/>
            <a:headEnd/>
            <a:tailEnd/>
          </a:ln>
        </p:spPr>
        <p:txBody>
          <a:bodyPr wrap="none" anchor="ctr"/>
          <a:lstStyle/>
          <a:p>
            <a:endParaRPr lang="zh-CN" altLang="en-US">
              <a:latin typeface="Calibri" pitchFamily="34" charset="0"/>
            </a:endParaRPr>
          </a:p>
        </p:txBody>
      </p:sp>
      <p:sp>
        <p:nvSpPr>
          <p:cNvPr id="61" name="矩形 60"/>
          <p:cNvSpPr/>
          <p:nvPr/>
        </p:nvSpPr>
        <p:spPr>
          <a:xfrm>
            <a:off x="2143108" y="4714884"/>
            <a:ext cx="2967480" cy="923330"/>
          </a:xfrm>
          <a:prstGeom prst="rect">
            <a:avLst/>
          </a:prstGeom>
          <a:noFill/>
        </p:spPr>
        <p:txBody>
          <a:bodyPr wrap="none" lIns="91440" tIns="45720" rIns="91440" bIns="45720">
            <a:spAutoFit/>
          </a:bodyPr>
          <a:lstStyle/>
          <a:p>
            <a:pPr algn="ctr"/>
            <a:r>
              <a:rPr lang="zh-CN" altLang="en-US" sz="54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第一部分</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64" name="标题 63"/>
          <p:cNvSpPr>
            <a:spLocks noGrp="1"/>
          </p:cNvSpPr>
          <p:nvPr>
            <p:ph type="title"/>
          </p:nvPr>
        </p:nvSpPr>
        <p:spPr/>
        <p:txBody>
          <a:bodyPr/>
          <a:lstStyle/>
          <a:p>
            <a:r>
              <a:rPr lang="en-US" altLang="zh-CN" dirty="0" smtClean="0">
                <a:solidFill>
                  <a:schemeClr val="accent3"/>
                </a:solidFill>
                <a:latin typeface="Arial" pitchFamily="34" charset="0"/>
                <a:ea typeface="SimHei" pitchFamily="2" charset="-122"/>
                <a:cs typeface="Arial" pitchFamily="34" charset="0"/>
              </a:rPr>
              <a:t>VMware </a:t>
            </a:r>
            <a:r>
              <a:rPr lang="zh-CN" altLang="en-US" dirty="0" smtClean="0">
                <a:solidFill>
                  <a:schemeClr val="accent3"/>
                </a:solidFill>
                <a:latin typeface="Arial" pitchFamily="34" charset="0"/>
                <a:ea typeface="SimHei" pitchFamily="2" charset="-122"/>
                <a:cs typeface="Arial" pitchFamily="34" charset="0"/>
              </a:rPr>
              <a:t>虚拟化及云计算管理解决方案</a:t>
            </a:r>
            <a:endParaRPr lang="zh-CN" altLang="en-US" dirty="0"/>
          </a:p>
        </p:txBody>
      </p:sp>
      <p:sp>
        <p:nvSpPr>
          <p:cNvPr id="44" name="Rounded Rectangle 74"/>
          <p:cNvSpPr/>
          <p:nvPr/>
        </p:nvSpPr>
        <p:spPr bwMode="auto">
          <a:xfrm>
            <a:off x="3119435" y="3643314"/>
            <a:ext cx="1095375" cy="345149"/>
          </a:xfrm>
          <a:prstGeom prst="roundRect">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FFFFFF"/>
                </a:solidFill>
                <a:latin typeface="Arial" pitchFamily="34" charset="0"/>
                <a:ea typeface="SimHei" pitchFamily="2" charset="-122"/>
                <a:cs typeface="Arial" pitchFamily="34" charset="0"/>
              </a:rPr>
              <a:t>SpringSource</a:t>
            </a:r>
            <a:endParaRPr lang="zh-CN" altLang="en-US" sz="1000" b="1" dirty="0">
              <a:solidFill>
                <a:srgbClr val="FFFFFF"/>
              </a:solidFill>
              <a:latin typeface="Arial" pitchFamily="34" charset="0"/>
              <a:ea typeface="SimHei" pitchFamily="2" charset="-122"/>
              <a:cs typeface="Arial" pitchFamily="34" charset="0"/>
            </a:endParaRPr>
          </a:p>
        </p:txBody>
      </p:sp>
    </p:spTree>
    <p:extLst>
      <p:ext uri="{BB962C8B-B14F-4D97-AF65-F5344CB8AC3E}">
        <p14:creationId xmlns="" xmlns:p14="http://schemas.microsoft.com/office/powerpoint/2010/main" val="855583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linds(horizontal)">
                                      <p:cBhvr>
                                        <p:cTn id="7" dur="1000"/>
                                        <p:tgtEl>
                                          <p:spTgt spid="6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blinds(horizontal)">
                                      <p:cBhvr>
                                        <p:cTn id="10"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p:cNvSpPr/>
          <p:nvPr/>
        </p:nvSpPr>
        <p:spPr bwMode="auto">
          <a:xfrm>
            <a:off x="228602" y="914400"/>
            <a:ext cx="4280336" cy="1600200"/>
          </a:xfrm>
          <a:prstGeom prst="roundRect">
            <a:avLst>
              <a:gd name="adj" fmla="val 9238"/>
            </a:avLst>
          </a:prstGeom>
          <a:solidFill>
            <a:schemeClr val="bg1"/>
          </a:solidFill>
          <a:ln w="19050">
            <a:solidFill>
              <a:schemeClr val="accent1"/>
            </a:solidFill>
            <a:round/>
            <a:headEnd/>
            <a:tailEnd/>
          </a:ln>
          <a:effectLst>
            <a:outerShdw blurRad="38100" sx="102000" sy="102000" algn="ctr" rotWithShape="0">
              <a:prstClr val="black">
                <a:alpha val="25000"/>
              </a:prstClr>
            </a:outerShdw>
          </a:effectLst>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smtClean="0">
              <a:solidFill>
                <a:srgbClr val="FFFFFF"/>
              </a:solidFill>
              <a:latin typeface="Arial" pitchFamily="34" charset="0"/>
              <a:ea typeface="黑体" pitchFamily="2" charset="-122"/>
            </a:endParaRPr>
          </a:p>
        </p:txBody>
      </p:sp>
      <p:sp>
        <p:nvSpPr>
          <p:cNvPr id="58" name="Round Same Side Corner Rectangle 57"/>
          <p:cNvSpPr/>
          <p:nvPr/>
        </p:nvSpPr>
        <p:spPr>
          <a:xfrm rot="10800000" flipV="1">
            <a:off x="228602" y="914400"/>
            <a:ext cx="4280334" cy="267419"/>
          </a:xfrm>
          <a:prstGeom prst="round2SameRect">
            <a:avLst>
              <a:gd name="adj1" fmla="val 38108"/>
              <a:gd name="adj2" fmla="val 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bIns="91440" anchor="ctr"/>
          <a:lstStyle/>
          <a:p>
            <a:r>
              <a:rPr lang="en-US" sz="1600" b="1" dirty="0" smtClean="0">
                <a:solidFill>
                  <a:schemeClr val="bg1"/>
                </a:solidFill>
                <a:latin typeface="Arial" pitchFamily="34" charset="0"/>
                <a:ea typeface="黑体" pitchFamily="2" charset="-122"/>
              </a:rPr>
              <a:t>Windows 7 </a:t>
            </a:r>
            <a:r>
              <a:rPr lang="zh-CN" altLang="en-US" sz="1600" b="1" smtClean="0">
                <a:solidFill>
                  <a:schemeClr val="bg1"/>
                </a:solidFill>
                <a:latin typeface="Arial" pitchFamily="34" charset="0"/>
                <a:ea typeface="黑体" pitchFamily="2" charset="-122"/>
              </a:rPr>
              <a:t>迁移</a:t>
            </a:r>
            <a:endParaRPr lang="en-US" sz="1600" b="1" dirty="0">
              <a:solidFill>
                <a:schemeClr val="bg1"/>
              </a:solidFill>
              <a:latin typeface="Arial" pitchFamily="34" charset="0"/>
              <a:ea typeface="黑体" pitchFamily="2" charset="-122"/>
            </a:endParaRPr>
          </a:p>
        </p:txBody>
      </p:sp>
      <p:sp>
        <p:nvSpPr>
          <p:cNvPr id="65" name="Content Placeholder 2"/>
          <p:cNvSpPr txBox="1">
            <a:spLocks/>
          </p:cNvSpPr>
          <p:nvPr/>
        </p:nvSpPr>
        <p:spPr bwMode="auto">
          <a:xfrm>
            <a:off x="1910938" y="1169687"/>
            <a:ext cx="2592060" cy="1344913"/>
          </a:xfrm>
          <a:prstGeom prst="rect">
            <a:avLst/>
          </a:prstGeom>
          <a:noFill/>
          <a:ln w="9525">
            <a:noFill/>
            <a:miter lim="800000"/>
            <a:headEnd/>
            <a:tailEnd/>
          </a:ln>
        </p:spPr>
        <p:txBody>
          <a:bodyPr vert="horz" wrap="square" lIns="45720" tIns="45720" rIns="45720" bIns="45720" numCol="1" anchor="ctr" anchorCtr="0" compatLnSpc="1">
            <a:prstTxWarp prst="textNoShape">
              <a:avLst/>
            </a:prstTxWarp>
          </a:bodyPr>
          <a:lstStyle/>
          <a:p>
            <a:pPr marL="168275" marR="0" lvl="0" indent="-168275" algn="l" defTabSz="914400" rtl="0" eaLnBrk="0" fontAlgn="base" latinLnBrk="0" hangingPunct="0">
              <a:lnSpc>
                <a:spcPct val="90000"/>
              </a:lnSpc>
              <a:spcBef>
                <a:spcPts val="200"/>
              </a:spcBef>
              <a:spcAft>
                <a:spcPts val="200"/>
              </a:spcAft>
              <a:buClr>
                <a:schemeClr val="accent1">
                  <a:lumMod val="75000"/>
                </a:schemeClr>
              </a:buClr>
              <a:buSzTx/>
              <a:buFont typeface="Wingdings" pitchFamily="2" charset="2"/>
              <a:buChar char="§"/>
              <a:tabLst/>
              <a:defRPr/>
            </a:pPr>
            <a:r>
              <a:rPr kumimoji="0" lang="zh-CN" altLang="en-US" sz="1200" b="0" i="0" u="none" strike="noStrike" kern="0" cap="none" spc="0" normalizeH="0" baseline="0" noProof="0" smtClean="0">
                <a:ln>
                  <a:noFill/>
                </a:ln>
                <a:solidFill>
                  <a:schemeClr val="tx1"/>
                </a:solidFill>
                <a:effectLst/>
                <a:uLnTx/>
                <a:uFillTx/>
                <a:latin typeface="Arial" pitchFamily="34" charset="0"/>
                <a:ea typeface="黑体" pitchFamily="2" charset="-122"/>
                <a:cs typeface="+mn-cs"/>
              </a:rPr>
              <a:t>减少迁移成本</a:t>
            </a:r>
            <a:endParaRPr kumimoji="0" lang="en-US" sz="1200" b="0" i="0" u="none" strike="noStrike" kern="0" cap="none" spc="0" normalizeH="0" baseline="0" noProof="0" dirty="0" smtClean="0">
              <a:ln>
                <a:noFill/>
              </a:ln>
              <a:solidFill>
                <a:schemeClr val="tx1"/>
              </a:solidFill>
              <a:effectLst/>
              <a:uLnTx/>
              <a:uFillTx/>
              <a:latin typeface="Arial" pitchFamily="34" charset="0"/>
              <a:ea typeface="黑体" pitchFamily="2" charset="-122"/>
              <a:cs typeface="+mn-cs"/>
            </a:endParaRPr>
          </a:p>
          <a:p>
            <a:pPr marL="168275" marR="0" lvl="0" indent="-168275" algn="l" defTabSz="914400" rtl="0" eaLnBrk="0" fontAlgn="base" latinLnBrk="0" hangingPunct="0">
              <a:lnSpc>
                <a:spcPct val="90000"/>
              </a:lnSpc>
              <a:spcBef>
                <a:spcPts val="200"/>
              </a:spcBef>
              <a:spcAft>
                <a:spcPts val="200"/>
              </a:spcAft>
              <a:buClr>
                <a:schemeClr val="accent1">
                  <a:lumMod val="75000"/>
                </a:schemeClr>
              </a:buClr>
              <a:buSzTx/>
              <a:buFont typeface="Wingdings" pitchFamily="2" charset="2"/>
              <a:buChar char="§"/>
              <a:tabLst/>
              <a:defRPr/>
            </a:pPr>
            <a:r>
              <a:rPr lang="zh-CN" altLang="en-US" sz="1200" kern="0" smtClean="0">
                <a:solidFill>
                  <a:schemeClr val="tx1"/>
                </a:solidFill>
                <a:latin typeface="Arial" pitchFamily="34" charset="0"/>
                <a:ea typeface="黑体" pitchFamily="2" charset="-122"/>
              </a:rPr>
              <a:t>最大程度地减少应用程序不兼容</a:t>
            </a:r>
            <a:r>
              <a:rPr lang="en-US" altLang="zh-CN" sz="1200" kern="0" smtClean="0">
                <a:solidFill>
                  <a:schemeClr val="tx1"/>
                </a:solidFill>
                <a:latin typeface="Arial" pitchFamily="34" charset="0"/>
                <a:ea typeface="黑体" pitchFamily="2" charset="-122"/>
              </a:rPr>
              <a:t/>
            </a:r>
            <a:br>
              <a:rPr lang="en-US" altLang="zh-CN" sz="1200" kern="0" smtClean="0">
                <a:solidFill>
                  <a:schemeClr val="tx1"/>
                </a:solidFill>
                <a:latin typeface="Arial" pitchFamily="34" charset="0"/>
                <a:ea typeface="黑体" pitchFamily="2" charset="-122"/>
              </a:rPr>
            </a:br>
            <a:r>
              <a:rPr lang="zh-CN" altLang="en-US" sz="1200" kern="0" smtClean="0">
                <a:solidFill>
                  <a:schemeClr val="tx1"/>
                </a:solidFill>
                <a:latin typeface="Arial" pitchFamily="34" charset="0"/>
                <a:ea typeface="黑体" pitchFamily="2" charset="-122"/>
              </a:rPr>
              <a:t>问题</a:t>
            </a:r>
            <a:endParaRPr lang="en-US" sz="1200" kern="0" dirty="0" smtClean="0">
              <a:solidFill>
                <a:schemeClr val="tx1"/>
              </a:solidFill>
              <a:latin typeface="Arial" pitchFamily="34" charset="0"/>
              <a:ea typeface="黑体" pitchFamily="2" charset="-122"/>
            </a:endParaRPr>
          </a:p>
          <a:p>
            <a:pPr marL="168275" marR="0" lvl="0" indent="-168275" algn="l" defTabSz="914400" rtl="0" eaLnBrk="0" fontAlgn="base" latinLnBrk="0" hangingPunct="0">
              <a:lnSpc>
                <a:spcPct val="90000"/>
              </a:lnSpc>
              <a:spcBef>
                <a:spcPts val="200"/>
              </a:spcBef>
              <a:spcAft>
                <a:spcPts val="200"/>
              </a:spcAft>
              <a:buClr>
                <a:schemeClr val="accent1">
                  <a:lumMod val="75000"/>
                </a:schemeClr>
              </a:buClr>
              <a:buSzTx/>
              <a:buFont typeface="Wingdings" pitchFamily="2" charset="2"/>
              <a:buChar char="§"/>
              <a:tabLst/>
              <a:defRPr/>
            </a:pPr>
            <a:r>
              <a:rPr kumimoji="0" lang="zh-CN" altLang="en-US" sz="1200" b="0" i="0" u="none" strike="noStrike" kern="0" cap="none" spc="0" normalizeH="0" baseline="0" noProof="0" smtClean="0">
                <a:ln>
                  <a:noFill/>
                </a:ln>
                <a:solidFill>
                  <a:schemeClr val="tx1"/>
                </a:solidFill>
                <a:effectLst/>
                <a:uLnTx/>
                <a:uFillTx/>
                <a:latin typeface="Arial" pitchFamily="34" charset="0"/>
                <a:ea typeface="黑体" pitchFamily="2" charset="-122"/>
                <a:cs typeface="+mn-cs"/>
              </a:rPr>
              <a:t>延长现有桌面软件的使用期限</a:t>
            </a:r>
            <a:endParaRPr kumimoji="0" lang="en-US" sz="1200" b="0" i="0" u="none" strike="noStrike" kern="0" cap="none" spc="0" normalizeH="0" baseline="0" noProof="0" dirty="0" smtClean="0">
              <a:ln>
                <a:noFill/>
              </a:ln>
              <a:solidFill>
                <a:schemeClr val="tx1"/>
              </a:solidFill>
              <a:effectLst/>
              <a:uLnTx/>
              <a:uFillTx/>
              <a:latin typeface="Arial" pitchFamily="34" charset="0"/>
              <a:ea typeface="黑体" pitchFamily="2" charset="-122"/>
              <a:cs typeface="+mn-cs"/>
            </a:endParaRPr>
          </a:p>
        </p:txBody>
      </p:sp>
      <p:sp>
        <p:nvSpPr>
          <p:cNvPr id="108" name="Rounded Rectangle 107"/>
          <p:cNvSpPr/>
          <p:nvPr/>
        </p:nvSpPr>
        <p:spPr bwMode="auto">
          <a:xfrm>
            <a:off x="228603" y="4350327"/>
            <a:ext cx="4280336" cy="1600200"/>
          </a:xfrm>
          <a:prstGeom prst="roundRect">
            <a:avLst>
              <a:gd name="adj" fmla="val 9238"/>
            </a:avLst>
          </a:prstGeom>
          <a:solidFill>
            <a:schemeClr val="bg1"/>
          </a:solidFill>
          <a:ln w="19050">
            <a:solidFill>
              <a:schemeClr val="accent1"/>
            </a:solidFill>
            <a:round/>
            <a:headEnd/>
            <a:tailEnd/>
          </a:ln>
          <a:effectLst>
            <a:outerShdw blurRad="38100" sx="102000" sy="102000" algn="ctr" rotWithShape="0">
              <a:prstClr val="black">
                <a:alpha val="25000"/>
              </a:prstClr>
            </a:outerShdw>
          </a:effectLst>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smtClean="0">
              <a:solidFill>
                <a:srgbClr val="FFFFFF"/>
              </a:solidFill>
              <a:latin typeface="Arial" pitchFamily="34" charset="0"/>
              <a:ea typeface="黑体" pitchFamily="2" charset="-122"/>
            </a:endParaRPr>
          </a:p>
        </p:txBody>
      </p:sp>
      <p:sp>
        <p:nvSpPr>
          <p:cNvPr id="109" name="Round Same Side Corner Rectangle 108"/>
          <p:cNvSpPr/>
          <p:nvPr/>
        </p:nvSpPr>
        <p:spPr>
          <a:xfrm rot="10800000" flipV="1">
            <a:off x="228603" y="4350327"/>
            <a:ext cx="4280334" cy="267419"/>
          </a:xfrm>
          <a:prstGeom prst="round2SameRect">
            <a:avLst>
              <a:gd name="adj1" fmla="val 38108"/>
              <a:gd name="adj2" fmla="val 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bIns="91440" anchor="ctr"/>
          <a:lstStyle/>
          <a:p>
            <a:r>
              <a:rPr lang="zh-CN" altLang="en-US" sz="1600" b="1" smtClean="0">
                <a:solidFill>
                  <a:schemeClr val="bg1"/>
                </a:solidFill>
                <a:latin typeface="Arial" pitchFamily="34" charset="0"/>
                <a:ea typeface="黑体" pitchFamily="2" charset="-122"/>
              </a:rPr>
              <a:t>合同工</a:t>
            </a:r>
            <a:r>
              <a:rPr lang="en-US" altLang="zh-CN" sz="1600" b="1" dirty="0" smtClean="0">
                <a:solidFill>
                  <a:schemeClr val="bg1"/>
                </a:solidFill>
                <a:latin typeface="Arial" pitchFamily="34" charset="0"/>
                <a:ea typeface="黑体" pitchFamily="2" charset="-122"/>
              </a:rPr>
              <a:t>/</a:t>
            </a:r>
            <a:r>
              <a:rPr lang="en-US" sz="1600" b="1" dirty="0" smtClean="0">
                <a:solidFill>
                  <a:schemeClr val="bg1"/>
                </a:solidFill>
                <a:latin typeface="Arial" pitchFamily="34" charset="0"/>
                <a:ea typeface="黑体" pitchFamily="2" charset="-122"/>
              </a:rPr>
              <a:t>EOIT/BYOPC</a:t>
            </a:r>
            <a:endParaRPr lang="en-US" sz="1600" b="1" dirty="0">
              <a:solidFill>
                <a:schemeClr val="bg1"/>
              </a:solidFill>
              <a:latin typeface="Arial" pitchFamily="34" charset="0"/>
              <a:ea typeface="黑体" pitchFamily="2" charset="-122"/>
            </a:endParaRPr>
          </a:p>
        </p:txBody>
      </p:sp>
      <p:sp>
        <p:nvSpPr>
          <p:cNvPr id="110" name="Content Placeholder 2"/>
          <p:cNvSpPr txBox="1">
            <a:spLocks/>
          </p:cNvSpPr>
          <p:nvPr/>
        </p:nvSpPr>
        <p:spPr bwMode="auto">
          <a:xfrm>
            <a:off x="1910938" y="4605614"/>
            <a:ext cx="2598001" cy="1344913"/>
          </a:xfrm>
          <a:prstGeom prst="rect">
            <a:avLst/>
          </a:prstGeom>
          <a:noFill/>
          <a:ln w="9525">
            <a:noFill/>
            <a:miter lim="800000"/>
            <a:headEnd/>
            <a:tailEnd/>
          </a:ln>
        </p:spPr>
        <p:txBody>
          <a:bodyPr vert="horz" wrap="square" lIns="45720" tIns="45720" rIns="45720" bIns="45720" numCol="1" anchor="ctr" anchorCtr="0" compatLnSpc="1">
            <a:prstTxWarp prst="textNoShape">
              <a:avLst/>
            </a:prstTxWarp>
          </a:bodyPr>
          <a:lstStyle/>
          <a:p>
            <a:pPr marL="168275" marR="0" lvl="0" indent="-168275" algn="l" defTabSz="914400" rtl="0" eaLnBrk="0" fontAlgn="base" latinLnBrk="0" hangingPunct="0">
              <a:lnSpc>
                <a:spcPct val="90000"/>
              </a:lnSpc>
              <a:spcBef>
                <a:spcPts val="200"/>
              </a:spcBef>
              <a:spcAft>
                <a:spcPts val="200"/>
              </a:spcAft>
              <a:buClr>
                <a:schemeClr val="accent1">
                  <a:lumMod val="75000"/>
                </a:schemeClr>
              </a:buClr>
              <a:buSzTx/>
              <a:buFont typeface="Wingdings" pitchFamily="2" charset="2"/>
              <a:buChar char="§"/>
              <a:tabLst/>
              <a:defRPr/>
            </a:pPr>
            <a:r>
              <a:rPr kumimoji="0" lang="zh-CN" altLang="en-US" sz="1200" b="0" i="0" u="none" strike="noStrike" kern="0" cap="none" spc="0" normalizeH="0" baseline="0" noProof="0" smtClean="0">
                <a:ln>
                  <a:noFill/>
                </a:ln>
                <a:solidFill>
                  <a:schemeClr val="tx1"/>
                </a:solidFill>
                <a:effectLst/>
                <a:uLnTx/>
                <a:uFillTx/>
                <a:latin typeface="Arial" pitchFamily="34" charset="0"/>
                <a:ea typeface="黑体" pitchFamily="2" charset="-122"/>
                <a:cs typeface="+mn-cs"/>
              </a:rPr>
              <a:t>部署和管理员工所拥有资产上的</a:t>
            </a:r>
            <a:r>
              <a:rPr kumimoji="0" lang="en-US" altLang="zh-CN" sz="1200" b="0" i="0" u="none" strike="noStrike" kern="0" cap="none" spc="0" normalizeH="0" baseline="0" noProof="0" smtClean="0">
                <a:ln>
                  <a:noFill/>
                </a:ln>
                <a:solidFill>
                  <a:schemeClr val="tx1"/>
                </a:solidFill>
                <a:effectLst/>
                <a:uLnTx/>
                <a:uFillTx/>
                <a:latin typeface="Arial" pitchFamily="34" charset="0"/>
                <a:ea typeface="黑体" pitchFamily="2" charset="-122"/>
                <a:cs typeface="+mn-cs"/>
              </a:rPr>
              <a:t/>
            </a:r>
            <a:br>
              <a:rPr kumimoji="0" lang="en-US" altLang="zh-CN" sz="1200" b="0" i="0" u="none" strike="noStrike" kern="0" cap="none" spc="0" normalizeH="0" baseline="0" noProof="0" smtClean="0">
                <a:ln>
                  <a:noFill/>
                </a:ln>
                <a:solidFill>
                  <a:schemeClr val="tx1"/>
                </a:solidFill>
                <a:effectLst/>
                <a:uLnTx/>
                <a:uFillTx/>
                <a:latin typeface="Arial" pitchFamily="34" charset="0"/>
                <a:ea typeface="黑体" pitchFamily="2" charset="-122"/>
                <a:cs typeface="+mn-cs"/>
              </a:rPr>
            </a:br>
            <a:r>
              <a:rPr kumimoji="0" lang="zh-CN" altLang="en-US" sz="1200" b="0" i="0" u="none" strike="noStrike" kern="0" cap="none" spc="0" normalizeH="0" baseline="0" noProof="0" smtClean="0">
                <a:ln>
                  <a:noFill/>
                </a:ln>
                <a:solidFill>
                  <a:schemeClr val="tx1"/>
                </a:solidFill>
                <a:effectLst/>
                <a:uLnTx/>
                <a:uFillTx/>
                <a:latin typeface="Arial" pitchFamily="34" charset="0"/>
                <a:ea typeface="黑体" pitchFamily="2" charset="-122"/>
                <a:cs typeface="+mn-cs"/>
              </a:rPr>
              <a:t>桌面映像</a:t>
            </a:r>
            <a:endParaRPr kumimoji="0" lang="en-US" sz="1200" b="0" i="0" u="none" strike="noStrike" kern="0" cap="none" spc="0" normalizeH="0" noProof="0" dirty="0" smtClean="0">
              <a:ln>
                <a:noFill/>
              </a:ln>
              <a:solidFill>
                <a:schemeClr val="tx1"/>
              </a:solidFill>
              <a:effectLst/>
              <a:uLnTx/>
              <a:uFillTx/>
              <a:latin typeface="Arial" pitchFamily="34" charset="0"/>
              <a:ea typeface="黑体" pitchFamily="2" charset="-122"/>
              <a:cs typeface="+mn-cs"/>
            </a:endParaRPr>
          </a:p>
          <a:p>
            <a:pPr marL="168275" marR="0" lvl="0" indent="-168275" algn="l" defTabSz="914400" rtl="0" eaLnBrk="0" fontAlgn="base" latinLnBrk="0" hangingPunct="0">
              <a:lnSpc>
                <a:spcPct val="90000"/>
              </a:lnSpc>
              <a:spcBef>
                <a:spcPts val="200"/>
              </a:spcBef>
              <a:spcAft>
                <a:spcPts val="200"/>
              </a:spcAft>
              <a:buClr>
                <a:schemeClr val="accent1">
                  <a:lumMod val="75000"/>
                </a:schemeClr>
              </a:buClr>
              <a:buSzTx/>
              <a:buFont typeface="Wingdings" pitchFamily="2" charset="2"/>
              <a:buChar char="§"/>
              <a:tabLst/>
              <a:defRPr/>
            </a:pPr>
            <a:r>
              <a:rPr lang="zh-CN" altLang="en-US" sz="1200" kern="0" baseline="0" smtClean="0">
                <a:solidFill>
                  <a:schemeClr val="tx1"/>
                </a:solidFill>
                <a:latin typeface="Arial" pitchFamily="34" charset="0"/>
                <a:ea typeface="黑体" pitchFamily="2" charset="-122"/>
              </a:rPr>
              <a:t>集中控制桌面和数据</a:t>
            </a:r>
            <a:endParaRPr lang="en-US" sz="1200" kern="0" dirty="0" smtClean="0">
              <a:solidFill>
                <a:schemeClr val="tx1"/>
              </a:solidFill>
              <a:latin typeface="Arial" pitchFamily="34" charset="0"/>
              <a:ea typeface="黑体" pitchFamily="2" charset="-122"/>
            </a:endParaRPr>
          </a:p>
          <a:p>
            <a:pPr marL="168275" marR="0" lvl="0" indent="-168275" algn="l" defTabSz="914400" rtl="0" eaLnBrk="0" fontAlgn="base" latinLnBrk="0" hangingPunct="0">
              <a:lnSpc>
                <a:spcPct val="90000"/>
              </a:lnSpc>
              <a:spcBef>
                <a:spcPts val="200"/>
              </a:spcBef>
              <a:spcAft>
                <a:spcPts val="200"/>
              </a:spcAft>
              <a:buClr>
                <a:schemeClr val="accent1">
                  <a:lumMod val="75000"/>
                </a:schemeClr>
              </a:buClr>
              <a:buSzTx/>
              <a:buFont typeface="Wingdings" pitchFamily="2" charset="2"/>
              <a:buChar char="§"/>
              <a:tabLst/>
              <a:defRPr/>
            </a:pPr>
            <a:r>
              <a:rPr kumimoji="0" lang="zh-CN" altLang="en-US" sz="1200" b="0" i="0" u="none" strike="noStrike" kern="0" cap="none" spc="0" normalizeH="0" baseline="0" noProof="0" smtClean="0">
                <a:ln>
                  <a:noFill/>
                </a:ln>
                <a:solidFill>
                  <a:schemeClr val="tx1"/>
                </a:solidFill>
                <a:effectLst/>
                <a:uLnTx/>
                <a:uFillTx/>
                <a:latin typeface="Arial" pitchFamily="34" charset="0"/>
                <a:ea typeface="黑体" pitchFamily="2" charset="-122"/>
                <a:cs typeface="+mn-cs"/>
              </a:rPr>
              <a:t>分离公司和个人桌面</a:t>
            </a:r>
            <a:endParaRPr kumimoji="0" lang="en-US" sz="1200" b="0" i="0" u="none" strike="noStrike" kern="0" cap="none" spc="0" normalizeH="0" baseline="0" noProof="0" dirty="0" smtClean="0">
              <a:ln>
                <a:noFill/>
              </a:ln>
              <a:solidFill>
                <a:schemeClr val="tx1"/>
              </a:solidFill>
              <a:effectLst/>
              <a:uLnTx/>
              <a:uFillTx/>
              <a:latin typeface="Arial" pitchFamily="34" charset="0"/>
              <a:ea typeface="黑体" pitchFamily="2" charset="-122"/>
              <a:cs typeface="+mn-cs"/>
            </a:endParaRPr>
          </a:p>
        </p:txBody>
      </p:sp>
      <p:pic>
        <p:nvPicPr>
          <p:cNvPr id="111" name="Picture 110" descr="phone.png"/>
          <p:cNvPicPr>
            <a:picLocks noChangeAspect="1"/>
          </p:cNvPicPr>
          <p:nvPr/>
        </p:nvPicPr>
        <p:blipFill>
          <a:blip r:embed="rId3" cstate="print"/>
          <a:stretch>
            <a:fillRect/>
          </a:stretch>
        </p:blipFill>
        <p:spPr>
          <a:xfrm>
            <a:off x="302122" y="4652252"/>
            <a:ext cx="1526758" cy="1204139"/>
          </a:xfrm>
          <a:prstGeom prst="rect">
            <a:avLst/>
          </a:prstGeom>
        </p:spPr>
      </p:pic>
      <p:sp>
        <p:nvSpPr>
          <p:cNvPr id="112" name="Rounded Rectangle 111"/>
          <p:cNvSpPr/>
          <p:nvPr/>
        </p:nvSpPr>
        <p:spPr bwMode="auto">
          <a:xfrm>
            <a:off x="222664" y="2636322"/>
            <a:ext cx="4280336" cy="1600200"/>
          </a:xfrm>
          <a:prstGeom prst="roundRect">
            <a:avLst>
              <a:gd name="adj" fmla="val 9238"/>
            </a:avLst>
          </a:prstGeom>
          <a:solidFill>
            <a:schemeClr val="bg1"/>
          </a:solidFill>
          <a:ln w="19050">
            <a:solidFill>
              <a:schemeClr val="accent1"/>
            </a:solidFill>
            <a:round/>
            <a:headEnd/>
            <a:tailEnd/>
          </a:ln>
          <a:effectLst>
            <a:outerShdw blurRad="38100" sx="102000" sy="102000" algn="ctr" rotWithShape="0">
              <a:prstClr val="black">
                <a:alpha val="25000"/>
              </a:prstClr>
            </a:outerShdw>
          </a:effectLst>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smtClean="0">
              <a:solidFill>
                <a:srgbClr val="FFFFFF"/>
              </a:solidFill>
              <a:latin typeface="Arial" pitchFamily="34" charset="0"/>
              <a:ea typeface="黑体" pitchFamily="2" charset="-122"/>
            </a:endParaRPr>
          </a:p>
        </p:txBody>
      </p:sp>
      <p:sp>
        <p:nvSpPr>
          <p:cNvPr id="113" name="Round Same Side Corner Rectangle 112"/>
          <p:cNvSpPr/>
          <p:nvPr/>
        </p:nvSpPr>
        <p:spPr>
          <a:xfrm rot="10800000" flipV="1">
            <a:off x="222664" y="2636322"/>
            <a:ext cx="4280334" cy="267419"/>
          </a:xfrm>
          <a:prstGeom prst="round2SameRect">
            <a:avLst>
              <a:gd name="adj1" fmla="val 38108"/>
              <a:gd name="adj2" fmla="val 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bIns="91440" anchor="ctr"/>
          <a:lstStyle/>
          <a:p>
            <a:r>
              <a:rPr lang="zh-CN" altLang="en-US" sz="1600" b="1" smtClean="0">
                <a:solidFill>
                  <a:schemeClr val="bg1"/>
                </a:solidFill>
                <a:latin typeface="Arial" pitchFamily="34" charset="0"/>
                <a:ea typeface="黑体" pitchFamily="2" charset="-122"/>
              </a:rPr>
              <a:t>远程办公室</a:t>
            </a:r>
            <a:r>
              <a:rPr lang="en-US" altLang="zh-CN" sz="1600" b="1" dirty="0" smtClean="0">
                <a:solidFill>
                  <a:schemeClr val="bg1"/>
                </a:solidFill>
                <a:latin typeface="Arial" pitchFamily="34" charset="0"/>
                <a:ea typeface="黑体" pitchFamily="2" charset="-122"/>
              </a:rPr>
              <a:t>/</a:t>
            </a:r>
            <a:r>
              <a:rPr lang="zh-CN" altLang="en-US" sz="1600" b="1" smtClean="0">
                <a:solidFill>
                  <a:schemeClr val="bg1"/>
                </a:solidFill>
                <a:latin typeface="Arial" pitchFamily="34" charset="0"/>
                <a:ea typeface="黑体" pitchFamily="2" charset="-122"/>
              </a:rPr>
              <a:t>分支机构</a:t>
            </a:r>
            <a:endParaRPr lang="en-US" sz="1600" b="1" dirty="0">
              <a:solidFill>
                <a:schemeClr val="bg1"/>
              </a:solidFill>
              <a:latin typeface="Arial" pitchFamily="34" charset="0"/>
              <a:ea typeface="黑体" pitchFamily="2" charset="-122"/>
            </a:endParaRPr>
          </a:p>
        </p:txBody>
      </p:sp>
      <p:sp>
        <p:nvSpPr>
          <p:cNvPr id="114" name="Content Placeholder 2"/>
          <p:cNvSpPr txBox="1">
            <a:spLocks/>
          </p:cNvSpPr>
          <p:nvPr/>
        </p:nvSpPr>
        <p:spPr bwMode="auto">
          <a:xfrm>
            <a:off x="1905000" y="2891609"/>
            <a:ext cx="2597998" cy="1344913"/>
          </a:xfrm>
          <a:prstGeom prst="rect">
            <a:avLst/>
          </a:prstGeom>
          <a:noFill/>
          <a:ln w="9525">
            <a:noFill/>
            <a:miter lim="800000"/>
            <a:headEnd/>
            <a:tailEnd/>
          </a:ln>
        </p:spPr>
        <p:txBody>
          <a:bodyPr vert="horz" wrap="square" lIns="45720" tIns="45720" rIns="45720" bIns="45720" numCol="1" anchor="ctr" anchorCtr="0" compatLnSpc="1">
            <a:prstTxWarp prst="textNoShape">
              <a:avLst/>
            </a:prstTxWarp>
          </a:bodyPr>
          <a:lstStyle/>
          <a:p>
            <a:pPr marL="168275" marR="0" lvl="0" indent="-168275" algn="l" defTabSz="914400" rtl="0" eaLnBrk="0" fontAlgn="base" latinLnBrk="0" hangingPunct="0">
              <a:lnSpc>
                <a:spcPct val="90000"/>
              </a:lnSpc>
              <a:spcBef>
                <a:spcPts val="200"/>
              </a:spcBef>
              <a:spcAft>
                <a:spcPts val="200"/>
              </a:spcAft>
              <a:buClr>
                <a:schemeClr val="accent1">
                  <a:lumMod val="75000"/>
                </a:schemeClr>
              </a:buClr>
              <a:buSzTx/>
              <a:buFont typeface="Wingdings" pitchFamily="2" charset="2"/>
              <a:buChar char="§"/>
              <a:tabLst/>
              <a:defRPr/>
            </a:pPr>
            <a:r>
              <a:rPr kumimoji="0" lang="zh-CN" altLang="en-US" sz="1200" b="0" i="0" u="none" strike="noStrike" kern="0" cap="none" spc="0" normalizeH="0" baseline="0" noProof="0" smtClean="0">
                <a:ln>
                  <a:noFill/>
                </a:ln>
                <a:solidFill>
                  <a:schemeClr val="tx1"/>
                </a:solidFill>
                <a:effectLst/>
                <a:uLnTx/>
                <a:uFillTx/>
                <a:latin typeface="Arial" pitchFamily="34" charset="0"/>
                <a:ea typeface="黑体" pitchFamily="2" charset="-122"/>
                <a:cs typeface="+mn-cs"/>
              </a:rPr>
              <a:t>通过集中管理桌面和用户降低成本</a:t>
            </a:r>
            <a:endParaRPr kumimoji="0" lang="en-US" sz="1200" b="0" i="0" u="none" strike="noStrike" kern="0" cap="none" spc="0" normalizeH="0" baseline="0" noProof="0" dirty="0" smtClean="0">
              <a:ln>
                <a:noFill/>
              </a:ln>
              <a:solidFill>
                <a:schemeClr val="tx1"/>
              </a:solidFill>
              <a:effectLst/>
              <a:uLnTx/>
              <a:uFillTx/>
              <a:latin typeface="Arial" pitchFamily="34" charset="0"/>
              <a:ea typeface="黑体" pitchFamily="2" charset="-122"/>
              <a:cs typeface="+mn-cs"/>
            </a:endParaRPr>
          </a:p>
          <a:p>
            <a:pPr marL="168275" marR="0" lvl="0" indent="-168275" algn="l" defTabSz="914400" rtl="0" eaLnBrk="0" fontAlgn="base" latinLnBrk="0" hangingPunct="0">
              <a:lnSpc>
                <a:spcPct val="90000"/>
              </a:lnSpc>
              <a:spcBef>
                <a:spcPts val="200"/>
              </a:spcBef>
              <a:spcAft>
                <a:spcPts val="200"/>
              </a:spcAft>
              <a:buClr>
                <a:schemeClr val="accent1">
                  <a:lumMod val="75000"/>
                </a:schemeClr>
              </a:buClr>
              <a:buSzTx/>
              <a:buFont typeface="Wingdings" pitchFamily="2" charset="2"/>
              <a:buChar char="§"/>
              <a:tabLst/>
              <a:defRPr/>
            </a:pPr>
            <a:r>
              <a:rPr lang="zh-CN" altLang="en-US" sz="1200" kern="0" smtClean="0">
                <a:solidFill>
                  <a:schemeClr val="tx1"/>
                </a:solidFill>
                <a:latin typeface="Arial" pitchFamily="34" charset="0"/>
                <a:ea typeface="黑体" pitchFamily="2" charset="-122"/>
              </a:rPr>
              <a:t>集中控制敏感数据</a:t>
            </a:r>
            <a:endParaRPr lang="en-US" sz="1200" kern="0" dirty="0" smtClean="0">
              <a:solidFill>
                <a:schemeClr val="tx1"/>
              </a:solidFill>
              <a:latin typeface="Arial" pitchFamily="34" charset="0"/>
              <a:ea typeface="黑体" pitchFamily="2" charset="-122"/>
            </a:endParaRPr>
          </a:p>
          <a:p>
            <a:pPr marL="168275" marR="0" lvl="0" indent="-168275" algn="l" defTabSz="914400" rtl="0" eaLnBrk="0" fontAlgn="base" latinLnBrk="0" hangingPunct="0">
              <a:lnSpc>
                <a:spcPct val="90000"/>
              </a:lnSpc>
              <a:spcBef>
                <a:spcPts val="200"/>
              </a:spcBef>
              <a:spcAft>
                <a:spcPts val="200"/>
              </a:spcAft>
              <a:buClr>
                <a:schemeClr val="accent1">
                  <a:lumMod val="75000"/>
                </a:schemeClr>
              </a:buClr>
              <a:buSzTx/>
              <a:buFont typeface="Wingdings" pitchFamily="2" charset="2"/>
              <a:buChar char="§"/>
              <a:tabLst/>
              <a:defRPr/>
            </a:pPr>
            <a:r>
              <a:rPr kumimoji="0" lang="zh-CN" altLang="en-US" sz="1200" b="0" i="0" u="none" strike="noStrike" kern="0" cap="none" spc="0" normalizeH="0" baseline="0" noProof="0" smtClean="0">
                <a:ln>
                  <a:noFill/>
                </a:ln>
                <a:solidFill>
                  <a:schemeClr val="tx1"/>
                </a:solidFill>
                <a:effectLst/>
                <a:uLnTx/>
                <a:uFillTx/>
                <a:latin typeface="Arial" pitchFamily="34" charset="0"/>
                <a:ea typeface="黑体" pitchFamily="2" charset="-122"/>
                <a:cs typeface="+mn-cs"/>
              </a:rPr>
              <a:t>简化桌面和应用程序部署</a:t>
            </a:r>
            <a:endParaRPr kumimoji="0" lang="en-US" sz="1200" b="0" i="0" u="none" strike="noStrike" kern="0" cap="none" spc="0" normalizeH="0" baseline="0" noProof="0" dirty="0" smtClean="0">
              <a:ln>
                <a:noFill/>
              </a:ln>
              <a:solidFill>
                <a:schemeClr val="tx1"/>
              </a:solidFill>
              <a:effectLst/>
              <a:uLnTx/>
              <a:uFillTx/>
              <a:latin typeface="Arial" pitchFamily="34" charset="0"/>
              <a:ea typeface="黑体" pitchFamily="2" charset="-122"/>
              <a:cs typeface="+mn-cs"/>
            </a:endParaRPr>
          </a:p>
        </p:txBody>
      </p:sp>
      <p:pic>
        <p:nvPicPr>
          <p:cNvPr id="115" name="Picture 114" descr="phone.png"/>
          <p:cNvPicPr>
            <a:picLocks noChangeAspect="1"/>
          </p:cNvPicPr>
          <p:nvPr/>
        </p:nvPicPr>
        <p:blipFill>
          <a:blip r:embed="rId4" cstate="print"/>
          <a:stretch>
            <a:fillRect/>
          </a:stretch>
        </p:blipFill>
        <p:spPr>
          <a:xfrm>
            <a:off x="296183" y="2938247"/>
            <a:ext cx="1526758" cy="1204139"/>
          </a:xfrm>
          <a:prstGeom prst="rect">
            <a:avLst/>
          </a:prstGeom>
        </p:spPr>
      </p:pic>
      <p:sp>
        <p:nvSpPr>
          <p:cNvPr id="116" name="Rounded Rectangle 115"/>
          <p:cNvSpPr/>
          <p:nvPr/>
        </p:nvSpPr>
        <p:spPr bwMode="auto">
          <a:xfrm>
            <a:off x="4635063" y="914401"/>
            <a:ext cx="4280336" cy="1600200"/>
          </a:xfrm>
          <a:prstGeom prst="roundRect">
            <a:avLst>
              <a:gd name="adj" fmla="val 9238"/>
            </a:avLst>
          </a:prstGeom>
          <a:solidFill>
            <a:schemeClr val="bg1"/>
          </a:solidFill>
          <a:ln w="19050">
            <a:solidFill>
              <a:schemeClr val="accent1"/>
            </a:solidFill>
            <a:round/>
            <a:headEnd/>
            <a:tailEnd/>
          </a:ln>
          <a:effectLst>
            <a:outerShdw blurRad="38100" sx="102000" sy="102000" algn="ctr" rotWithShape="0">
              <a:prstClr val="black">
                <a:alpha val="25000"/>
              </a:prstClr>
            </a:outerShdw>
          </a:effectLst>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smtClean="0">
              <a:solidFill>
                <a:srgbClr val="FFFFFF"/>
              </a:solidFill>
              <a:latin typeface="Arial" pitchFamily="34" charset="0"/>
              <a:ea typeface="黑体" pitchFamily="2" charset="-122"/>
            </a:endParaRPr>
          </a:p>
        </p:txBody>
      </p:sp>
      <p:sp>
        <p:nvSpPr>
          <p:cNvPr id="118" name="Round Same Side Corner Rectangle 117"/>
          <p:cNvSpPr/>
          <p:nvPr/>
        </p:nvSpPr>
        <p:spPr>
          <a:xfrm rot="10800000" flipV="1">
            <a:off x="4635063" y="914401"/>
            <a:ext cx="4280334" cy="267419"/>
          </a:xfrm>
          <a:prstGeom prst="round2SameRect">
            <a:avLst>
              <a:gd name="adj1" fmla="val 38108"/>
              <a:gd name="adj2" fmla="val 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bIns="91440" anchor="ctr"/>
          <a:lstStyle/>
          <a:p>
            <a:r>
              <a:rPr lang="zh-CN" altLang="en-US" sz="1600" b="1" smtClean="0">
                <a:solidFill>
                  <a:schemeClr val="bg1"/>
                </a:solidFill>
                <a:latin typeface="Arial" pitchFamily="34" charset="0"/>
                <a:ea typeface="黑体" pitchFamily="2" charset="-122"/>
              </a:rPr>
              <a:t>业务流程外包</a:t>
            </a:r>
            <a:endParaRPr lang="en-US" sz="1600" b="1" dirty="0">
              <a:solidFill>
                <a:schemeClr val="bg1"/>
              </a:solidFill>
              <a:latin typeface="Arial" pitchFamily="34" charset="0"/>
              <a:ea typeface="黑体" pitchFamily="2" charset="-122"/>
            </a:endParaRPr>
          </a:p>
        </p:txBody>
      </p:sp>
      <p:sp>
        <p:nvSpPr>
          <p:cNvPr id="119" name="Content Placeholder 2"/>
          <p:cNvSpPr txBox="1">
            <a:spLocks/>
          </p:cNvSpPr>
          <p:nvPr/>
        </p:nvSpPr>
        <p:spPr bwMode="auto">
          <a:xfrm>
            <a:off x="6317398" y="1169688"/>
            <a:ext cx="2598001" cy="1344913"/>
          </a:xfrm>
          <a:prstGeom prst="rect">
            <a:avLst/>
          </a:prstGeom>
          <a:noFill/>
          <a:ln w="9525">
            <a:noFill/>
            <a:miter lim="800000"/>
            <a:headEnd/>
            <a:tailEnd/>
          </a:ln>
        </p:spPr>
        <p:txBody>
          <a:bodyPr vert="horz" wrap="square" lIns="45720" tIns="45720" rIns="45720" bIns="45720" numCol="1" anchor="ctr" anchorCtr="0" compatLnSpc="1">
            <a:prstTxWarp prst="textNoShape">
              <a:avLst/>
            </a:prstTxWarp>
          </a:bodyPr>
          <a:lstStyle/>
          <a:p>
            <a:pPr marL="168275" marR="0" lvl="0" indent="-168275" algn="l" defTabSz="914400" rtl="0" eaLnBrk="0" fontAlgn="base" latinLnBrk="0" hangingPunct="0">
              <a:lnSpc>
                <a:spcPct val="90000"/>
              </a:lnSpc>
              <a:spcBef>
                <a:spcPts val="200"/>
              </a:spcBef>
              <a:spcAft>
                <a:spcPts val="200"/>
              </a:spcAft>
              <a:buClr>
                <a:schemeClr val="accent1">
                  <a:lumMod val="75000"/>
                </a:schemeClr>
              </a:buClr>
              <a:buSzTx/>
              <a:buFont typeface="Wingdings" pitchFamily="2" charset="2"/>
              <a:buChar char="§"/>
              <a:tabLst/>
              <a:defRPr/>
            </a:pPr>
            <a:r>
              <a:rPr kumimoji="0" lang="zh-CN" altLang="en-US" sz="1200" b="0" i="0" u="none" strike="noStrike" kern="0" cap="none" spc="0" normalizeH="0" baseline="0" noProof="0" smtClean="0">
                <a:ln>
                  <a:noFill/>
                </a:ln>
                <a:solidFill>
                  <a:schemeClr val="tx1"/>
                </a:solidFill>
                <a:effectLst/>
                <a:uLnTx/>
                <a:uFillTx/>
                <a:latin typeface="Arial" pitchFamily="34" charset="0"/>
                <a:ea typeface="黑体" pitchFamily="2" charset="-122"/>
                <a:cs typeface="+mn-cs"/>
              </a:rPr>
              <a:t>通过集中管理桌面应用程序和用户降低成本</a:t>
            </a:r>
            <a:endParaRPr kumimoji="0" lang="en-US" sz="1200" b="0" i="0" u="none" strike="noStrike" kern="0" cap="none" spc="0" normalizeH="0" baseline="0" noProof="0" dirty="0" smtClean="0">
              <a:ln>
                <a:noFill/>
              </a:ln>
              <a:solidFill>
                <a:schemeClr val="tx1"/>
              </a:solidFill>
              <a:effectLst/>
              <a:uLnTx/>
              <a:uFillTx/>
              <a:latin typeface="Arial" pitchFamily="34" charset="0"/>
              <a:ea typeface="黑体" pitchFamily="2" charset="-122"/>
              <a:cs typeface="+mn-cs"/>
            </a:endParaRPr>
          </a:p>
          <a:p>
            <a:pPr marL="168275" marR="0" lvl="0" indent="-168275" algn="l" defTabSz="914400" rtl="0" eaLnBrk="0" fontAlgn="base" latinLnBrk="0" hangingPunct="0">
              <a:lnSpc>
                <a:spcPct val="90000"/>
              </a:lnSpc>
              <a:spcBef>
                <a:spcPts val="200"/>
              </a:spcBef>
              <a:spcAft>
                <a:spcPts val="200"/>
              </a:spcAft>
              <a:buClr>
                <a:schemeClr val="accent1">
                  <a:lumMod val="75000"/>
                </a:schemeClr>
              </a:buClr>
              <a:buSzTx/>
              <a:buFont typeface="Wingdings" pitchFamily="2" charset="2"/>
              <a:buChar char="§"/>
              <a:tabLst/>
              <a:defRPr/>
            </a:pPr>
            <a:r>
              <a:rPr lang="zh-CN" altLang="en-US" sz="1200" kern="0" smtClean="0">
                <a:solidFill>
                  <a:schemeClr val="tx1"/>
                </a:solidFill>
                <a:latin typeface="Arial" pitchFamily="34" charset="0"/>
                <a:ea typeface="黑体" pitchFamily="2" charset="-122"/>
              </a:rPr>
              <a:t>集中控制敏感数据</a:t>
            </a:r>
            <a:endParaRPr lang="en-US" sz="1200" kern="0" dirty="0" smtClean="0">
              <a:solidFill>
                <a:schemeClr val="tx1"/>
              </a:solidFill>
              <a:latin typeface="Arial" pitchFamily="34" charset="0"/>
              <a:ea typeface="黑体" pitchFamily="2" charset="-122"/>
            </a:endParaRPr>
          </a:p>
          <a:p>
            <a:pPr marL="168275" marR="0" lvl="0" indent="-168275" algn="l" defTabSz="914400" rtl="0" eaLnBrk="0" fontAlgn="base" latinLnBrk="0" hangingPunct="0">
              <a:lnSpc>
                <a:spcPct val="90000"/>
              </a:lnSpc>
              <a:spcBef>
                <a:spcPts val="200"/>
              </a:spcBef>
              <a:spcAft>
                <a:spcPts val="200"/>
              </a:spcAft>
              <a:buClr>
                <a:schemeClr val="accent1">
                  <a:lumMod val="75000"/>
                </a:schemeClr>
              </a:buClr>
              <a:buSzTx/>
              <a:buFont typeface="Wingdings" pitchFamily="2" charset="2"/>
              <a:buChar char="§"/>
              <a:tabLst/>
              <a:defRPr/>
            </a:pPr>
            <a:r>
              <a:rPr kumimoji="0" lang="zh-CN" altLang="en-US" sz="1200" b="0" i="0" u="none" strike="noStrike" kern="0" cap="none" spc="0" normalizeH="0" baseline="0" noProof="0" smtClean="0">
                <a:ln>
                  <a:noFill/>
                </a:ln>
                <a:solidFill>
                  <a:schemeClr val="tx1"/>
                </a:solidFill>
                <a:effectLst/>
                <a:uLnTx/>
                <a:uFillTx/>
                <a:latin typeface="Arial" pitchFamily="34" charset="0"/>
                <a:ea typeface="黑体" pitchFamily="2" charset="-122"/>
                <a:cs typeface="+mn-cs"/>
              </a:rPr>
              <a:t>简化桌面和应用程序部署</a:t>
            </a:r>
            <a:endParaRPr kumimoji="0" lang="en-US" sz="1200" b="0" i="0" u="none" strike="noStrike" kern="0" cap="none" spc="0" normalizeH="0" baseline="0" noProof="0" dirty="0" smtClean="0">
              <a:ln>
                <a:noFill/>
              </a:ln>
              <a:solidFill>
                <a:schemeClr val="tx1"/>
              </a:solidFill>
              <a:effectLst/>
              <a:uLnTx/>
              <a:uFillTx/>
              <a:latin typeface="Arial" pitchFamily="34" charset="0"/>
              <a:ea typeface="黑体" pitchFamily="2" charset="-122"/>
              <a:cs typeface="+mn-cs"/>
            </a:endParaRPr>
          </a:p>
        </p:txBody>
      </p:sp>
      <p:sp>
        <p:nvSpPr>
          <p:cNvPr id="120" name="Rounded Rectangle 119"/>
          <p:cNvSpPr/>
          <p:nvPr/>
        </p:nvSpPr>
        <p:spPr bwMode="auto">
          <a:xfrm>
            <a:off x="4635064" y="4350328"/>
            <a:ext cx="4280336" cy="1600200"/>
          </a:xfrm>
          <a:prstGeom prst="roundRect">
            <a:avLst>
              <a:gd name="adj" fmla="val 9238"/>
            </a:avLst>
          </a:prstGeom>
          <a:solidFill>
            <a:schemeClr val="bg1"/>
          </a:solidFill>
          <a:ln w="19050">
            <a:solidFill>
              <a:schemeClr val="accent1"/>
            </a:solidFill>
            <a:round/>
            <a:headEnd/>
            <a:tailEnd/>
          </a:ln>
          <a:effectLst>
            <a:outerShdw blurRad="38100" sx="102000" sy="102000" algn="ctr" rotWithShape="0">
              <a:prstClr val="black">
                <a:alpha val="25000"/>
              </a:prstClr>
            </a:outerShdw>
          </a:effectLst>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smtClean="0">
              <a:solidFill>
                <a:srgbClr val="FFFFFF"/>
              </a:solidFill>
              <a:latin typeface="Arial" pitchFamily="34" charset="0"/>
              <a:ea typeface="黑体" pitchFamily="2" charset="-122"/>
            </a:endParaRPr>
          </a:p>
        </p:txBody>
      </p:sp>
      <p:sp>
        <p:nvSpPr>
          <p:cNvPr id="121" name="Round Same Side Corner Rectangle 120"/>
          <p:cNvSpPr/>
          <p:nvPr/>
        </p:nvSpPr>
        <p:spPr>
          <a:xfrm rot="10800000" flipV="1">
            <a:off x="4635064" y="4350328"/>
            <a:ext cx="4280334" cy="267419"/>
          </a:xfrm>
          <a:prstGeom prst="round2SameRect">
            <a:avLst>
              <a:gd name="adj1" fmla="val 38108"/>
              <a:gd name="adj2" fmla="val 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bIns="91440" anchor="ctr"/>
          <a:lstStyle/>
          <a:p>
            <a:r>
              <a:rPr lang="zh-CN" altLang="en-US" sz="1600" b="1" smtClean="0">
                <a:solidFill>
                  <a:schemeClr val="bg1"/>
                </a:solidFill>
                <a:latin typeface="Arial" pitchFamily="34" charset="0"/>
                <a:ea typeface="黑体" pitchFamily="2" charset="-122"/>
              </a:rPr>
              <a:t>业务连续性</a:t>
            </a:r>
            <a:r>
              <a:rPr lang="en-US" altLang="zh-CN" sz="1600" b="1" dirty="0" smtClean="0">
                <a:solidFill>
                  <a:schemeClr val="bg1"/>
                </a:solidFill>
                <a:latin typeface="Arial" pitchFamily="34" charset="0"/>
                <a:ea typeface="黑体" pitchFamily="2" charset="-122"/>
              </a:rPr>
              <a:t>/</a:t>
            </a:r>
            <a:r>
              <a:rPr lang="zh-CN" altLang="en-US" sz="1600" b="1" smtClean="0">
                <a:solidFill>
                  <a:schemeClr val="bg1"/>
                </a:solidFill>
                <a:latin typeface="Arial" pitchFamily="34" charset="0"/>
                <a:ea typeface="黑体" pitchFamily="2" charset="-122"/>
              </a:rPr>
              <a:t>灾难恢复</a:t>
            </a:r>
            <a:endParaRPr lang="en-US" sz="1600" b="1" dirty="0">
              <a:solidFill>
                <a:schemeClr val="bg1"/>
              </a:solidFill>
              <a:latin typeface="Arial" pitchFamily="34" charset="0"/>
              <a:ea typeface="黑体" pitchFamily="2" charset="-122"/>
            </a:endParaRPr>
          </a:p>
        </p:txBody>
      </p:sp>
      <p:sp>
        <p:nvSpPr>
          <p:cNvPr id="122" name="Content Placeholder 2"/>
          <p:cNvSpPr txBox="1">
            <a:spLocks/>
          </p:cNvSpPr>
          <p:nvPr/>
        </p:nvSpPr>
        <p:spPr bwMode="auto">
          <a:xfrm>
            <a:off x="6317399" y="4605615"/>
            <a:ext cx="2592061" cy="1344913"/>
          </a:xfrm>
          <a:prstGeom prst="rect">
            <a:avLst/>
          </a:prstGeom>
          <a:noFill/>
          <a:ln w="9525">
            <a:noFill/>
            <a:miter lim="800000"/>
            <a:headEnd/>
            <a:tailEnd/>
          </a:ln>
        </p:spPr>
        <p:txBody>
          <a:bodyPr vert="horz" wrap="square" lIns="45720" tIns="45720" rIns="45720" bIns="45720" numCol="1" anchor="ctr" anchorCtr="0" compatLnSpc="1">
            <a:prstTxWarp prst="textNoShape">
              <a:avLst/>
            </a:prstTxWarp>
          </a:bodyPr>
          <a:lstStyle/>
          <a:p>
            <a:pPr marL="168275" marR="0" lvl="0" indent="-168275" algn="l" defTabSz="914400" rtl="0" eaLnBrk="0" fontAlgn="base" latinLnBrk="0" hangingPunct="0">
              <a:lnSpc>
                <a:spcPct val="90000"/>
              </a:lnSpc>
              <a:spcBef>
                <a:spcPts val="200"/>
              </a:spcBef>
              <a:spcAft>
                <a:spcPts val="200"/>
              </a:spcAft>
              <a:buClr>
                <a:schemeClr val="accent1">
                  <a:lumMod val="75000"/>
                </a:schemeClr>
              </a:buClr>
              <a:buSzTx/>
              <a:buFont typeface="Wingdings" pitchFamily="2" charset="2"/>
              <a:buChar char="§"/>
              <a:tabLst/>
              <a:defRPr/>
            </a:pPr>
            <a:r>
              <a:rPr kumimoji="0" lang="zh-CN" altLang="en-US" sz="1200" b="0" i="0" u="none" strike="noStrike" kern="0" cap="none" spc="0" normalizeH="0" baseline="0" noProof="0" smtClean="0">
                <a:ln>
                  <a:noFill/>
                </a:ln>
                <a:solidFill>
                  <a:schemeClr val="tx1"/>
                </a:solidFill>
                <a:effectLst/>
                <a:uLnTx/>
                <a:uFillTx/>
                <a:latin typeface="Arial" pitchFamily="34" charset="0"/>
                <a:ea typeface="黑体" pitchFamily="2" charset="-122"/>
                <a:cs typeface="+mn-cs"/>
              </a:rPr>
              <a:t>支持最终用户从远程位置操作</a:t>
            </a:r>
            <a:endParaRPr kumimoji="0" lang="en-US" sz="1200" b="0" i="0" u="none" strike="noStrike" kern="0" cap="none" spc="0" normalizeH="0" noProof="0" dirty="0" smtClean="0">
              <a:ln>
                <a:noFill/>
              </a:ln>
              <a:solidFill>
                <a:schemeClr val="tx1"/>
              </a:solidFill>
              <a:effectLst/>
              <a:uLnTx/>
              <a:uFillTx/>
              <a:latin typeface="Arial" pitchFamily="34" charset="0"/>
              <a:ea typeface="黑体" pitchFamily="2" charset="-122"/>
              <a:cs typeface="+mn-cs"/>
            </a:endParaRPr>
          </a:p>
          <a:p>
            <a:pPr marL="168275" marR="0" lvl="0" indent="-168275" algn="l" defTabSz="914400" rtl="0" eaLnBrk="0" fontAlgn="base" latinLnBrk="0" hangingPunct="0">
              <a:lnSpc>
                <a:spcPct val="90000"/>
              </a:lnSpc>
              <a:spcBef>
                <a:spcPts val="200"/>
              </a:spcBef>
              <a:spcAft>
                <a:spcPts val="200"/>
              </a:spcAft>
              <a:buClr>
                <a:schemeClr val="accent1">
                  <a:lumMod val="75000"/>
                </a:schemeClr>
              </a:buClr>
              <a:buSzTx/>
              <a:buFont typeface="Wingdings" pitchFamily="2" charset="2"/>
              <a:buChar char="§"/>
              <a:tabLst/>
              <a:defRPr/>
            </a:pPr>
            <a:r>
              <a:rPr lang="zh-CN" altLang="en-US" sz="1200" kern="0" baseline="0" smtClean="0">
                <a:solidFill>
                  <a:schemeClr val="tx1"/>
                </a:solidFill>
                <a:latin typeface="Arial" pitchFamily="34" charset="0"/>
                <a:ea typeface="黑体" pitchFamily="2" charset="-122"/>
              </a:rPr>
              <a:t>确保桌面全天候可用</a:t>
            </a:r>
            <a:endParaRPr lang="en-US" sz="1200" kern="0" dirty="0" smtClean="0">
              <a:solidFill>
                <a:schemeClr val="tx1"/>
              </a:solidFill>
              <a:latin typeface="Arial" pitchFamily="34" charset="0"/>
              <a:ea typeface="黑体" pitchFamily="2" charset="-122"/>
            </a:endParaRPr>
          </a:p>
          <a:p>
            <a:pPr marL="168275" marR="0" lvl="0" indent="-168275" algn="l" defTabSz="914400" rtl="0" eaLnBrk="0" fontAlgn="base" latinLnBrk="0" hangingPunct="0">
              <a:lnSpc>
                <a:spcPct val="90000"/>
              </a:lnSpc>
              <a:spcBef>
                <a:spcPts val="200"/>
              </a:spcBef>
              <a:spcAft>
                <a:spcPts val="200"/>
              </a:spcAft>
              <a:buClr>
                <a:schemeClr val="accent1">
                  <a:lumMod val="75000"/>
                </a:schemeClr>
              </a:buClr>
              <a:buSzTx/>
              <a:buFont typeface="Wingdings" pitchFamily="2" charset="2"/>
              <a:buChar char="§"/>
              <a:tabLst/>
              <a:defRPr/>
            </a:pPr>
            <a:r>
              <a:rPr kumimoji="0" lang="zh-CN" altLang="en-US" sz="1200" b="0" i="0" u="none" strike="noStrike" kern="0" cap="none" spc="0" normalizeH="0" baseline="0" noProof="0" smtClean="0">
                <a:ln>
                  <a:noFill/>
                </a:ln>
                <a:solidFill>
                  <a:schemeClr val="tx1"/>
                </a:solidFill>
                <a:effectLst/>
                <a:uLnTx/>
                <a:uFillTx/>
                <a:latin typeface="Arial" pitchFamily="34" charset="0"/>
                <a:ea typeface="黑体" pitchFamily="2" charset="-122"/>
                <a:cs typeface="+mn-cs"/>
              </a:rPr>
              <a:t>快速部署新桌面</a:t>
            </a:r>
            <a:endParaRPr kumimoji="0" lang="en-US" sz="1200" b="0" i="0" u="none" strike="noStrike" kern="0" cap="none" spc="0" normalizeH="0" baseline="0" noProof="0" dirty="0" smtClean="0">
              <a:ln>
                <a:noFill/>
              </a:ln>
              <a:solidFill>
                <a:schemeClr val="tx1"/>
              </a:solidFill>
              <a:effectLst/>
              <a:uLnTx/>
              <a:uFillTx/>
              <a:latin typeface="Arial" pitchFamily="34" charset="0"/>
              <a:ea typeface="黑体" pitchFamily="2" charset="-122"/>
              <a:cs typeface="+mn-cs"/>
            </a:endParaRPr>
          </a:p>
        </p:txBody>
      </p:sp>
      <p:pic>
        <p:nvPicPr>
          <p:cNvPr id="123" name="Picture 122" descr="phone.png"/>
          <p:cNvPicPr>
            <a:picLocks noChangeAspect="1"/>
          </p:cNvPicPr>
          <p:nvPr/>
        </p:nvPicPr>
        <p:blipFill>
          <a:blip r:embed="rId5" cstate="print"/>
          <a:stretch>
            <a:fillRect/>
          </a:stretch>
        </p:blipFill>
        <p:spPr>
          <a:xfrm>
            <a:off x="4708583" y="4652253"/>
            <a:ext cx="1526758" cy="1204139"/>
          </a:xfrm>
          <a:prstGeom prst="rect">
            <a:avLst/>
          </a:prstGeom>
        </p:spPr>
      </p:pic>
      <p:sp>
        <p:nvSpPr>
          <p:cNvPr id="124" name="Rounded Rectangle 123"/>
          <p:cNvSpPr/>
          <p:nvPr/>
        </p:nvSpPr>
        <p:spPr bwMode="auto">
          <a:xfrm>
            <a:off x="4629125" y="2636323"/>
            <a:ext cx="4280336" cy="1600200"/>
          </a:xfrm>
          <a:prstGeom prst="roundRect">
            <a:avLst>
              <a:gd name="adj" fmla="val 9238"/>
            </a:avLst>
          </a:prstGeom>
          <a:solidFill>
            <a:schemeClr val="bg1"/>
          </a:solidFill>
          <a:ln w="19050">
            <a:solidFill>
              <a:schemeClr val="accent1"/>
            </a:solidFill>
            <a:round/>
            <a:headEnd/>
            <a:tailEnd/>
          </a:ln>
          <a:effectLst>
            <a:outerShdw blurRad="38100" sx="102000" sy="102000" algn="ctr" rotWithShape="0">
              <a:prstClr val="black">
                <a:alpha val="25000"/>
              </a:prstClr>
            </a:outerShdw>
          </a:effectLst>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smtClean="0">
              <a:solidFill>
                <a:srgbClr val="FFFFFF"/>
              </a:solidFill>
              <a:latin typeface="Arial" pitchFamily="34" charset="0"/>
              <a:ea typeface="黑体" pitchFamily="2" charset="-122"/>
            </a:endParaRPr>
          </a:p>
        </p:txBody>
      </p:sp>
      <p:sp>
        <p:nvSpPr>
          <p:cNvPr id="125" name="Round Same Side Corner Rectangle 124"/>
          <p:cNvSpPr/>
          <p:nvPr/>
        </p:nvSpPr>
        <p:spPr>
          <a:xfrm rot="10800000" flipV="1">
            <a:off x="4629125" y="2636323"/>
            <a:ext cx="4280334" cy="267419"/>
          </a:xfrm>
          <a:prstGeom prst="round2SameRect">
            <a:avLst>
              <a:gd name="adj1" fmla="val 38108"/>
              <a:gd name="adj2" fmla="val 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bIns="91440" anchor="ctr"/>
          <a:lstStyle/>
          <a:p>
            <a:r>
              <a:rPr lang="zh-CN" altLang="en-US" sz="1600" b="1" smtClean="0">
                <a:solidFill>
                  <a:schemeClr val="bg1"/>
                </a:solidFill>
                <a:latin typeface="Arial" pitchFamily="34" charset="0"/>
                <a:ea typeface="黑体" pitchFamily="2" charset="-122"/>
              </a:rPr>
              <a:t>移动用户</a:t>
            </a:r>
            <a:endParaRPr lang="en-US" sz="1600" b="1" dirty="0">
              <a:solidFill>
                <a:schemeClr val="bg1"/>
              </a:solidFill>
              <a:latin typeface="Arial" pitchFamily="34" charset="0"/>
              <a:ea typeface="黑体" pitchFamily="2" charset="-122"/>
            </a:endParaRPr>
          </a:p>
        </p:txBody>
      </p:sp>
      <p:sp>
        <p:nvSpPr>
          <p:cNvPr id="126" name="Content Placeholder 2"/>
          <p:cNvSpPr txBox="1">
            <a:spLocks/>
          </p:cNvSpPr>
          <p:nvPr/>
        </p:nvSpPr>
        <p:spPr bwMode="auto">
          <a:xfrm>
            <a:off x="6311461" y="2891610"/>
            <a:ext cx="2597998" cy="1344913"/>
          </a:xfrm>
          <a:prstGeom prst="rect">
            <a:avLst/>
          </a:prstGeom>
          <a:noFill/>
          <a:ln w="9525">
            <a:noFill/>
            <a:miter lim="800000"/>
            <a:headEnd/>
            <a:tailEnd/>
          </a:ln>
        </p:spPr>
        <p:txBody>
          <a:bodyPr vert="horz" wrap="square" lIns="45720" tIns="45720" rIns="45720" bIns="45720" numCol="1" anchor="ctr" anchorCtr="0" compatLnSpc="1">
            <a:prstTxWarp prst="textNoShape">
              <a:avLst/>
            </a:prstTxWarp>
          </a:bodyPr>
          <a:lstStyle/>
          <a:p>
            <a:pPr marL="168275" marR="0" lvl="0" indent="-168275" algn="l" defTabSz="914400" rtl="0" eaLnBrk="0" fontAlgn="base" latinLnBrk="0" hangingPunct="0">
              <a:lnSpc>
                <a:spcPct val="90000"/>
              </a:lnSpc>
              <a:spcBef>
                <a:spcPts val="200"/>
              </a:spcBef>
              <a:spcAft>
                <a:spcPts val="200"/>
              </a:spcAft>
              <a:buClr>
                <a:schemeClr val="accent1">
                  <a:lumMod val="75000"/>
                </a:schemeClr>
              </a:buClr>
              <a:buSzTx/>
              <a:buFont typeface="Wingdings" pitchFamily="2" charset="2"/>
              <a:buChar char="§"/>
              <a:tabLst/>
              <a:defRPr/>
            </a:pPr>
            <a:r>
              <a:rPr kumimoji="0" lang="zh-CN" altLang="en-US" sz="1200" b="0" i="0" u="none" strike="noStrike" kern="0" cap="none" spc="0" normalizeH="0" baseline="0" noProof="0" smtClean="0">
                <a:ln>
                  <a:noFill/>
                </a:ln>
                <a:solidFill>
                  <a:schemeClr val="tx1"/>
                </a:solidFill>
                <a:effectLst/>
                <a:uLnTx/>
                <a:uFillTx/>
                <a:latin typeface="Arial" pitchFamily="34" charset="0"/>
                <a:ea typeface="黑体" pitchFamily="2" charset="-122"/>
                <a:cs typeface="+mn-cs"/>
              </a:rPr>
              <a:t>无论是否连接网络都可以访问桌面</a:t>
            </a:r>
            <a:endParaRPr kumimoji="0" lang="en-US" sz="1200" b="0" i="0" u="none" strike="noStrike" kern="0" cap="none" spc="0" normalizeH="0" baseline="0" noProof="0" dirty="0" smtClean="0">
              <a:ln>
                <a:noFill/>
              </a:ln>
              <a:solidFill>
                <a:schemeClr val="tx1"/>
              </a:solidFill>
              <a:effectLst/>
              <a:uLnTx/>
              <a:uFillTx/>
              <a:latin typeface="Arial" pitchFamily="34" charset="0"/>
              <a:ea typeface="黑体" pitchFamily="2" charset="-122"/>
              <a:cs typeface="+mn-cs"/>
            </a:endParaRPr>
          </a:p>
          <a:p>
            <a:pPr marL="168275" marR="0" lvl="0" indent="-168275" algn="l" defTabSz="914400" rtl="0" eaLnBrk="0" fontAlgn="base" latinLnBrk="0" hangingPunct="0">
              <a:lnSpc>
                <a:spcPct val="90000"/>
              </a:lnSpc>
              <a:spcBef>
                <a:spcPts val="200"/>
              </a:spcBef>
              <a:spcAft>
                <a:spcPts val="200"/>
              </a:spcAft>
              <a:buClr>
                <a:schemeClr val="accent1">
                  <a:lumMod val="75000"/>
                </a:schemeClr>
              </a:buClr>
              <a:buSzTx/>
              <a:buFont typeface="Wingdings" pitchFamily="2" charset="2"/>
              <a:buChar char="§"/>
              <a:tabLst/>
              <a:defRPr/>
            </a:pPr>
            <a:r>
              <a:rPr lang="zh-CN" altLang="en-US" sz="1200" kern="0" smtClean="0">
                <a:solidFill>
                  <a:schemeClr val="tx1"/>
                </a:solidFill>
                <a:latin typeface="Arial" pitchFamily="34" charset="0"/>
                <a:ea typeface="黑体" pitchFamily="2" charset="-122"/>
              </a:rPr>
              <a:t>增强脱机用户的安全性和控制</a:t>
            </a:r>
            <a:endParaRPr lang="en-US" sz="1200" kern="0" dirty="0" smtClean="0">
              <a:solidFill>
                <a:schemeClr val="tx1"/>
              </a:solidFill>
              <a:latin typeface="Arial" pitchFamily="34" charset="0"/>
              <a:ea typeface="黑体" pitchFamily="2" charset="-122"/>
            </a:endParaRPr>
          </a:p>
          <a:p>
            <a:pPr marL="168275" marR="0" lvl="0" indent="-168275" algn="l" defTabSz="914400" rtl="0" eaLnBrk="0" fontAlgn="base" latinLnBrk="0" hangingPunct="0">
              <a:lnSpc>
                <a:spcPct val="90000"/>
              </a:lnSpc>
              <a:spcBef>
                <a:spcPts val="200"/>
              </a:spcBef>
              <a:spcAft>
                <a:spcPts val="200"/>
              </a:spcAft>
              <a:buClr>
                <a:schemeClr val="accent1">
                  <a:lumMod val="75000"/>
                </a:schemeClr>
              </a:buClr>
              <a:buSzTx/>
              <a:buFont typeface="Wingdings" pitchFamily="2" charset="2"/>
              <a:buChar char="§"/>
              <a:tabLst/>
              <a:defRPr/>
            </a:pPr>
            <a:r>
              <a:rPr kumimoji="0" lang="zh-CN" altLang="en-US" sz="1200" b="0" i="0" u="none" strike="noStrike" kern="0" cap="none" spc="0" normalizeH="0" baseline="0" noProof="0" smtClean="0">
                <a:ln>
                  <a:noFill/>
                </a:ln>
                <a:solidFill>
                  <a:schemeClr val="tx1"/>
                </a:solidFill>
                <a:effectLst/>
                <a:uLnTx/>
                <a:uFillTx/>
                <a:latin typeface="Arial" pitchFamily="34" charset="0"/>
                <a:ea typeface="黑体" pitchFamily="2" charset="-122"/>
                <a:cs typeface="+mn-cs"/>
              </a:rPr>
              <a:t>利用本地设备资源</a:t>
            </a:r>
            <a:endParaRPr kumimoji="0" lang="en-US" sz="1200" b="0" i="0" u="none" strike="noStrike" kern="0" cap="none" spc="0" normalizeH="0" baseline="0" noProof="0" dirty="0" smtClean="0">
              <a:ln>
                <a:noFill/>
              </a:ln>
              <a:solidFill>
                <a:schemeClr val="tx1"/>
              </a:solidFill>
              <a:effectLst/>
              <a:uLnTx/>
              <a:uFillTx/>
              <a:latin typeface="Arial" pitchFamily="34" charset="0"/>
              <a:ea typeface="黑体" pitchFamily="2" charset="-122"/>
              <a:cs typeface="+mn-cs"/>
            </a:endParaRPr>
          </a:p>
        </p:txBody>
      </p:sp>
      <p:pic>
        <p:nvPicPr>
          <p:cNvPr id="128" name="Picture 127" descr="phone.png"/>
          <p:cNvPicPr>
            <a:picLocks noChangeAspect="1"/>
          </p:cNvPicPr>
          <p:nvPr/>
        </p:nvPicPr>
        <p:blipFill>
          <a:blip r:embed="rId6" cstate="print"/>
          <a:stretch>
            <a:fillRect/>
          </a:stretch>
        </p:blipFill>
        <p:spPr>
          <a:xfrm>
            <a:off x="4702644" y="2935380"/>
            <a:ext cx="1530394" cy="1207008"/>
          </a:xfrm>
          <a:prstGeom prst="rect">
            <a:avLst/>
          </a:prstGeom>
        </p:spPr>
      </p:pic>
      <p:pic>
        <p:nvPicPr>
          <p:cNvPr id="129" name="Picture 128" descr="phone.png"/>
          <p:cNvPicPr>
            <a:picLocks noChangeAspect="1"/>
          </p:cNvPicPr>
          <p:nvPr/>
        </p:nvPicPr>
        <p:blipFill>
          <a:blip r:embed="rId7" cstate="print"/>
          <a:stretch>
            <a:fillRect/>
          </a:stretch>
        </p:blipFill>
        <p:spPr>
          <a:xfrm>
            <a:off x="4706280" y="1247899"/>
            <a:ext cx="1526758" cy="1204140"/>
          </a:xfrm>
          <a:prstGeom prst="rect">
            <a:avLst/>
          </a:prstGeom>
        </p:spPr>
      </p:pic>
      <p:pic>
        <p:nvPicPr>
          <p:cNvPr id="27" name="Picture 26"/>
          <p:cNvPicPr>
            <a:picLocks noChangeAspect="1"/>
          </p:cNvPicPr>
          <p:nvPr/>
        </p:nvPicPr>
        <p:blipFill>
          <a:blip r:embed="rId8" cstate="print"/>
          <a:stretch>
            <a:fillRect/>
          </a:stretch>
        </p:blipFill>
        <p:spPr>
          <a:xfrm>
            <a:off x="533400" y="1357884"/>
            <a:ext cx="1066800" cy="928116"/>
          </a:xfrm>
          <a:prstGeom prst="rect">
            <a:avLst/>
          </a:prstGeom>
        </p:spPr>
      </p:pic>
      <p:sp>
        <p:nvSpPr>
          <p:cNvPr id="29" name="标题 1"/>
          <p:cNvSpPr>
            <a:spLocks noGrp="1"/>
          </p:cNvSpPr>
          <p:nvPr>
            <p:ph type="title"/>
          </p:nvPr>
        </p:nvSpPr>
        <p:spPr>
          <a:xfrm>
            <a:off x="374650" y="171451"/>
            <a:ext cx="8474075" cy="333375"/>
          </a:xfrm>
        </p:spPr>
        <p:txBody>
          <a:bodyPr/>
          <a:lstStyle/>
          <a:p>
            <a:r>
              <a:rPr lang="zh-CN" altLang="en-US" dirty="0" smtClean="0">
                <a:latin typeface="黑体" pitchFamily="2" charset="-122"/>
                <a:ea typeface="黑体" pitchFamily="2" charset="-122"/>
              </a:rPr>
              <a:t>第三部分：终端用户计算</a:t>
            </a:r>
            <a:r>
              <a:rPr lang="en-US" altLang="zh-CN" dirty="0" smtClean="0">
                <a:latin typeface="黑体" pitchFamily="2" charset="-122"/>
                <a:ea typeface="黑体" pitchFamily="2" charset="-122"/>
              </a:rPr>
              <a:t>——</a:t>
            </a:r>
            <a:r>
              <a:rPr lang="en-US" altLang="zh-CN" dirty="0" smtClean="0">
                <a:latin typeface="+mj-lt"/>
                <a:ea typeface="黑体" pitchFamily="2" charset="-122"/>
              </a:rPr>
              <a:t>VMware View</a:t>
            </a:r>
            <a:r>
              <a:rPr lang="zh-CN" altLang="en-US" dirty="0" smtClean="0">
                <a:latin typeface="黑体" pitchFamily="2" charset="-122"/>
                <a:ea typeface="黑体" pitchFamily="2" charset="-122"/>
              </a:rPr>
              <a:t>典型应用场景</a:t>
            </a:r>
            <a:endParaRPr lang="zh-CN" altLang="en-US" dirty="0">
              <a:latin typeface="黑体" pitchFamily="2" charset="-122"/>
              <a:ea typeface="黑体" pitchFamily="2" charset="-122"/>
            </a:endParaRPr>
          </a:p>
        </p:txBody>
      </p:sp>
      <p:pic>
        <p:nvPicPr>
          <p:cNvPr id="30" name="图片 29" descr="调整大小 Snap1.jpg"/>
          <p:cNvPicPr>
            <a:picLocks noChangeAspect="1"/>
          </p:cNvPicPr>
          <p:nvPr/>
        </p:nvPicPr>
        <p:blipFill>
          <a:blip r:embed="rId9"/>
          <a:stretch>
            <a:fillRect/>
          </a:stretch>
        </p:blipFill>
        <p:spPr>
          <a:xfrm>
            <a:off x="7591425" y="0"/>
            <a:ext cx="1552575" cy="942975"/>
          </a:xfrm>
          <a:prstGeom prst="rect">
            <a:avLst/>
          </a:prstGeom>
        </p:spPr>
      </p:pic>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9"/>
          <p:cNvPicPr>
            <a:picLocks noChangeAspect="1" noChangeArrowheads="1"/>
          </p:cNvPicPr>
          <p:nvPr/>
        </p:nvPicPr>
        <p:blipFill>
          <a:blip r:embed="rId3"/>
          <a:srcRect/>
          <a:stretch>
            <a:fillRect/>
          </a:stretch>
        </p:blipFill>
        <p:spPr bwMode="auto">
          <a:xfrm>
            <a:off x="1643063" y="714375"/>
            <a:ext cx="7466012" cy="5214938"/>
          </a:xfrm>
          <a:prstGeom prst="rect">
            <a:avLst/>
          </a:prstGeom>
          <a:noFill/>
          <a:ln w="9525">
            <a:noFill/>
            <a:miter lim="800000"/>
            <a:headEnd/>
            <a:tailEnd/>
          </a:ln>
        </p:spPr>
      </p:pic>
      <p:sp>
        <p:nvSpPr>
          <p:cNvPr id="9219" name="Title 1"/>
          <p:cNvSpPr>
            <a:spLocks noGrp="1"/>
          </p:cNvSpPr>
          <p:nvPr>
            <p:ph type="title"/>
          </p:nvPr>
        </p:nvSpPr>
        <p:spPr>
          <a:xfrm>
            <a:off x="293688" y="76200"/>
            <a:ext cx="8440737" cy="465138"/>
          </a:xfrm>
        </p:spPr>
        <p:txBody>
          <a:bodyPr/>
          <a:lstStyle/>
          <a:p>
            <a:r>
              <a:rPr lang="zh-CN" altLang="en-US" dirty="0" smtClean="0"/>
              <a:t>第三部分：终端用户计算</a:t>
            </a:r>
            <a:r>
              <a:rPr lang="en-US" altLang="zh-CN" dirty="0" smtClean="0"/>
              <a:t>——VMware View</a:t>
            </a:r>
            <a:r>
              <a:rPr lang="zh-CN" altLang="en-US" dirty="0" smtClean="0"/>
              <a:t>技术架构</a:t>
            </a:r>
          </a:p>
        </p:txBody>
      </p:sp>
      <p:sp>
        <p:nvSpPr>
          <p:cNvPr id="6" name="Rounded Rectangle 5"/>
          <p:cNvSpPr/>
          <p:nvPr/>
        </p:nvSpPr>
        <p:spPr>
          <a:xfrm>
            <a:off x="2447925" y="1071563"/>
            <a:ext cx="1981200" cy="762000"/>
          </a:xfrm>
          <a:prstGeom prst="roundRect">
            <a:avLst/>
          </a:prstGeom>
          <a:gradFill>
            <a:gsLst>
              <a:gs pos="40000">
                <a:schemeClr val="accent2">
                  <a:lumMod val="75000"/>
                </a:schemeClr>
              </a:gs>
              <a:gs pos="55000">
                <a:schemeClr val="accent2"/>
              </a:gs>
            </a:gsLst>
            <a:lin ang="90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buClr>
                <a:schemeClr val="bg1"/>
              </a:buClr>
              <a:defRPr/>
            </a:pPr>
            <a:r>
              <a:rPr lang="zh-CN" altLang="en-US" sz="1200" b="1" dirty="0">
                <a:solidFill>
                  <a:schemeClr val="bg1"/>
                </a:solidFill>
              </a:rPr>
              <a:t>平台</a:t>
            </a:r>
            <a:endParaRPr lang="en-US" sz="1200" b="1" dirty="0">
              <a:solidFill>
                <a:schemeClr val="bg1"/>
              </a:solidFill>
            </a:endParaRPr>
          </a:p>
          <a:p>
            <a:pPr>
              <a:buClr>
                <a:schemeClr val="bg1"/>
              </a:buClr>
              <a:defRPr/>
            </a:pPr>
            <a:r>
              <a:rPr lang="en-US" sz="1100" dirty="0">
                <a:solidFill>
                  <a:schemeClr val="bg1"/>
                </a:solidFill>
              </a:rPr>
              <a:t>VMware vSphere for Desktops</a:t>
            </a:r>
          </a:p>
        </p:txBody>
      </p:sp>
      <p:sp>
        <p:nvSpPr>
          <p:cNvPr id="12" name="Rounded Rectangle 11"/>
          <p:cNvSpPr/>
          <p:nvPr/>
        </p:nvSpPr>
        <p:spPr>
          <a:xfrm>
            <a:off x="228600" y="4700588"/>
            <a:ext cx="1981200" cy="1624012"/>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buClr>
                <a:schemeClr val="bg1"/>
              </a:buClr>
              <a:defRPr/>
            </a:pPr>
            <a:r>
              <a:rPr lang="zh-CN" altLang="en-US" sz="1200" b="1" dirty="0">
                <a:solidFill>
                  <a:schemeClr val="bg1"/>
                </a:solidFill>
              </a:rPr>
              <a:t>用户体验</a:t>
            </a:r>
            <a:endParaRPr lang="en-US" sz="1200" b="1" dirty="0">
              <a:solidFill>
                <a:schemeClr val="bg1"/>
              </a:solidFill>
            </a:endParaRPr>
          </a:p>
          <a:p>
            <a:pPr>
              <a:buClr>
                <a:schemeClr val="bg1"/>
              </a:buClr>
              <a:defRPr/>
            </a:pPr>
            <a:r>
              <a:rPr lang="zh-CN" altLang="en-US" sz="1100" dirty="0">
                <a:solidFill>
                  <a:schemeClr val="bg1"/>
                </a:solidFill>
              </a:rPr>
              <a:t>最佳显示协议</a:t>
            </a:r>
            <a:endParaRPr lang="en-US" sz="1100" dirty="0">
              <a:solidFill>
                <a:schemeClr val="bg1"/>
              </a:solidFill>
            </a:endParaRPr>
          </a:p>
          <a:p>
            <a:pPr>
              <a:buClr>
                <a:schemeClr val="bg1"/>
              </a:buClr>
              <a:defRPr/>
            </a:pPr>
            <a:r>
              <a:rPr lang="zh-CN" altLang="en-US" sz="1100" dirty="0">
                <a:solidFill>
                  <a:schemeClr val="bg1"/>
                </a:solidFill>
              </a:rPr>
              <a:t>高级打印</a:t>
            </a:r>
            <a:endParaRPr lang="en-US" sz="1100" dirty="0">
              <a:solidFill>
                <a:schemeClr val="bg1"/>
              </a:solidFill>
            </a:endParaRPr>
          </a:p>
          <a:p>
            <a:pPr>
              <a:buClr>
                <a:schemeClr val="bg1"/>
              </a:buClr>
              <a:defRPr/>
            </a:pPr>
            <a:r>
              <a:rPr lang="zh-CN" altLang="en-US" sz="1100" dirty="0">
                <a:solidFill>
                  <a:schemeClr val="bg1"/>
                </a:solidFill>
              </a:rPr>
              <a:t>多显示器支持</a:t>
            </a:r>
            <a:endParaRPr lang="en-US" altLang="zh-CN" sz="1100" dirty="0">
              <a:solidFill>
                <a:schemeClr val="bg1"/>
              </a:solidFill>
            </a:endParaRPr>
          </a:p>
          <a:p>
            <a:pPr>
              <a:buClr>
                <a:schemeClr val="bg1"/>
              </a:buClr>
              <a:defRPr/>
            </a:pPr>
            <a:r>
              <a:rPr lang="zh-CN" altLang="en-US" sz="1100" dirty="0">
                <a:solidFill>
                  <a:schemeClr val="bg1"/>
                </a:solidFill>
              </a:rPr>
              <a:t>多媒体</a:t>
            </a:r>
            <a:endParaRPr lang="en-US" altLang="zh-CN" sz="1100" dirty="0">
              <a:solidFill>
                <a:schemeClr val="bg1"/>
              </a:solidFill>
            </a:endParaRPr>
          </a:p>
          <a:p>
            <a:pPr>
              <a:buClr>
                <a:schemeClr val="bg1"/>
              </a:buClr>
              <a:defRPr/>
            </a:pPr>
            <a:r>
              <a:rPr lang="en-US" sz="1100" dirty="0">
                <a:solidFill>
                  <a:schemeClr val="bg1"/>
                </a:solidFill>
              </a:rPr>
              <a:t>USB </a:t>
            </a:r>
            <a:r>
              <a:rPr lang="zh-CN" altLang="en-US" sz="1100" dirty="0">
                <a:solidFill>
                  <a:schemeClr val="bg1"/>
                </a:solidFill>
              </a:rPr>
              <a:t>重定向</a:t>
            </a:r>
            <a:endParaRPr lang="en-US" sz="1100" dirty="0">
              <a:solidFill>
                <a:schemeClr val="bg1"/>
              </a:solidFill>
            </a:endParaRPr>
          </a:p>
        </p:txBody>
      </p:sp>
      <p:sp>
        <p:nvSpPr>
          <p:cNvPr id="9" name="Rounded Rectangle 8"/>
          <p:cNvSpPr/>
          <p:nvPr/>
        </p:nvSpPr>
        <p:spPr>
          <a:xfrm>
            <a:off x="19050" y="2214563"/>
            <a:ext cx="1981200" cy="868362"/>
          </a:xfrm>
          <a:prstGeom prst="round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35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defRPr/>
            </a:pPr>
            <a:r>
              <a:rPr lang="zh-CN" altLang="en-US" sz="1200" b="1" dirty="0"/>
              <a:t>管理</a:t>
            </a:r>
            <a:endParaRPr lang="en-US" sz="1200" b="1" dirty="0"/>
          </a:p>
          <a:p>
            <a:pPr>
              <a:defRPr/>
            </a:pPr>
            <a:r>
              <a:rPr lang="en-US" sz="1100" dirty="0"/>
              <a:t>VMware View Manager</a:t>
            </a:r>
          </a:p>
          <a:p>
            <a:pPr>
              <a:defRPr/>
            </a:pPr>
            <a:r>
              <a:rPr lang="en-US" sz="1100" dirty="0"/>
              <a:t>Vmware View Composer</a:t>
            </a:r>
          </a:p>
          <a:p>
            <a:pPr>
              <a:defRPr/>
            </a:pPr>
            <a:r>
              <a:rPr lang="en-US" sz="1100" dirty="0"/>
              <a:t>VMware ThinApp</a:t>
            </a:r>
          </a:p>
        </p:txBody>
      </p:sp>
      <p:pic>
        <p:nvPicPr>
          <p:cNvPr id="7" name="图片 6" descr="调整大小 Snap1.jpg"/>
          <p:cNvPicPr>
            <a:picLocks noChangeAspect="1"/>
          </p:cNvPicPr>
          <p:nvPr/>
        </p:nvPicPr>
        <p:blipFill>
          <a:blip r:embed="rId4"/>
          <a:stretch>
            <a:fillRect/>
          </a:stretch>
        </p:blipFill>
        <p:spPr>
          <a:xfrm>
            <a:off x="7591425" y="0"/>
            <a:ext cx="1552575" cy="942975"/>
          </a:xfrm>
          <a:prstGeom prst="rect">
            <a:avLst/>
          </a:prstGeom>
        </p:spPr>
      </p:pic>
    </p:spTree>
  </p:cSld>
  <p:clrMapOvr>
    <a:masterClrMapping/>
  </p:clrMapOvr>
  <p:transition>
    <p:strips dir="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ounded Rectangle 39"/>
          <p:cNvSpPr/>
          <p:nvPr/>
        </p:nvSpPr>
        <p:spPr bwMode="auto">
          <a:xfrm>
            <a:off x="2815770" y="1007532"/>
            <a:ext cx="3367315" cy="937381"/>
          </a:xfrm>
          <a:prstGeom prst="roundRect">
            <a:avLst/>
          </a:prstGeom>
          <a:gradFill>
            <a:gsLst>
              <a:gs pos="0">
                <a:srgbClr val="61C0E0"/>
              </a:gs>
              <a:gs pos="100000">
                <a:srgbClr val="ACE0F2"/>
              </a:gs>
            </a:gsLst>
          </a:gradFill>
          <a:ln w="12700">
            <a:solidFill>
              <a:srgbClr val="39A5E5"/>
            </a:solidFill>
            <a:headEnd type="none" w="med" len="med"/>
            <a:tailEnd type="none" w="med" len="med"/>
          </a:ln>
          <a:effectLst>
            <a:outerShdw blurRad="50800" dist="38100" dir="5400000" algn="t" rotWithShape="0">
              <a:schemeClr val="bg1">
                <a:lumMod val="50000"/>
                <a:lumOff val="50000"/>
                <a:alpha val="40000"/>
              </a:scheme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b="1" dirty="0">
                <a:solidFill>
                  <a:schemeClr val="tx1"/>
                </a:solidFill>
              </a:rPr>
              <a:t>      VMware View 5</a:t>
            </a:r>
          </a:p>
        </p:txBody>
      </p:sp>
      <p:sp>
        <p:nvSpPr>
          <p:cNvPr id="69" name="Rounded Rectangle 46"/>
          <p:cNvSpPr>
            <a:spLocks noChangeArrowheads="1"/>
          </p:cNvSpPr>
          <p:nvPr/>
        </p:nvSpPr>
        <p:spPr bwMode="auto">
          <a:xfrm>
            <a:off x="6103186" y="2623468"/>
            <a:ext cx="1415143" cy="1981200"/>
          </a:xfrm>
          <a:prstGeom prst="roundRect">
            <a:avLst>
              <a:gd name="adj" fmla="val 16667"/>
            </a:avLst>
          </a:prstGeom>
          <a:gradFill>
            <a:gsLst>
              <a:gs pos="0">
                <a:srgbClr val="61C0E0"/>
              </a:gs>
              <a:gs pos="100000">
                <a:srgbClr val="ACE0F2"/>
              </a:gs>
            </a:gsLst>
          </a:gradFill>
          <a:ln w="12700">
            <a:solidFill>
              <a:srgbClr val="39A5E5"/>
            </a:solidFill>
            <a:headEnd type="none" w="med" len="med"/>
            <a:tailEnd type="none" w="med" len="med"/>
          </a:ln>
          <a:effectLst>
            <a:outerShdw blurRad="50800" dist="38100" dir="5400000" algn="t" rotWithShape="0">
              <a:schemeClr val="bg1">
                <a:lumMod val="50000"/>
                <a:lumOff val="50000"/>
                <a:alpha val="40000"/>
              </a:scheme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en-US" b="1" dirty="0">
              <a:solidFill>
                <a:schemeClr val="tx1"/>
              </a:solidFill>
            </a:endParaRPr>
          </a:p>
          <a:p>
            <a:pPr algn="ctr">
              <a:defRPr/>
            </a:pPr>
            <a:endParaRPr lang="en-US" b="1" dirty="0">
              <a:solidFill>
                <a:schemeClr val="tx1"/>
              </a:solidFill>
            </a:endParaRPr>
          </a:p>
          <a:p>
            <a:pPr algn="ctr">
              <a:defRPr/>
            </a:pPr>
            <a:endParaRPr lang="en-US" b="1" dirty="0">
              <a:solidFill>
                <a:schemeClr val="tx1"/>
              </a:solidFill>
            </a:endParaRPr>
          </a:p>
          <a:p>
            <a:pPr algn="ctr">
              <a:defRPr/>
            </a:pPr>
            <a:endParaRPr lang="en-US" b="1" dirty="0">
              <a:solidFill>
                <a:schemeClr val="tx1"/>
              </a:solidFill>
            </a:endParaRPr>
          </a:p>
        </p:txBody>
      </p:sp>
      <p:sp>
        <p:nvSpPr>
          <p:cNvPr id="67" name="Rounded Rectangle 46"/>
          <p:cNvSpPr>
            <a:spLocks noChangeArrowheads="1"/>
          </p:cNvSpPr>
          <p:nvPr/>
        </p:nvSpPr>
        <p:spPr bwMode="auto">
          <a:xfrm>
            <a:off x="4630012" y="2645236"/>
            <a:ext cx="1415143" cy="1981200"/>
          </a:xfrm>
          <a:prstGeom prst="roundRect">
            <a:avLst>
              <a:gd name="adj" fmla="val 16667"/>
            </a:avLst>
          </a:prstGeom>
          <a:gradFill>
            <a:gsLst>
              <a:gs pos="0">
                <a:srgbClr val="61C0E0"/>
              </a:gs>
              <a:gs pos="100000">
                <a:srgbClr val="ACE0F2"/>
              </a:gs>
            </a:gsLst>
          </a:gradFill>
          <a:ln w="12700">
            <a:solidFill>
              <a:srgbClr val="39A5E5"/>
            </a:solidFill>
            <a:headEnd type="none" w="med" len="med"/>
            <a:tailEnd type="none" w="med" len="med"/>
          </a:ln>
          <a:effectLst>
            <a:outerShdw blurRad="50800" dist="38100" dir="5400000" algn="t" rotWithShape="0">
              <a:schemeClr val="bg1">
                <a:lumMod val="50000"/>
                <a:lumOff val="50000"/>
                <a:alpha val="40000"/>
              </a:scheme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en-US" b="1" dirty="0">
              <a:solidFill>
                <a:schemeClr val="tx1"/>
              </a:solidFill>
            </a:endParaRPr>
          </a:p>
          <a:p>
            <a:pPr algn="ctr">
              <a:defRPr/>
            </a:pPr>
            <a:endParaRPr lang="en-US" b="1" dirty="0">
              <a:solidFill>
                <a:schemeClr val="tx1"/>
              </a:solidFill>
            </a:endParaRPr>
          </a:p>
          <a:p>
            <a:pPr algn="ctr">
              <a:defRPr/>
            </a:pPr>
            <a:endParaRPr lang="en-US" b="1" dirty="0">
              <a:solidFill>
                <a:schemeClr val="tx1"/>
              </a:solidFill>
            </a:endParaRPr>
          </a:p>
          <a:p>
            <a:pPr algn="ctr">
              <a:defRPr/>
            </a:pPr>
            <a:endParaRPr lang="en-US" b="1" dirty="0">
              <a:solidFill>
                <a:schemeClr val="tx1"/>
              </a:solidFill>
            </a:endParaRPr>
          </a:p>
        </p:txBody>
      </p:sp>
      <p:sp>
        <p:nvSpPr>
          <p:cNvPr id="62" name="Rounded Rectangle 46"/>
          <p:cNvSpPr>
            <a:spLocks noChangeArrowheads="1"/>
          </p:cNvSpPr>
          <p:nvPr/>
        </p:nvSpPr>
        <p:spPr bwMode="auto">
          <a:xfrm>
            <a:off x="3156838" y="2652490"/>
            <a:ext cx="1415143" cy="1981200"/>
          </a:xfrm>
          <a:prstGeom prst="roundRect">
            <a:avLst>
              <a:gd name="adj" fmla="val 16667"/>
            </a:avLst>
          </a:prstGeom>
          <a:gradFill>
            <a:gsLst>
              <a:gs pos="0">
                <a:srgbClr val="61C0E0"/>
              </a:gs>
              <a:gs pos="100000">
                <a:srgbClr val="ACE0F2"/>
              </a:gs>
            </a:gsLst>
          </a:gradFill>
          <a:ln w="12700">
            <a:solidFill>
              <a:srgbClr val="39A5E5"/>
            </a:solidFill>
            <a:headEnd type="none" w="med" len="med"/>
            <a:tailEnd type="none" w="med" len="med"/>
          </a:ln>
          <a:effectLst>
            <a:outerShdw blurRad="50800" dist="38100" dir="5400000" algn="t" rotWithShape="0">
              <a:schemeClr val="bg1">
                <a:lumMod val="50000"/>
                <a:lumOff val="50000"/>
                <a:alpha val="40000"/>
              </a:scheme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en-US" b="1" dirty="0">
              <a:solidFill>
                <a:schemeClr val="tx1"/>
              </a:solidFill>
            </a:endParaRPr>
          </a:p>
          <a:p>
            <a:pPr algn="ctr">
              <a:defRPr/>
            </a:pPr>
            <a:endParaRPr lang="en-US" b="1" dirty="0">
              <a:solidFill>
                <a:schemeClr val="tx1"/>
              </a:solidFill>
            </a:endParaRPr>
          </a:p>
          <a:p>
            <a:pPr algn="ctr">
              <a:defRPr/>
            </a:pPr>
            <a:endParaRPr lang="en-US" b="1" dirty="0">
              <a:solidFill>
                <a:schemeClr val="tx1"/>
              </a:solidFill>
            </a:endParaRPr>
          </a:p>
          <a:p>
            <a:pPr algn="ctr">
              <a:defRPr/>
            </a:pPr>
            <a:endParaRPr lang="en-US" b="1" dirty="0">
              <a:solidFill>
                <a:schemeClr val="tx1"/>
              </a:solidFill>
            </a:endParaRPr>
          </a:p>
        </p:txBody>
      </p:sp>
      <p:grpSp>
        <p:nvGrpSpPr>
          <p:cNvPr id="2" name="Group 82"/>
          <p:cNvGrpSpPr>
            <a:grpSpLocks/>
          </p:cNvGrpSpPr>
          <p:nvPr/>
        </p:nvGrpSpPr>
        <p:grpSpPr bwMode="auto">
          <a:xfrm>
            <a:off x="3197225" y="4810125"/>
            <a:ext cx="1295400" cy="812800"/>
            <a:chOff x="3938218" y="4810125"/>
            <a:chExt cx="1295400" cy="813435"/>
          </a:xfrm>
        </p:grpSpPr>
        <p:sp>
          <p:nvSpPr>
            <p:cNvPr id="73" name="Rounded Rectangle 72"/>
            <p:cNvSpPr/>
            <p:nvPr/>
          </p:nvSpPr>
          <p:spPr bwMode="auto">
            <a:xfrm>
              <a:off x="3938218" y="4810125"/>
              <a:ext cx="1295400" cy="813435"/>
            </a:xfrm>
            <a:prstGeom prst="roundRect">
              <a:avLst/>
            </a:prstGeom>
            <a:gradFill flip="none" rotWithShape="1">
              <a:gsLst>
                <a:gs pos="0">
                  <a:schemeClr val="bg1">
                    <a:lumMod val="75000"/>
                  </a:schemeClr>
                </a:gs>
                <a:gs pos="51000">
                  <a:schemeClr val="bg1">
                    <a:lumMod val="95000"/>
                  </a:schemeClr>
                </a:gs>
                <a:gs pos="100000">
                  <a:schemeClr val="bg1">
                    <a:lumMod val="75000"/>
                  </a:schemeClr>
                </a:gs>
              </a:gsLst>
              <a:lin ang="7800000" scaled="0"/>
              <a:tileRect/>
            </a:gradFill>
            <a:ln w="38100">
              <a:solidFill>
                <a:schemeClr val="bg1"/>
              </a:solidFill>
            </a:ln>
            <a:effectLst>
              <a:outerShdw blurRad="127000" sx="106000" sy="106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sz="2000" b="1">
                <a:solidFill>
                  <a:srgbClr val="000000"/>
                </a:solidFill>
                <a:ea typeface="宋体" pitchFamily="2" charset="-122"/>
                <a:cs typeface="Arial" charset="0"/>
              </a:endParaRPr>
            </a:p>
          </p:txBody>
        </p:sp>
        <p:sp>
          <p:nvSpPr>
            <p:cNvPr id="10327" name="TextBox 73"/>
            <p:cNvSpPr txBox="1">
              <a:spLocks noChangeArrowheads="1"/>
            </p:cNvSpPr>
            <p:nvPr/>
          </p:nvSpPr>
          <p:spPr bwMode="auto">
            <a:xfrm>
              <a:off x="3987036" y="4990626"/>
              <a:ext cx="1197764" cy="452432"/>
            </a:xfrm>
            <a:prstGeom prst="rect">
              <a:avLst/>
            </a:prstGeom>
            <a:noFill/>
            <a:ln w="9525">
              <a:noFill/>
              <a:miter lim="800000"/>
              <a:headEnd/>
              <a:tailEnd/>
            </a:ln>
          </p:spPr>
          <p:txBody>
            <a:bodyPr wrap="none" anchor="ctr"/>
            <a:lstStyle/>
            <a:p>
              <a:pPr algn="ctr">
                <a:lnSpc>
                  <a:spcPct val="90000"/>
                </a:lnSpc>
              </a:pPr>
              <a:r>
                <a:rPr lang="zh-CN" altLang="en-US" sz="1300" b="1">
                  <a:ea typeface="宋体" charset="-122"/>
                </a:rPr>
                <a:t>存储优化</a:t>
              </a:r>
            </a:p>
          </p:txBody>
        </p:sp>
      </p:grpSp>
      <p:cxnSp>
        <p:nvCxnSpPr>
          <p:cNvPr id="44" name="Straight Connector 43"/>
          <p:cNvCxnSpPr>
            <a:endCxn id="0" idx="0"/>
          </p:cNvCxnSpPr>
          <p:nvPr/>
        </p:nvCxnSpPr>
        <p:spPr bwMode="auto">
          <a:xfrm rot="10800000" flipV="1">
            <a:off x="3863975" y="1944688"/>
            <a:ext cx="722313" cy="708025"/>
          </a:xfrm>
          <a:prstGeom prst="line">
            <a:avLst/>
          </a:prstGeom>
          <a:ln w="28575">
            <a:solidFill>
              <a:schemeClr val="accent1">
                <a:lumMod val="50000"/>
              </a:schemeClr>
            </a:solidFill>
          </a:ln>
        </p:spPr>
        <p:style>
          <a:lnRef idx="1">
            <a:schemeClr val="accent1"/>
          </a:lnRef>
          <a:fillRef idx="2">
            <a:schemeClr val="accent1"/>
          </a:fillRef>
          <a:effectRef idx="1">
            <a:schemeClr val="accent1"/>
          </a:effectRef>
          <a:fontRef idx="minor">
            <a:schemeClr val="dk1"/>
          </a:fontRef>
        </p:style>
      </p:cxnSp>
      <p:sp>
        <p:nvSpPr>
          <p:cNvPr id="10256" name="TextBox 30"/>
          <p:cNvSpPr txBox="1">
            <a:spLocks noChangeArrowheads="1"/>
          </p:cNvSpPr>
          <p:nvPr/>
        </p:nvSpPr>
        <p:spPr bwMode="auto">
          <a:xfrm>
            <a:off x="3362325" y="4035425"/>
            <a:ext cx="1071563" cy="523875"/>
          </a:xfrm>
          <a:prstGeom prst="rect">
            <a:avLst/>
          </a:prstGeom>
          <a:noFill/>
          <a:ln w="9525">
            <a:noFill/>
            <a:miter lim="800000"/>
            <a:headEnd/>
            <a:tailEnd/>
          </a:ln>
        </p:spPr>
        <p:txBody>
          <a:bodyPr wrap="none">
            <a:spAutoFit/>
          </a:bodyPr>
          <a:lstStyle/>
          <a:p>
            <a:pPr algn="ctr"/>
            <a:r>
              <a:rPr lang="en-US" altLang="zh-CN" sz="1400" b="1">
                <a:ea typeface="宋体" charset="-122"/>
              </a:rPr>
              <a:t>View </a:t>
            </a:r>
            <a:br>
              <a:rPr lang="en-US" altLang="zh-CN" sz="1400" b="1">
                <a:ea typeface="宋体" charset="-122"/>
              </a:rPr>
            </a:br>
            <a:r>
              <a:rPr lang="en-US" altLang="zh-CN" sz="1400" b="1">
                <a:ea typeface="宋体" charset="-122"/>
              </a:rPr>
              <a:t>Composer</a:t>
            </a:r>
          </a:p>
        </p:txBody>
      </p:sp>
      <p:grpSp>
        <p:nvGrpSpPr>
          <p:cNvPr id="3" name="Group 191"/>
          <p:cNvGrpSpPr>
            <a:grpSpLocks/>
          </p:cNvGrpSpPr>
          <p:nvPr/>
        </p:nvGrpSpPr>
        <p:grpSpPr bwMode="auto">
          <a:xfrm>
            <a:off x="3684588" y="2879725"/>
            <a:ext cx="427037" cy="1058863"/>
            <a:chOff x="5307395" y="1828800"/>
            <a:chExt cx="1093405" cy="2717800"/>
          </a:xfrm>
        </p:grpSpPr>
        <p:pic>
          <p:nvPicPr>
            <p:cNvPr id="10319" name="Picture 36" descr="ICON_vm_Q207"/>
            <p:cNvPicPr>
              <a:picLocks noChangeAspect="1" noChangeArrowheads="1"/>
            </p:cNvPicPr>
            <p:nvPr/>
          </p:nvPicPr>
          <p:blipFill>
            <a:blip r:embed="rId3"/>
            <a:srcRect/>
            <a:stretch>
              <a:fillRect/>
            </a:stretch>
          </p:blipFill>
          <p:spPr bwMode="auto">
            <a:xfrm>
              <a:off x="5307395" y="3962400"/>
              <a:ext cx="560005" cy="584200"/>
            </a:xfrm>
            <a:prstGeom prst="rect">
              <a:avLst/>
            </a:prstGeom>
            <a:noFill/>
            <a:ln w="9525">
              <a:noFill/>
              <a:miter lim="800000"/>
              <a:headEnd/>
              <a:tailEnd/>
            </a:ln>
          </p:spPr>
        </p:pic>
        <p:pic>
          <p:nvPicPr>
            <p:cNvPr id="10320" name="Picture 27" descr="emtpy_machine"/>
            <p:cNvPicPr>
              <a:picLocks noChangeAspect="1" noChangeArrowheads="1"/>
            </p:cNvPicPr>
            <p:nvPr/>
          </p:nvPicPr>
          <p:blipFill>
            <a:blip r:embed="rId4"/>
            <a:srcRect/>
            <a:stretch>
              <a:fillRect/>
            </a:stretch>
          </p:blipFill>
          <p:spPr bwMode="auto">
            <a:xfrm>
              <a:off x="5867400" y="1828800"/>
              <a:ext cx="533400" cy="609600"/>
            </a:xfrm>
            <a:prstGeom prst="rect">
              <a:avLst/>
            </a:prstGeom>
            <a:noFill/>
            <a:ln w="9525">
              <a:noFill/>
              <a:miter lim="800000"/>
              <a:headEnd/>
              <a:tailEnd/>
            </a:ln>
          </p:spPr>
        </p:pic>
        <p:pic>
          <p:nvPicPr>
            <p:cNvPr id="10321" name="Picture 27" descr="emtpy_machine"/>
            <p:cNvPicPr>
              <a:picLocks noChangeAspect="1" noChangeArrowheads="1"/>
            </p:cNvPicPr>
            <p:nvPr/>
          </p:nvPicPr>
          <p:blipFill>
            <a:blip r:embed="rId4"/>
            <a:srcRect/>
            <a:stretch>
              <a:fillRect/>
            </a:stretch>
          </p:blipFill>
          <p:spPr bwMode="auto">
            <a:xfrm>
              <a:off x="5867400" y="2514600"/>
              <a:ext cx="533400" cy="609600"/>
            </a:xfrm>
            <a:prstGeom prst="rect">
              <a:avLst/>
            </a:prstGeom>
            <a:noFill/>
            <a:ln w="9525">
              <a:noFill/>
              <a:miter lim="800000"/>
              <a:headEnd/>
              <a:tailEnd/>
            </a:ln>
          </p:spPr>
        </p:pic>
        <p:pic>
          <p:nvPicPr>
            <p:cNvPr id="10322" name="Picture 27" descr="emtpy_machine"/>
            <p:cNvPicPr>
              <a:picLocks noChangeAspect="1" noChangeArrowheads="1"/>
            </p:cNvPicPr>
            <p:nvPr/>
          </p:nvPicPr>
          <p:blipFill>
            <a:blip r:embed="rId4"/>
            <a:srcRect/>
            <a:stretch>
              <a:fillRect/>
            </a:stretch>
          </p:blipFill>
          <p:spPr bwMode="auto">
            <a:xfrm>
              <a:off x="5867400" y="3200400"/>
              <a:ext cx="533400" cy="609600"/>
            </a:xfrm>
            <a:prstGeom prst="rect">
              <a:avLst/>
            </a:prstGeom>
            <a:noFill/>
            <a:ln w="9525">
              <a:noFill/>
              <a:miter lim="800000"/>
              <a:headEnd/>
              <a:tailEnd/>
            </a:ln>
          </p:spPr>
        </p:pic>
        <p:cxnSp>
          <p:nvCxnSpPr>
            <p:cNvPr id="10323" name="Shape 57"/>
            <p:cNvCxnSpPr>
              <a:cxnSpLocks noChangeShapeType="1"/>
            </p:cNvCxnSpPr>
            <p:nvPr/>
          </p:nvCxnSpPr>
          <p:spPr bwMode="auto">
            <a:xfrm rot="5400000" flipH="1" flipV="1">
              <a:off x="4812999" y="2907999"/>
              <a:ext cx="1828800" cy="280002"/>
            </a:xfrm>
            <a:prstGeom prst="bentConnector2">
              <a:avLst/>
            </a:prstGeom>
            <a:noFill/>
            <a:ln w="9525">
              <a:solidFill>
                <a:schemeClr val="tx1"/>
              </a:solidFill>
              <a:round/>
              <a:headEnd/>
              <a:tailEnd/>
            </a:ln>
          </p:spPr>
        </p:cxnSp>
        <p:cxnSp>
          <p:nvCxnSpPr>
            <p:cNvPr id="10324" name="Shape 58"/>
            <p:cNvCxnSpPr>
              <a:cxnSpLocks noChangeShapeType="1"/>
            </p:cNvCxnSpPr>
            <p:nvPr/>
          </p:nvCxnSpPr>
          <p:spPr bwMode="auto">
            <a:xfrm rot="5400000" flipH="1" flipV="1">
              <a:off x="5155899" y="3250899"/>
              <a:ext cx="1143000" cy="280002"/>
            </a:xfrm>
            <a:prstGeom prst="bentConnector2">
              <a:avLst/>
            </a:prstGeom>
            <a:noFill/>
            <a:ln w="9525">
              <a:solidFill>
                <a:schemeClr val="tx1"/>
              </a:solidFill>
              <a:round/>
              <a:headEnd/>
              <a:tailEnd/>
            </a:ln>
          </p:spPr>
        </p:cxnSp>
        <p:cxnSp>
          <p:nvCxnSpPr>
            <p:cNvPr id="10325" name="Shape 59"/>
            <p:cNvCxnSpPr>
              <a:cxnSpLocks noChangeShapeType="1"/>
            </p:cNvCxnSpPr>
            <p:nvPr/>
          </p:nvCxnSpPr>
          <p:spPr bwMode="auto">
            <a:xfrm rot="5400000" flipH="1" flipV="1">
              <a:off x="5498799" y="3593799"/>
              <a:ext cx="457200" cy="280002"/>
            </a:xfrm>
            <a:prstGeom prst="bentConnector2">
              <a:avLst/>
            </a:prstGeom>
            <a:noFill/>
            <a:ln w="9525">
              <a:solidFill>
                <a:schemeClr val="tx1"/>
              </a:solidFill>
              <a:round/>
              <a:headEnd/>
              <a:tailEnd/>
            </a:ln>
          </p:spPr>
        </p:cxnSp>
      </p:grpSp>
      <p:sp>
        <p:nvSpPr>
          <p:cNvPr id="60" name="Rounded Rectangle 46"/>
          <p:cNvSpPr>
            <a:spLocks noChangeArrowheads="1"/>
          </p:cNvSpPr>
          <p:nvPr/>
        </p:nvSpPr>
        <p:spPr bwMode="auto">
          <a:xfrm>
            <a:off x="1669119" y="2645232"/>
            <a:ext cx="1415143" cy="1981200"/>
          </a:xfrm>
          <a:prstGeom prst="roundRect">
            <a:avLst>
              <a:gd name="adj" fmla="val 16667"/>
            </a:avLst>
          </a:prstGeom>
          <a:gradFill>
            <a:gsLst>
              <a:gs pos="0">
                <a:srgbClr val="61C0E0"/>
              </a:gs>
              <a:gs pos="100000">
                <a:srgbClr val="ACE0F2"/>
              </a:gs>
            </a:gsLst>
          </a:gradFill>
          <a:ln w="12700">
            <a:solidFill>
              <a:srgbClr val="39A5E5"/>
            </a:solidFill>
            <a:headEnd type="none" w="med" len="med"/>
            <a:tailEnd type="none" w="med" len="med"/>
          </a:ln>
          <a:effectLst>
            <a:outerShdw blurRad="50800" dist="38100" dir="5400000" algn="t" rotWithShape="0">
              <a:schemeClr val="bg1">
                <a:lumMod val="50000"/>
                <a:lumOff val="50000"/>
                <a:alpha val="40000"/>
              </a:scheme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en-US" b="1" dirty="0">
              <a:solidFill>
                <a:schemeClr val="tx1"/>
              </a:solidFill>
            </a:endParaRPr>
          </a:p>
          <a:p>
            <a:pPr algn="ctr">
              <a:defRPr/>
            </a:pPr>
            <a:endParaRPr lang="en-US" b="1" dirty="0">
              <a:solidFill>
                <a:schemeClr val="tx1"/>
              </a:solidFill>
            </a:endParaRPr>
          </a:p>
          <a:p>
            <a:pPr algn="ctr">
              <a:defRPr/>
            </a:pPr>
            <a:endParaRPr lang="en-US" b="1" dirty="0">
              <a:solidFill>
                <a:schemeClr val="tx1"/>
              </a:solidFill>
            </a:endParaRPr>
          </a:p>
          <a:p>
            <a:pPr algn="ctr">
              <a:defRPr/>
            </a:pPr>
            <a:endParaRPr lang="en-US" b="1" dirty="0">
              <a:solidFill>
                <a:schemeClr val="tx1"/>
              </a:solidFill>
            </a:endParaRPr>
          </a:p>
        </p:txBody>
      </p:sp>
      <p:sp>
        <p:nvSpPr>
          <p:cNvPr id="57" name="Rounded Rectangle 46"/>
          <p:cNvSpPr>
            <a:spLocks noChangeArrowheads="1"/>
          </p:cNvSpPr>
          <p:nvPr/>
        </p:nvSpPr>
        <p:spPr bwMode="auto">
          <a:xfrm>
            <a:off x="181431" y="2652486"/>
            <a:ext cx="1415143" cy="1981200"/>
          </a:xfrm>
          <a:prstGeom prst="roundRect">
            <a:avLst>
              <a:gd name="adj" fmla="val 16667"/>
            </a:avLst>
          </a:prstGeom>
          <a:gradFill>
            <a:gsLst>
              <a:gs pos="0">
                <a:srgbClr val="61C0E0"/>
              </a:gs>
              <a:gs pos="100000">
                <a:srgbClr val="ACE0F2"/>
              </a:gs>
            </a:gsLst>
          </a:gradFill>
          <a:ln w="12700">
            <a:solidFill>
              <a:srgbClr val="39A5E5"/>
            </a:solidFill>
            <a:headEnd type="none" w="med" len="med"/>
            <a:tailEnd type="none" w="med" len="med"/>
          </a:ln>
          <a:effectLst>
            <a:outerShdw blurRad="50800" dist="38100" dir="5400000" algn="t" rotWithShape="0">
              <a:schemeClr val="bg1">
                <a:lumMod val="50000"/>
                <a:lumOff val="50000"/>
                <a:alpha val="40000"/>
              </a:scheme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en-US" b="1" dirty="0">
              <a:solidFill>
                <a:schemeClr val="tx1"/>
              </a:solidFill>
            </a:endParaRPr>
          </a:p>
          <a:p>
            <a:pPr algn="ctr">
              <a:defRPr/>
            </a:pPr>
            <a:endParaRPr lang="en-US" b="1" dirty="0">
              <a:solidFill>
                <a:schemeClr val="tx1"/>
              </a:solidFill>
            </a:endParaRPr>
          </a:p>
          <a:p>
            <a:pPr algn="ctr">
              <a:defRPr/>
            </a:pPr>
            <a:endParaRPr lang="en-US" b="1" dirty="0">
              <a:solidFill>
                <a:schemeClr val="tx1"/>
              </a:solidFill>
            </a:endParaRPr>
          </a:p>
          <a:p>
            <a:pPr algn="ctr">
              <a:defRPr/>
            </a:pPr>
            <a:endParaRPr lang="en-US" b="1" dirty="0">
              <a:solidFill>
                <a:schemeClr val="tx1"/>
              </a:solidFill>
            </a:endParaRPr>
          </a:p>
        </p:txBody>
      </p:sp>
      <p:cxnSp>
        <p:nvCxnSpPr>
          <p:cNvPr id="46" name="Straight Connector 45"/>
          <p:cNvCxnSpPr>
            <a:stCxn id="0" idx="2"/>
            <a:endCxn id="0" idx="0"/>
          </p:cNvCxnSpPr>
          <p:nvPr/>
        </p:nvCxnSpPr>
        <p:spPr bwMode="auto">
          <a:xfrm rot="16200000" flipH="1">
            <a:off x="4568031" y="1875632"/>
            <a:ext cx="700087" cy="838200"/>
          </a:xfrm>
          <a:prstGeom prst="line">
            <a:avLst/>
          </a:prstGeom>
          <a:ln w="28575">
            <a:solidFill>
              <a:schemeClr val="accent1">
                <a:lumMod val="50000"/>
              </a:schemeClr>
            </a:solidFill>
          </a:ln>
          <a:effectLst/>
        </p:spPr>
        <p:style>
          <a:lnRef idx="1">
            <a:schemeClr val="accent1"/>
          </a:lnRef>
          <a:fillRef idx="2">
            <a:schemeClr val="accent1"/>
          </a:fillRef>
          <a:effectRef idx="1">
            <a:schemeClr val="accent1"/>
          </a:effectRef>
          <a:fontRef idx="minor">
            <a:schemeClr val="dk1"/>
          </a:fontRef>
        </p:style>
      </p:cxnSp>
      <p:grpSp>
        <p:nvGrpSpPr>
          <p:cNvPr id="4" name="Group 83"/>
          <p:cNvGrpSpPr>
            <a:grpSpLocks/>
          </p:cNvGrpSpPr>
          <p:nvPr/>
        </p:nvGrpSpPr>
        <p:grpSpPr bwMode="auto">
          <a:xfrm>
            <a:off x="4651375" y="4810125"/>
            <a:ext cx="1295400" cy="812800"/>
            <a:chOff x="5696719" y="4810125"/>
            <a:chExt cx="1295400" cy="813435"/>
          </a:xfrm>
        </p:grpSpPr>
        <p:sp>
          <p:nvSpPr>
            <p:cNvPr id="76" name="Rounded Rectangle 75"/>
            <p:cNvSpPr/>
            <p:nvPr/>
          </p:nvSpPr>
          <p:spPr bwMode="auto">
            <a:xfrm>
              <a:off x="5696719" y="4810125"/>
              <a:ext cx="1295400" cy="813435"/>
            </a:xfrm>
            <a:prstGeom prst="roundRect">
              <a:avLst/>
            </a:prstGeom>
            <a:gradFill flip="none" rotWithShape="1">
              <a:gsLst>
                <a:gs pos="0">
                  <a:schemeClr val="bg1">
                    <a:lumMod val="75000"/>
                  </a:schemeClr>
                </a:gs>
                <a:gs pos="51000">
                  <a:schemeClr val="bg1">
                    <a:lumMod val="95000"/>
                  </a:schemeClr>
                </a:gs>
                <a:gs pos="100000">
                  <a:schemeClr val="bg1">
                    <a:lumMod val="75000"/>
                  </a:schemeClr>
                </a:gs>
              </a:gsLst>
              <a:lin ang="7800000" scaled="0"/>
              <a:tileRect/>
            </a:gradFill>
            <a:ln w="38100">
              <a:solidFill>
                <a:schemeClr val="bg1"/>
              </a:solidFill>
            </a:ln>
            <a:effectLst>
              <a:outerShdw blurRad="127000" sx="106000" sy="106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sz="2000" b="1">
                <a:solidFill>
                  <a:srgbClr val="000000"/>
                </a:solidFill>
                <a:ea typeface="宋体" pitchFamily="2" charset="-122"/>
                <a:cs typeface="Arial" charset="0"/>
              </a:endParaRPr>
            </a:p>
          </p:txBody>
        </p:sp>
        <p:sp>
          <p:nvSpPr>
            <p:cNvPr id="10318" name="TextBox 76"/>
            <p:cNvSpPr txBox="1">
              <a:spLocks noChangeArrowheads="1"/>
            </p:cNvSpPr>
            <p:nvPr/>
          </p:nvSpPr>
          <p:spPr bwMode="auto">
            <a:xfrm>
              <a:off x="5728609" y="4900602"/>
              <a:ext cx="1231620" cy="632481"/>
            </a:xfrm>
            <a:prstGeom prst="rect">
              <a:avLst/>
            </a:prstGeom>
            <a:noFill/>
            <a:ln w="9525">
              <a:noFill/>
              <a:miter lim="800000"/>
              <a:headEnd/>
              <a:tailEnd/>
            </a:ln>
          </p:spPr>
          <p:txBody>
            <a:bodyPr wrap="none" anchor="ctr"/>
            <a:lstStyle/>
            <a:p>
              <a:pPr algn="ctr">
                <a:lnSpc>
                  <a:spcPct val="90000"/>
                </a:lnSpc>
              </a:pPr>
              <a:r>
                <a:rPr lang="zh-CN" altLang="en-US" sz="1300" b="1">
                  <a:ea typeface="宋体" charset="-122"/>
                </a:rPr>
                <a:t>应用虚拟化</a:t>
              </a:r>
            </a:p>
          </p:txBody>
        </p:sp>
      </p:grpSp>
      <p:grpSp>
        <p:nvGrpSpPr>
          <p:cNvPr id="5" name="Group 77"/>
          <p:cNvGrpSpPr>
            <a:grpSpLocks/>
          </p:cNvGrpSpPr>
          <p:nvPr/>
        </p:nvGrpSpPr>
        <p:grpSpPr bwMode="auto">
          <a:xfrm>
            <a:off x="4651375" y="2973388"/>
            <a:ext cx="1190625" cy="1477962"/>
            <a:chOff x="5724766" y="2973553"/>
            <a:chExt cx="1190434" cy="1478072"/>
          </a:xfrm>
        </p:grpSpPr>
        <p:sp>
          <p:nvSpPr>
            <p:cNvPr id="10315" name="TextBox 32"/>
            <p:cNvSpPr txBox="1">
              <a:spLocks noChangeArrowheads="1"/>
            </p:cNvSpPr>
            <p:nvPr/>
          </p:nvSpPr>
          <p:spPr bwMode="auto">
            <a:xfrm>
              <a:off x="5724766" y="4143848"/>
              <a:ext cx="1190434" cy="307777"/>
            </a:xfrm>
            <a:prstGeom prst="rect">
              <a:avLst/>
            </a:prstGeom>
            <a:noFill/>
            <a:ln w="9525">
              <a:noFill/>
              <a:miter lim="800000"/>
              <a:headEnd/>
              <a:tailEnd/>
            </a:ln>
          </p:spPr>
          <p:txBody>
            <a:bodyPr>
              <a:spAutoFit/>
            </a:bodyPr>
            <a:lstStyle/>
            <a:p>
              <a:pPr algn="ctr"/>
              <a:r>
                <a:rPr lang="en-US" altLang="zh-CN" sz="1400" b="1">
                  <a:ea typeface="宋体" charset="-122"/>
                </a:rPr>
                <a:t>ThinApp</a:t>
              </a:r>
            </a:p>
          </p:txBody>
        </p:sp>
        <p:pic>
          <p:nvPicPr>
            <p:cNvPr id="10316" name="Picture 4" descr="ICON_ThinApp_Q208"/>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5884215" y="2973553"/>
              <a:ext cx="871536" cy="871537"/>
            </a:xfrm>
            <a:prstGeom prst="rect">
              <a:avLst/>
            </a:prstGeom>
            <a:noFill/>
            <a:ln w="9525">
              <a:noFill/>
              <a:miter lim="800000"/>
              <a:headEnd/>
              <a:tailEnd/>
            </a:ln>
          </p:spPr>
        </p:pic>
      </p:grpSp>
      <p:sp>
        <p:nvSpPr>
          <p:cNvPr id="10267" name="Title 3"/>
          <p:cNvSpPr>
            <a:spLocks noGrp="1"/>
          </p:cNvSpPr>
          <p:nvPr>
            <p:ph type="title" idx="4294967295"/>
          </p:nvPr>
        </p:nvSpPr>
        <p:spPr>
          <a:xfrm>
            <a:off x="371475" y="152400"/>
            <a:ext cx="6486541" cy="403225"/>
          </a:xfrm>
        </p:spPr>
        <p:txBody>
          <a:bodyPr/>
          <a:lstStyle/>
          <a:p>
            <a:r>
              <a:rPr lang="zh-CN" altLang="en-US" dirty="0" smtClean="0"/>
              <a:t>第三部分：终端用户计算</a:t>
            </a:r>
            <a:r>
              <a:rPr lang="en-US" altLang="zh-CN" dirty="0" smtClean="0"/>
              <a:t>——VMware View</a:t>
            </a:r>
            <a:r>
              <a:rPr lang="zh-CN" altLang="en-US" dirty="0" smtClean="0"/>
              <a:t>组件构成</a:t>
            </a:r>
            <a:endParaRPr lang="zh-CN" altLang="en-US" dirty="0" smtClean="0">
              <a:ea typeface="宋体" charset="-122"/>
            </a:endParaRPr>
          </a:p>
        </p:txBody>
      </p:sp>
      <p:grpSp>
        <p:nvGrpSpPr>
          <p:cNvPr id="6" name="Group 81"/>
          <p:cNvGrpSpPr>
            <a:grpSpLocks/>
          </p:cNvGrpSpPr>
          <p:nvPr/>
        </p:nvGrpSpPr>
        <p:grpSpPr bwMode="auto">
          <a:xfrm>
            <a:off x="1714500" y="4810125"/>
            <a:ext cx="1296988" cy="812800"/>
            <a:chOff x="2179717" y="4810125"/>
            <a:chExt cx="1295400" cy="813435"/>
          </a:xfrm>
        </p:grpSpPr>
        <p:sp>
          <p:nvSpPr>
            <p:cNvPr id="70" name="Rounded Rectangle 69"/>
            <p:cNvSpPr/>
            <p:nvPr/>
          </p:nvSpPr>
          <p:spPr bwMode="auto">
            <a:xfrm>
              <a:off x="2179717" y="4810125"/>
              <a:ext cx="1295400" cy="813435"/>
            </a:xfrm>
            <a:prstGeom prst="roundRect">
              <a:avLst/>
            </a:prstGeom>
            <a:gradFill flip="none" rotWithShape="1">
              <a:gsLst>
                <a:gs pos="0">
                  <a:schemeClr val="bg1">
                    <a:lumMod val="75000"/>
                  </a:schemeClr>
                </a:gs>
                <a:gs pos="51000">
                  <a:schemeClr val="bg1">
                    <a:lumMod val="95000"/>
                  </a:schemeClr>
                </a:gs>
                <a:gs pos="100000">
                  <a:schemeClr val="bg1">
                    <a:lumMod val="75000"/>
                  </a:schemeClr>
                </a:gs>
              </a:gsLst>
              <a:lin ang="7800000" scaled="0"/>
              <a:tileRect/>
            </a:gradFill>
            <a:ln w="38100">
              <a:solidFill>
                <a:schemeClr val="bg1"/>
              </a:solidFill>
            </a:ln>
            <a:effectLst>
              <a:outerShdw blurRad="127000" sx="106000" sy="106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sz="2000" b="1">
                <a:solidFill>
                  <a:srgbClr val="000000"/>
                </a:solidFill>
                <a:ea typeface="宋体" pitchFamily="2" charset="-122"/>
                <a:cs typeface="Arial" charset="0"/>
              </a:endParaRPr>
            </a:p>
          </p:txBody>
        </p:sp>
        <p:sp>
          <p:nvSpPr>
            <p:cNvPr id="10314" name="TextBox 70"/>
            <p:cNvSpPr txBox="1">
              <a:spLocks noChangeArrowheads="1"/>
            </p:cNvSpPr>
            <p:nvPr/>
          </p:nvSpPr>
          <p:spPr bwMode="auto">
            <a:xfrm>
              <a:off x="2299067" y="4900602"/>
              <a:ext cx="1056700" cy="632481"/>
            </a:xfrm>
            <a:prstGeom prst="rect">
              <a:avLst/>
            </a:prstGeom>
            <a:noFill/>
            <a:ln w="9525">
              <a:noFill/>
              <a:miter lim="800000"/>
              <a:headEnd/>
              <a:tailEnd/>
            </a:ln>
          </p:spPr>
          <p:txBody>
            <a:bodyPr wrap="none" anchor="ctr"/>
            <a:lstStyle/>
            <a:p>
              <a:pPr algn="ctr">
                <a:lnSpc>
                  <a:spcPct val="90000"/>
                </a:lnSpc>
              </a:pPr>
              <a:r>
                <a:rPr lang="zh-CN" altLang="en-US" sz="1300" b="1">
                  <a:ea typeface="宋体" charset="-122"/>
                </a:rPr>
                <a:t>无障碍打印</a:t>
              </a:r>
            </a:p>
          </p:txBody>
        </p:sp>
      </p:grpSp>
      <p:cxnSp>
        <p:nvCxnSpPr>
          <p:cNvPr id="50" name="Straight Connector 49"/>
          <p:cNvCxnSpPr>
            <a:stCxn id="0" idx="2"/>
            <a:endCxn id="0" idx="0"/>
          </p:cNvCxnSpPr>
          <p:nvPr/>
        </p:nvCxnSpPr>
        <p:spPr bwMode="auto">
          <a:xfrm rot="5400000">
            <a:off x="3087688" y="1233488"/>
            <a:ext cx="700087" cy="2122487"/>
          </a:xfrm>
          <a:prstGeom prst="line">
            <a:avLst/>
          </a:prstGeom>
          <a:ln w="28575">
            <a:solidFill>
              <a:schemeClr val="accent1">
                <a:lumMod val="50000"/>
              </a:schemeClr>
            </a:solidFill>
          </a:ln>
          <a:effectLst/>
        </p:spPr>
        <p:style>
          <a:lnRef idx="1">
            <a:schemeClr val="accent1"/>
          </a:lnRef>
          <a:fillRef idx="2">
            <a:schemeClr val="accent1"/>
          </a:fillRef>
          <a:effectRef idx="1">
            <a:schemeClr val="accent1"/>
          </a:effectRef>
          <a:fontRef idx="minor">
            <a:schemeClr val="dk1"/>
          </a:fontRef>
        </p:style>
      </p:cxnSp>
      <p:pic>
        <p:nvPicPr>
          <p:cNvPr id="68610" name="Picture 2"/>
          <p:cNvPicPr>
            <a:picLocks noChangeAspect="1" noChangeArrowheads="1"/>
          </p:cNvPicPr>
          <p:nvPr/>
        </p:nvPicPr>
        <p:blipFill>
          <a:blip r:embed="rId6"/>
          <a:srcRect/>
          <a:stretch>
            <a:fillRect/>
          </a:stretch>
        </p:blipFill>
        <p:spPr bwMode="auto">
          <a:xfrm>
            <a:off x="2970213" y="1119188"/>
            <a:ext cx="533400" cy="609600"/>
          </a:xfrm>
          <a:prstGeom prst="rect">
            <a:avLst/>
          </a:prstGeom>
          <a:gradFill rotWithShape="1">
            <a:gsLst>
              <a:gs pos="0">
                <a:srgbClr val="B3CEFE"/>
              </a:gs>
              <a:gs pos="35001">
                <a:srgbClr val="C9DCFD"/>
              </a:gs>
              <a:gs pos="100000">
                <a:srgbClr val="E9F1FF"/>
              </a:gs>
            </a:gsLst>
            <a:lin ang="16200000" scaled="1"/>
          </a:gradFill>
          <a:ln w="9525">
            <a:noFill/>
            <a:miter lim="800000"/>
            <a:headEnd/>
            <a:tailEnd/>
          </a:ln>
          <a:effectLst>
            <a:outerShdw dist="20000" dir="5400000" rotWithShape="0">
              <a:srgbClr val="000000">
                <a:alpha val="37999"/>
              </a:srgbClr>
            </a:outerShdw>
          </a:effectLst>
        </p:spPr>
      </p:pic>
      <p:cxnSp>
        <p:nvCxnSpPr>
          <p:cNvPr id="42" name="Straight Connector 41"/>
          <p:cNvCxnSpPr>
            <a:stCxn id="0" idx="2"/>
            <a:endCxn id="0" idx="0"/>
          </p:cNvCxnSpPr>
          <p:nvPr/>
        </p:nvCxnSpPr>
        <p:spPr bwMode="auto">
          <a:xfrm rot="16200000" flipH="1">
            <a:off x="5314950" y="1128713"/>
            <a:ext cx="679450" cy="2311400"/>
          </a:xfrm>
          <a:prstGeom prst="line">
            <a:avLst/>
          </a:prstGeom>
          <a:ln w="28575">
            <a:solidFill>
              <a:schemeClr val="accent1">
                <a:lumMod val="50000"/>
              </a:schemeClr>
            </a:solidFill>
          </a:ln>
          <a:effectLst/>
        </p:spPr>
        <p:style>
          <a:lnRef idx="1">
            <a:schemeClr val="accent1"/>
          </a:lnRef>
          <a:fillRef idx="2">
            <a:schemeClr val="accent1"/>
          </a:fillRef>
          <a:effectRef idx="1">
            <a:schemeClr val="accent1"/>
          </a:effectRef>
          <a:fontRef idx="minor">
            <a:schemeClr val="dk1"/>
          </a:fontRef>
        </p:style>
      </p:cxnSp>
      <p:grpSp>
        <p:nvGrpSpPr>
          <p:cNvPr id="7" name="Group 84"/>
          <p:cNvGrpSpPr>
            <a:grpSpLocks/>
          </p:cNvGrpSpPr>
          <p:nvPr/>
        </p:nvGrpSpPr>
        <p:grpSpPr bwMode="auto">
          <a:xfrm>
            <a:off x="6119813" y="4810125"/>
            <a:ext cx="1295400" cy="812800"/>
            <a:chOff x="7455218" y="4810125"/>
            <a:chExt cx="1295400" cy="813435"/>
          </a:xfrm>
        </p:grpSpPr>
        <p:sp>
          <p:nvSpPr>
            <p:cNvPr id="79" name="Rounded Rectangle 78"/>
            <p:cNvSpPr/>
            <p:nvPr/>
          </p:nvSpPr>
          <p:spPr bwMode="auto">
            <a:xfrm>
              <a:off x="7455218" y="4810125"/>
              <a:ext cx="1295400" cy="813435"/>
            </a:xfrm>
            <a:prstGeom prst="roundRect">
              <a:avLst/>
            </a:prstGeom>
            <a:gradFill flip="none" rotWithShape="1">
              <a:gsLst>
                <a:gs pos="0">
                  <a:schemeClr val="bg1">
                    <a:lumMod val="75000"/>
                  </a:schemeClr>
                </a:gs>
                <a:gs pos="51000">
                  <a:schemeClr val="bg1">
                    <a:lumMod val="95000"/>
                  </a:schemeClr>
                </a:gs>
                <a:gs pos="100000">
                  <a:schemeClr val="bg1">
                    <a:lumMod val="75000"/>
                  </a:schemeClr>
                </a:gs>
              </a:gsLst>
              <a:lin ang="7800000" scaled="0"/>
              <a:tileRect/>
            </a:gradFill>
            <a:ln w="38100">
              <a:solidFill>
                <a:schemeClr val="bg1"/>
              </a:solidFill>
            </a:ln>
            <a:effectLst>
              <a:outerShdw blurRad="127000" sx="106000" sy="106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sz="2000" b="1">
                <a:solidFill>
                  <a:srgbClr val="000000"/>
                </a:solidFill>
                <a:ea typeface="宋体" pitchFamily="2" charset="-122"/>
                <a:cs typeface="Arial" charset="0"/>
              </a:endParaRPr>
            </a:p>
          </p:txBody>
        </p:sp>
        <p:sp>
          <p:nvSpPr>
            <p:cNvPr id="10312" name="TextBox 79"/>
            <p:cNvSpPr txBox="1">
              <a:spLocks noChangeArrowheads="1"/>
            </p:cNvSpPr>
            <p:nvPr/>
          </p:nvSpPr>
          <p:spPr bwMode="auto">
            <a:xfrm>
              <a:off x="7487108" y="4900602"/>
              <a:ext cx="1231620" cy="632481"/>
            </a:xfrm>
            <a:prstGeom prst="rect">
              <a:avLst/>
            </a:prstGeom>
            <a:noFill/>
            <a:ln w="9525">
              <a:noFill/>
              <a:miter lim="800000"/>
              <a:headEnd/>
              <a:tailEnd/>
            </a:ln>
          </p:spPr>
          <p:txBody>
            <a:bodyPr wrap="none" anchor="ctr"/>
            <a:lstStyle/>
            <a:p>
              <a:pPr algn="ctr">
                <a:lnSpc>
                  <a:spcPct val="90000"/>
                </a:lnSpc>
              </a:pPr>
              <a:r>
                <a:rPr lang="zh-CN" altLang="en-US" sz="1300" b="1">
                  <a:ea typeface="宋体" charset="-122"/>
                </a:rPr>
                <a:t>灵活机动性</a:t>
              </a:r>
            </a:p>
          </p:txBody>
        </p:sp>
      </p:grpSp>
      <p:grpSp>
        <p:nvGrpSpPr>
          <p:cNvPr id="8" name="Group 99"/>
          <p:cNvGrpSpPr>
            <a:grpSpLocks/>
          </p:cNvGrpSpPr>
          <p:nvPr/>
        </p:nvGrpSpPr>
        <p:grpSpPr bwMode="auto">
          <a:xfrm>
            <a:off x="6261100" y="3181350"/>
            <a:ext cx="1050925" cy="1249363"/>
            <a:chOff x="7597316" y="3093720"/>
            <a:chExt cx="1050244" cy="1250241"/>
          </a:xfrm>
        </p:grpSpPr>
        <p:sp>
          <p:nvSpPr>
            <p:cNvPr id="10306" name="TextBox 31"/>
            <p:cNvSpPr txBox="1">
              <a:spLocks noChangeArrowheads="1"/>
            </p:cNvSpPr>
            <p:nvPr/>
          </p:nvSpPr>
          <p:spPr bwMode="auto">
            <a:xfrm>
              <a:off x="7646617" y="4036127"/>
              <a:ext cx="903081" cy="307834"/>
            </a:xfrm>
            <a:prstGeom prst="rect">
              <a:avLst/>
            </a:prstGeom>
            <a:noFill/>
            <a:ln w="9525">
              <a:noFill/>
              <a:miter lim="800000"/>
              <a:headEnd/>
              <a:tailEnd/>
            </a:ln>
          </p:spPr>
          <p:txBody>
            <a:bodyPr wrap="none">
              <a:spAutoFit/>
            </a:bodyPr>
            <a:lstStyle/>
            <a:p>
              <a:pPr algn="ctr"/>
              <a:r>
                <a:rPr lang="zh-CN" altLang="en-US" sz="1400" b="1">
                  <a:ea typeface="宋体" charset="-122"/>
                </a:rPr>
                <a:t>本地模式</a:t>
              </a:r>
              <a:endParaRPr lang="en-US" altLang="zh-CN" sz="1400" b="1">
                <a:ea typeface="宋体" charset="-122"/>
              </a:endParaRPr>
            </a:p>
          </p:txBody>
        </p:sp>
        <p:grpSp>
          <p:nvGrpSpPr>
            <p:cNvPr id="9" name="Group 98"/>
            <p:cNvGrpSpPr>
              <a:grpSpLocks/>
            </p:cNvGrpSpPr>
            <p:nvPr/>
          </p:nvGrpSpPr>
          <p:grpSpPr bwMode="auto">
            <a:xfrm>
              <a:off x="7597316" y="3093720"/>
              <a:ext cx="1050244" cy="806176"/>
              <a:chOff x="7597316" y="3093720"/>
              <a:chExt cx="1050244" cy="806176"/>
            </a:xfrm>
          </p:grpSpPr>
          <p:pic>
            <p:nvPicPr>
              <p:cNvPr id="10308" name="Picture 60" descr="Laptop.png"/>
              <p:cNvPicPr>
                <a:picLocks noChangeAspect="1"/>
              </p:cNvPicPr>
              <p:nvPr/>
            </p:nvPicPr>
            <p:blipFill>
              <a:blip r:embed="rId7"/>
              <a:srcRect/>
              <a:stretch>
                <a:fillRect/>
              </a:stretch>
            </p:blipFill>
            <p:spPr bwMode="auto">
              <a:xfrm>
                <a:off x="7597316" y="3093720"/>
                <a:ext cx="972670" cy="806176"/>
              </a:xfrm>
              <a:prstGeom prst="rect">
                <a:avLst/>
              </a:prstGeom>
              <a:noFill/>
              <a:ln w="9525">
                <a:noFill/>
                <a:miter lim="800000"/>
                <a:headEnd/>
                <a:tailEnd/>
              </a:ln>
            </p:spPr>
          </p:pic>
          <p:pic>
            <p:nvPicPr>
              <p:cNvPr id="10309" name="Picture 97" descr="DT RT BU3.png"/>
              <p:cNvPicPr>
                <a:picLocks noChangeAspect="1"/>
              </p:cNvPicPr>
              <p:nvPr/>
            </p:nvPicPr>
            <p:blipFill>
              <a:blip r:embed="rId8"/>
              <a:srcRect/>
              <a:stretch>
                <a:fillRect/>
              </a:stretch>
            </p:blipFill>
            <p:spPr bwMode="auto">
              <a:xfrm>
                <a:off x="7852787" y="3137703"/>
                <a:ext cx="638069" cy="408346"/>
              </a:xfrm>
              <a:prstGeom prst="rect">
                <a:avLst/>
              </a:prstGeom>
              <a:noFill/>
              <a:ln w="9525">
                <a:noFill/>
                <a:miter lim="800000"/>
                <a:headEnd/>
                <a:tailEnd/>
              </a:ln>
            </p:spPr>
          </p:pic>
          <p:pic>
            <p:nvPicPr>
              <p:cNvPr id="10310" name="Picture 36" descr="ICON_vm_Q207"/>
              <p:cNvPicPr>
                <a:picLocks noChangeAspect="1" noChangeArrowheads="1"/>
              </p:cNvPicPr>
              <p:nvPr/>
            </p:nvPicPr>
            <p:blipFill>
              <a:blip r:embed="rId9"/>
              <a:srcRect/>
              <a:stretch>
                <a:fillRect/>
              </a:stretch>
            </p:blipFill>
            <p:spPr bwMode="auto">
              <a:xfrm>
                <a:off x="8250494" y="3242288"/>
                <a:ext cx="397066" cy="413938"/>
              </a:xfrm>
              <a:prstGeom prst="rect">
                <a:avLst/>
              </a:prstGeom>
              <a:noFill/>
              <a:ln w="9525">
                <a:noFill/>
                <a:miter lim="800000"/>
                <a:headEnd/>
                <a:tailEnd/>
              </a:ln>
            </p:spPr>
          </p:pic>
        </p:grpSp>
      </p:grpSp>
      <p:cxnSp>
        <p:nvCxnSpPr>
          <p:cNvPr id="10274" name="Straight Connector 39"/>
          <p:cNvCxnSpPr>
            <a:cxnSpLocks noChangeShapeType="1"/>
          </p:cNvCxnSpPr>
          <p:nvPr/>
        </p:nvCxnSpPr>
        <p:spPr bwMode="auto">
          <a:xfrm rot="5400000">
            <a:off x="2339975" y="493713"/>
            <a:ext cx="708025" cy="3609975"/>
          </a:xfrm>
          <a:prstGeom prst="line">
            <a:avLst/>
          </a:prstGeom>
          <a:noFill/>
          <a:ln w="28575" algn="ctr">
            <a:solidFill>
              <a:srgbClr val="314B70"/>
            </a:solidFill>
            <a:round/>
            <a:headEnd/>
            <a:tailEnd/>
          </a:ln>
        </p:spPr>
      </p:cxnSp>
      <p:sp>
        <p:nvSpPr>
          <p:cNvPr id="66" name="Rounded Rectangle 65"/>
          <p:cNvSpPr/>
          <p:nvPr/>
        </p:nvSpPr>
        <p:spPr bwMode="auto">
          <a:xfrm>
            <a:off x="260350" y="4797425"/>
            <a:ext cx="1295400" cy="812800"/>
          </a:xfrm>
          <a:prstGeom prst="roundRect">
            <a:avLst/>
          </a:prstGeom>
          <a:gradFill flip="none" rotWithShape="1">
            <a:gsLst>
              <a:gs pos="0">
                <a:schemeClr val="bg1">
                  <a:lumMod val="75000"/>
                </a:schemeClr>
              </a:gs>
              <a:gs pos="51000">
                <a:schemeClr val="bg1">
                  <a:lumMod val="95000"/>
                </a:schemeClr>
              </a:gs>
              <a:gs pos="100000">
                <a:schemeClr val="bg1">
                  <a:lumMod val="75000"/>
                </a:schemeClr>
              </a:gs>
            </a:gsLst>
            <a:lin ang="7800000" scaled="0"/>
            <a:tileRect/>
          </a:gradFill>
          <a:ln w="38100">
            <a:solidFill>
              <a:schemeClr val="bg1"/>
            </a:solidFill>
          </a:ln>
          <a:effectLst>
            <a:outerShdw blurRad="127000" sx="106000" sy="106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sz="2000" b="1">
              <a:solidFill>
                <a:srgbClr val="000000"/>
              </a:solidFill>
              <a:ea typeface="宋体" pitchFamily="2" charset="-122"/>
              <a:cs typeface="Arial" charset="0"/>
            </a:endParaRPr>
          </a:p>
        </p:txBody>
      </p:sp>
      <p:sp>
        <p:nvSpPr>
          <p:cNvPr id="10276" name="TextBox 66"/>
          <p:cNvSpPr txBox="1">
            <a:spLocks noChangeArrowheads="1"/>
          </p:cNvSpPr>
          <p:nvPr/>
        </p:nvSpPr>
        <p:spPr bwMode="auto">
          <a:xfrm>
            <a:off x="320675" y="4994275"/>
            <a:ext cx="1185863" cy="531813"/>
          </a:xfrm>
          <a:prstGeom prst="rect">
            <a:avLst/>
          </a:prstGeom>
          <a:noFill/>
          <a:ln w="9525">
            <a:noFill/>
            <a:miter lim="800000"/>
            <a:headEnd/>
            <a:tailEnd/>
          </a:ln>
        </p:spPr>
        <p:txBody>
          <a:bodyPr wrap="none">
            <a:spAutoFit/>
          </a:bodyPr>
          <a:lstStyle/>
          <a:p>
            <a:pPr algn="ctr">
              <a:lnSpc>
                <a:spcPct val="90000"/>
              </a:lnSpc>
            </a:pPr>
            <a:r>
              <a:rPr lang="zh-CN" altLang="en-US" sz="1300" b="1">
                <a:ea typeface="宋体" charset="-122"/>
              </a:rPr>
              <a:t>久经考验的</a:t>
            </a:r>
          </a:p>
          <a:p>
            <a:pPr algn="ctr">
              <a:lnSpc>
                <a:spcPct val="90000"/>
              </a:lnSpc>
            </a:pPr>
            <a:r>
              <a:rPr lang="zh-CN" altLang="en-US" sz="1300" b="1">
                <a:ea typeface="宋体" charset="-122"/>
              </a:rPr>
              <a:t>虚拟架构平台</a:t>
            </a:r>
          </a:p>
        </p:txBody>
      </p:sp>
      <p:sp>
        <p:nvSpPr>
          <p:cNvPr id="10277" name="TextBox 32"/>
          <p:cNvSpPr txBox="1">
            <a:spLocks noChangeArrowheads="1"/>
          </p:cNvSpPr>
          <p:nvPr/>
        </p:nvSpPr>
        <p:spPr bwMode="auto">
          <a:xfrm>
            <a:off x="196850" y="3929063"/>
            <a:ext cx="1422400" cy="523875"/>
          </a:xfrm>
          <a:prstGeom prst="rect">
            <a:avLst/>
          </a:prstGeom>
          <a:noFill/>
          <a:ln w="9525">
            <a:noFill/>
            <a:miter lim="800000"/>
            <a:headEnd/>
            <a:tailEnd/>
          </a:ln>
        </p:spPr>
        <p:txBody>
          <a:bodyPr>
            <a:spAutoFit/>
          </a:bodyPr>
          <a:lstStyle/>
          <a:p>
            <a:pPr algn="ctr"/>
            <a:r>
              <a:rPr lang="zh-CN" altLang="en-US" sz="1400" b="1">
                <a:ea typeface="宋体" charset="-122"/>
              </a:rPr>
              <a:t>企业级虚拟化平台集成</a:t>
            </a:r>
            <a:endParaRPr lang="en-US" altLang="zh-CN" sz="1400" b="1">
              <a:ea typeface="宋体" charset="-122"/>
            </a:endParaRPr>
          </a:p>
        </p:txBody>
      </p:sp>
      <p:sp>
        <p:nvSpPr>
          <p:cNvPr id="98" name="Rounded Rectangle 46"/>
          <p:cNvSpPr>
            <a:spLocks noChangeArrowheads="1"/>
          </p:cNvSpPr>
          <p:nvPr/>
        </p:nvSpPr>
        <p:spPr bwMode="auto">
          <a:xfrm>
            <a:off x="7569196" y="2625714"/>
            <a:ext cx="1386115" cy="1981200"/>
          </a:xfrm>
          <a:prstGeom prst="roundRect">
            <a:avLst>
              <a:gd name="adj" fmla="val 16667"/>
            </a:avLst>
          </a:prstGeom>
          <a:gradFill>
            <a:gsLst>
              <a:gs pos="0">
                <a:srgbClr val="61C0E0"/>
              </a:gs>
              <a:gs pos="100000">
                <a:srgbClr val="ACE0F2"/>
              </a:gs>
            </a:gsLst>
          </a:gradFill>
          <a:ln w="12700">
            <a:solidFill>
              <a:srgbClr val="39A5E5"/>
            </a:solidFill>
            <a:headEnd type="none" w="med" len="med"/>
            <a:tailEnd type="none" w="med" len="med"/>
          </a:ln>
          <a:effectLst>
            <a:outerShdw blurRad="50800" dist="38100" dir="5400000" algn="t" rotWithShape="0">
              <a:schemeClr val="bg1">
                <a:lumMod val="50000"/>
                <a:lumOff val="50000"/>
                <a:alpha val="40000"/>
              </a:scheme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en-US" b="1" dirty="0">
              <a:solidFill>
                <a:schemeClr val="tx1"/>
              </a:solidFill>
            </a:endParaRPr>
          </a:p>
          <a:p>
            <a:pPr algn="ctr">
              <a:defRPr/>
            </a:pPr>
            <a:endParaRPr lang="en-US" b="1" dirty="0">
              <a:solidFill>
                <a:schemeClr val="tx1"/>
              </a:solidFill>
            </a:endParaRPr>
          </a:p>
          <a:p>
            <a:pPr algn="ctr">
              <a:defRPr/>
            </a:pPr>
            <a:endParaRPr lang="en-US" b="1" dirty="0">
              <a:solidFill>
                <a:schemeClr val="tx1"/>
              </a:solidFill>
            </a:endParaRPr>
          </a:p>
          <a:p>
            <a:pPr algn="ctr">
              <a:defRPr/>
            </a:pPr>
            <a:endParaRPr lang="en-US" altLang="zh-CN" sz="1400" b="1" dirty="0">
              <a:solidFill>
                <a:schemeClr val="tx1"/>
              </a:solidFill>
            </a:endParaRPr>
          </a:p>
          <a:p>
            <a:pPr algn="ctr">
              <a:defRPr/>
            </a:pPr>
            <a:endParaRPr lang="en-US" altLang="zh-CN" sz="1400" b="1" dirty="0">
              <a:solidFill>
                <a:schemeClr val="tx1"/>
              </a:solidFill>
            </a:endParaRPr>
          </a:p>
          <a:p>
            <a:pPr>
              <a:defRPr/>
            </a:pPr>
            <a:r>
              <a:rPr lang="zh-CN" altLang="en-US" sz="1400" b="1" dirty="0">
                <a:solidFill>
                  <a:srgbClr val="0095D3"/>
                </a:solidFill>
                <a:ea typeface="宋体" pitchFamily="2" charset="-122"/>
              </a:rPr>
              <a:t>最佳显示协议</a:t>
            </a:r>
            <a:endParaRPr lang="en-US" altLang="zh-CN" sz="1400" b="1" dirty="0">
              <a:solidFill>
                <a:srgbClr val="0095D3"/>
              </a:solidFill>
              <a:ea typeface="宋体" pitchFamily="2" charset="-122"/>
            </a:endParaRPr>
          </a:p>
          <a:p>
            <a:pPr algn="ctr">
              <a:defRPr/>
            </a:pPr>
            <a:endParaRPr lang="en-US" altLang="zh-CN" sz="1400" b="1" dirty="0">
              <a:solidFill>
                <a:schemeClr val="tx1"/>
              </a:solidFill>
            </a:endParaRPr>
          </a:p>
          <a:p>
            <a:pPr algn="ctr">
              <a:defRPr/>
            </a:pPr>
            <a:endParaRPr lang="en-US" b="1" dirty="0">
              <a:solidFill>
                <a:schemeClr val="tx1"/>
              </a:solidFill>
            </a:endParaRPr>
          </a:p>
        </p:txBody>
      </p:sp>
      <p:pic>
        <p:nvPicPr>
          <p:cNvPr id="10281" name="Picture 40" descr="PCoIPWordMrk"/>
          <p:cNvPicPr>
            <a:picLocks noChangeAspect="1" noChangeArrowheads="1"/>
          </p:cNvPicPr>
          <p:nvPr/>
        </p:nvPicPr>
        <p:blipFill>
          <a:blip r:embed="rId10"/>
          <a:srcRect/>
          <a:stretch>
            <a:fillRect/>
          </a:stretch>
        </p:blipFill>
        <p:spPr bwMode="auto">
          <a:xfrm>
            <a:off x="7693025" y="3041650"/>
            <a:ext cx="1136650" cy="587375"/>
          </a:xfrm>
          <a:prstGeom prst="rect">
            <a:avLst/>
          </a:prstGeom>
          <a:noFill/>
          <a:ln w="9525">
            <a:noFill/>
            <a:miter lim="800000"/>
            <a:headEnd/>
            <a:tailEnd/>
          </a:ln>
        </p:spPr>
      </p:pic>
      <p:grpSp>
        <p:nvGrpSpPr>
          <p:cNvPr id="10" name="Group 84"/>
          <p:cNvGrpSpPr>
            <a:grpSpLocks/>
          </p:cNvGrpSpPr>
          <p:nvPr/>
        </p:nvGrpSpPr>
        <p:grpSpPr bwMode="auto">
          <a:xfrm>
            <a:off x="7621588" y="4802188"/>
            <a:ext cx="1295400" cy="812800"/>
            <a:chOff x="7455218" y="4810125"/>
            <a:chExt cx="1295400" cy="813435"/>
          </a:xfrm>
        </p:grpSpPr>
        <p:sp>
          <p:nvSpPr>
            <p:cNvPr id="104" name="Rounded Rectangle 78"/>
            <p:cNvSpPr/>
            <p:nvPr/>
          </p:nvSpPr>
          <p:spPr bwMode="auto">
            <a:xfrm>
              <a:off x="7455218" y="4810125"/>
              <a:ext cx="1295400" cy="813435"/>
            </a:xfrm>
            <a:prstGeom prst="roundRect">
              <a:avLst/>
            </a:prstGeom>
            <a:gradFill flip="none" rotWithShape="1">
              <a:gsLst>
                <a:gs pos="0">
                  <a:schemeClr val="bg1">
                    <a:lumMod val="75000"/>
                  </a:schemeClr>
                </a:gs>
                <a:gs pos="51000">
                  <a:schemeClr val="bg1">
                    <a:lumMod val="95000"/>
                  </a:schemeClr>
                </a:gs>
                <a:gs pos="100000">
                  <a:schemeClr val="bg1">
                    <a:lumMod val="75000"/>
                  </a:schemeClr>
                </a:gs>
              </a:gsLst>
              <a:lin ang="7800000" scaled="0"/>
              <a:tileRect/>
            </a:gradFill>
            <a:ln w="38100">
              <a:solidFill>
                <a:schemeClr val="bg1"/>
              </a:solidFill>
            </a:ln>
            <a:effectLst>
              <a:outerShdw blurRad="127000" sx="106000" sy="106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sz="2000" b="1">
                <a:solidFill>
                  <a:srgbClr val="000000"/>
                </a:solidFill>
                <a:ea typeface="宋体" pitchFamily="2" charset="-122"/>
                <a:cs typeface="Arial" charset="0"/>
              </a:endParaRPr>
            </a:p>
          </p:txBody>
        </p:sp>
        <p:sp>
          <p:nvSpPr>
            <p:cNvPr id="10305" name="TextBox 79"/>
            <p:cNvSpPr txBox="1">
              <a:spLocks noChangeArrowheads="1"/>
            </p:cNvSpPr>
            <p:nvPr/>
          </p:nvSpPr>
          <p:spPr bwMode="auto">
            <a:xfrm>
              <a:off x="7487108" y="4900602"/>
              <a:ext cx="1231620" cy="632481"/>
            </a:xfrm>
            <a:prstGeom prst="rect">
              <a:avLst/>
            </a:prstGeom>
            <a:noFill/>
            <a:ln w="9525">
              <a:noFill/>
              <a:miter lim="800000"/>
              <a:headEnd/>
              <a:tailEnd/>
            </a:ln>
          </p:spPr>
          <p:txBody>
            <a:bodyPr wrap="none" anchor="ctr"/>
            <a:lstStyle/>
            <a:p>
              <a:pPr algn="ctr">
                <a:lnSpc>
                  <a:spcPct val="90000"/>
                </a:lnSpc>
              </a:pPr>
              <a:r>
                <a:rPr lang="zh-CN" altLang="en-US" sz="1300" b="1">
                  <a:ea typeface="宋体" charset="-122"/>
                </a:rPr>
                <a:t>超级用户体验</a:t>
              </a:r>
            </a:p>
          </p:txBody>
        </p:sp>
      </p:grpSp>
      <p:grpSp>
        <p:nvGrpSpPr>
          <p:cNvPr id="11" name="Group 112"/>
          <p:cNvGrpSpPr>
            <a:grpSpLocks/>
          </p:cNvGrpSpPr>
          <p:nvPr/>
        </p:nvGrpSpPr>
        <p:grpSpPr bwMode="auto">
          <a:xfrm>
            <a:off x="254000" y="2911475"/>
            <a:ext cx="1227138" cy="992188"/>
            <a:chOff x="1828800" y="2819400"/>
            <a:chExt cx="1485900" cy="1127165"/>
          </a:xfrm>
        </p:grpSpPr>
        <p:sp>
          <p:nvSpPr>
            <p:cNvPr id="10287" name="Rectangle 6"/>
            <p:cNvSpPr>
              <a:spLocks noChangeArrowheads="1"/>
            </p:cNvSpPr>
            <p:nvPr/>
          </p:nvSpPr>
          <p:spPr bwMode="auto">
            <a:xfrm>
              <a:off x="1828800" y="3195638"/>
              <a:ext cx="1471613" cy="306387"/>
            </a:xfrm>
            <a:prstGeom prst="rect">
              <a:avLst/>
            </a:prstGeom>
            <a:gradFill rotWithShape="0">
              <a:gsLst>
                <a:gs pos="0">
                  <a:srgbClr val="2D66B9"/>
                </a:gs>
                <a:gs pos="100000">
                  <a:srgbClr val="1B3E70"/>
                </a:gs>
              </a:gsLst>
              <a:lin ang="5400000"/>
            </a:gradFill>
            <a:ln w="19050">
              <a:solidFill>
                <a:srgbClr val="1B3E70"/>
              </a:solidFill>
              <a:round/>
              <a:headEnd/>
              <a:tailEnd/>
            </a:ln>
          </p:spPr>
          <p:txBody>
            <a:bodyPr wrap="none"/>
            <a:lstStyle/>
            <a:p>
              <a:pPr algn="ctr"/>
              <a:r>
                <a:rPr lang="en-US" altLang="zh-CN" sz="1000" b="1">
                  <a:solidFill>
                    <a:schemeClr val="bg1"/>
                  </a:solidFill>
                </a:rPr>
                <a:t>VMware vSphere™</a:t>
              </a:r>
            </a:p>
          </p:txBody>
        </p:sp>
        <p:pic>
          <p:nvPicPr>
            <p:cNvPr id="10288" name="Picture 93" descr="ICON_Server_flat_Q408.png"/>
            <p:cNvPicPr>
              <a:picLocks noChangeAspect="1"/>
            </p:cNvPicPr>
            <p:nvPr/>
          </p:nvPicPr>
          <p:blipFill>
            <a:blip r:embed="rId11"/>
            <a:srcRect/>
            <a:stretch>
              <a:fillRect/>
            </a:stretch>
          </p:blipFill>
          <p:spPr bwMode="auto">
            <a:xfrm>
              <a:off x="1832210" y="3578265"/>
              <a:ext cx="1471613" cy="368300"/>
            </a:xfrm>
            <a:prstGeom prst="rect">
              <a:avLst/>
            </a:prstGeom>
            <a:noFill/>
            <a:ln w="9525">
              <a:noFill/>
              <a:miter lim="800000"/>
              <a:headEnd/>
              <a:tailEnd/>
            </a:ln>
          </p:spPr>
        </p:pic>
        <p:grpSp>
          <p:nvGrpSpPr>
            <p:cNvPr id="12" name="Group 104"/>
            <p:cNvGrpSpPr>
              <a:grpSpLocks/>
            </p:cNvGrpSpPr>
            <p:nvPr/>
          </p:nvGrpSpPr>
          <p:grpSpPr bwMode="auto">
            <a:xfrm>
              <a:off x="1828800" y="2828925"/>
              <a:ext cx="419100" cy="303213"/>
              <a:chOff x="2070100" y="1806575"/>
              <a:chExt cx="742950" cy="536575"/>
            </a:xfrm>
          </p:grpSpPr>
          <p:sp>
            <p:nvSpPr>
              <p:cNvPr id="10300" name="Rectangle 8"/>
              <p:cNvSpPr>
                <a:spLocks noChangeArrowheads="1"/>
              </p:cNvSpPr>
              <p:nvPr/>
            </p:nvSpPr>
            <p:spPr bwMode="auto">
              <a:xfrm>
                <a:off x="2070100" y="1806575"/>
                <a:ext cx="742950" cy="536575"/>
              </a:xfrm>
              <a:prstGeom prst="rect">
                <a:avLst/>
              </a:prstGeom>
              <a:gradFill rotWithShape="0">
                <a:gsLst>
                  <a:gs pos="0">
                    <a:srgbClr val="DCDCDC"/>
                  </a:gs>
                  <a:gs pos="100000">
                    <a:srgbClr val="B4B4B4"/>
                  </a:gs>
                </a:gsLst>
                <a:lin ang="5400000"/>
              </a:gradFill>
              <a:ln w="9525">
                <a:solidFill>
                  <a:srgbClr val="B4B4B4"/>
                </a:solidFill>
                <a:round/>
                <a:headEnd/>
                <a:tailEnd/>
              </a:ln>
            </p:spPr>
            <p:txBody>
              <a:bodyPr wrap="none"/>
              <a:lstStyle/>
              <a:p>
                <a:endParaRPr lang="en-US" altLang="zh-CN" sz="1400"/>
              </a:p>
            </p:txBody>
          </p:sp>
          <p:grpSp>
            <p:nvGrpSpPr>
              <p:cNvPr id="13" name="Group 113"/>
              <p:cNvGrpSpPr>
                <a:grpSpLocks/>
              </p:cNvGrpSpPr>
              <p:nvPr/>
            </p:nvGrpSpPr>
            <p:grpSpPr bwMode="auto">
              <a:xfrm>
                <a:off x="2113803" y="1858555"/>
                <a:ext cx="655544" cy="432614"/>
                <a:chOff x="2105389" y="1842806"/>
                <a:chExt cx="655544" cy="432614"/>
              </a:xfrm>
            </p:grpSpPr>
            <p:sp>
              <p:nvSpPr>
                <p:cNvPr id="10302" name="Rectangle 4"/>
                <p:cNvSpPr>
                  <a:spLocks noChangeArrowheads="1"/>
                </p:cNvSpPr>
                <p:nvPr/>
              </p:nvSpPr>
              <p:spPr bwMode="auto">
                <a:xfrm>
                  <a:off x="2105389" y="2075882"/>
                  <a:ext cx="655544" cy="199538"/>
                </a:xfrm>
                <a:prstGeom prst="rect">
                  <a:avLst/>
                </a:prstGeom>
                <a:gradFill rotWithShape="0">
                  <a:gsLst>
                    <a:gs pos="0">
                      <a:srgbClr val="0086EA"/>
                    </a:gs>
                    <a:gs pos="100000">
                      <a:srgbClr val="2767B2"/>
                    </a:gs>
                  </a:gsLst>
                  <a:lin ang="5400000"/>
                </a:gradFill>
                <a:ln w="12700">
                  <a:solidFill>
                    <a:srgbClr val="2767B2"/>
                  </a:solidFill>
                  <a:round/>
                  <a:headEnd/>
                  <a:tailEnd/>
                </a:ln>
              </p:spPr>
              <p:txBody>
                <a:bodyPr wrap="none" anchor="ctr"/>
                <a:lstStyle/>
                <a:p>
                  <a:pPr algn="ctr"/>
                  <a:r>
                    <a:rPr lang="en-US" altLang="zh-CN" sz="800" b="1">
                      <a:solidFill>
                        <a:schemeClr val="bg1"/>
                      </a:solidFill>
                    </a:rPr>
                    <a:t>OS</a:t>
                  </a:r>
                </a:p>
              </p:txBody>
            </p:sp>
            <p:sp>
              <p:nvSpPr>
                <p:cNvPr id="10303" name="Rectangle 4"/>
                <p:cNvSpPr>
                  <a:spLocks noChangeArrowheads="1"/>
                </p:cNvSpPr>
                <p:nvPr/>
              </p:nvSpPr>
              <p:spPr bwMode="auto">
                <a:xfrm>
                  <a:off x="2105389" y="1842806"/>
                  <a:ext cx="655544" cy="199539"/>
                </a:xfrm>
                <a:prstGeom prst="rect">
                  <a:avLst/>
                </a:prstGeom>
                <a:gradFill rotWithShape="0">
                  <a:gsLst>
                    <a:gs pos="0">
                      <a:srgbClr val="FEAB58"/>
                    </a:gs>
                    <a:gs pos="100000">
                      <a:srgbClr val="E76F32"/>
                    </a:gs>
                  </a:gsLst>
                  <a:lin ang="5400000"/>
                </a:gradFill>
                <a:ln w="12700">
                  <a:solidFill>
                    <a:srgbClr val="E76F32"/>
                  </a:solidFill>
                  <a:round/>
                  <a:headEnd/>
                  <a:tailEnd/>
                </a:ln>
              </p:spPr>
              <p:txBody>
                <a:bodyPr wrap="none" anchor="ctr"/>
                <a:lstStyle/>
                <a:p>
                  <a:pPr algn="ctr"/>
                  <a:r>
                    <a:rPr lang="en-US" altLang="zh-CN" sz="700" b="1">
                      <a:solidFill>
                        <a:schemeClr val="bg1"/>
                      </a:solidFill>
                    </a:rPr>
                    <a:t>APP</a:t>
                  </a:r>
                  <a:endParaRPr lang="en-US" altLang="zh-CN" sz="900" b="1">
                    <a:solidFill>
                      <a:schemeClr val="bg1"/>
                    </a:solidFill>
                  </a:endParaRPr>
                </a:p>
              </p:txBody>
            </p:sp>
          </p:grpSp>
        </p:grpSp>
        <p:grpSp>
          <p:nvGrpSpPr>
            <p:cNvPr id="14" name="Group 104"/>
            <p:cNvGrpSpPr>
              <a:grpSpLocks/>
            </p:cNvGrpSpPr>
            <p:nvPr/>
          </p:nvGrpSpPr>
          <p:grpSpPr bwMode="auto">
            <a:xfrm>
              <a:off x="2895600" y="2828925"/>
              <a:ext cx="419100" cy="303213"/>
              <a:chOff x="2070100" y="1806575"/>
              <a:chExt cx="742950" cy="536575"/>
            </a:xfrm>
          </p:grpSpPr>
          <p:sp>
            <p:nvSpPr>
              <p:cNvPr id="10296" name="Rectangle 8"/>
              <p:cNvSpPr>
                <a:spLocks noChangeArrowheads="1"/>
              </p:cNvSpPr>
              <p:nvPr/>
            </p:nvSpPr>
            <p:spPr bwMode="auto">
              <a:xfrm>
                <a:off x="2070100" y="1806575"/>
                <a:ext cx="742950" cy="536575"/>
              </a:xfrm>
              <a:prstGeom prst="rect">
                <a:avLst/>
              </a:prstGeom>
              <a:gradFill rotWithShape="0">
                <a:gsLst>
                  <a:gs pos="0">
                    <a:srgbClr val="DCDCDC"/>
                  </a:gs>
                  <a:gs pos="100000">
                    <a:srgbClr val="B4B4B4"/>
                  </a:gs>
                </a:gsLst>
                <a:lin ang="5400000"/>
              </a:gradFill>
              <a:ln w="9525">
                <a:solidFill>
                  <a:srgbClr val="B4B4B4"/>
                </a:solidFill>
                <a:round/>
                <a:headEnd/>
                <a:tailEnd/>
              </a:ln>
            </p:spPr>
            <p:txBody>
              <a:bodyPr wrap="none"/>
              <a:lstStyle/>
              <a:p>
                <a:endParaRPr lang="en-US" altLang="zh-CN" sz="1400"/>
              </a:p>
            </p:txBody>
          </p:sp>
          <p:grpSp>
            <p:nvGrpSpPr>
              <p:cNvPr id="15" name="Group 113"/>
              <p:cNvGrpSpPr>
                <a:grpSpLocks/>
              </p:cNvGrpSpPr>
              <p:nvPr/>
            </p:nvGrpSpPr>
            <p:grpSpPr bwMode="auto">
              <a:xfrm>
                <a:off x="2113803" y="1858555"/>
                <a:ext cx="655544" cy="432614"/>
                <a:chOff x="2105389" y="1842806"/>
                <a:chExt cx="655544" cy="432614"/>
              </a:xfrm>
            </p:grpSpPr>
            <p:sp>
              <p:nvSpPr>
                <p:cNvPr id="10298" name="Rectangle 4"/>
                <p:cNvSpPr>
                  <a:spLocks noChangeArrowheads="1"/>
                </p:cNvSpPr>
                <p:nvPr/>
              </p:nvSpPr>
              <p:spPr bwMode="auto">
                <a:xfrm>
                  <a:off x="2105389" y="2075882"/>
                  <a:ext cx="655544" cy="199538"/>
                </a:xfrm>
                <a:prstGeom prst="rect">
                  <a:avLst/>
                </a:prstGeom>
                <a:gradFill rotWithShape="0">
                  <a:gsLst>
                    <a:gs pos="0">
                      <a:srgbClr val="0086EA"/>
                    </a:gs>
                    <a:gs pos="100000">
                      <a:srgbClr val="2767B2"/>
                    </a:gs>
                  </a:gsLst>
                  <a:lin ang="5400000"/>
                </a:gradFill>
                <a:ln w="12700">
                  <a:solidFill>
                    <a:srgbClr val="2767B2"/>
                  </a:solidFill>
                  <a:round/>
                  <a:headEnd/>
                  <a:tailEnd/>
                </a:ln>
              </p:spPr>
              <p:txBody>
                <a:bodyPr wrap="none" anchor="ctr"/>
                <a:lstStyle/>
                <a:p>
                  <a:pPr algn="ctr"/>
                  <a:r>
                    <a:rPr lang="en-US" altLang="zh-CN" sz="800" b="1">
                      <a:solidFill>
                        <a:schemeClr val="bg1"/>
                      </a:solidFill>
                    </a:rPr>
                    <a:t>OS</a:t>
                  </a:r>
                </a:p>
              </p:txBody>
            </p:sp>
            <p:sp>
              <p:nvSpPr>
                <p:cNvPr id="10299" name="Rectangle 4"/>
                <p:cNvSpPr>
                  <a:spLocks noChangeArrowheads="1"/>
                </p:cNvSpPr>
                <p:nvPr/>
              </p:nvSpPr>
              <p:spPr bwMode="auto">
                <a:xfrm>
                  <a:off x="2105389" y="1842806"/>
                  <a:ext cx="655544" cy="199539"/>
                </a:xfrm>
                <a:prstGeom prst="rect">
                  <a:avLst/>
                </a:prstGeom>
                <a:gradFill rotWithShape="0">
                  <a:gsLst>
                    <a:gs pos="0">
                      <a:srgbClr val="FEAB58"/>
                    </a:gs>
                    <a:gs pos="100000">
                      <a:srgbClr val="E76F32"/>
                    </a:gs>
                  </a:gsLst>
                  <a:lin ang="5400000"/>
                </a:gradFill>
                <a:ln w="12700">
                  <a:solidFill>
                    <a:srgbClr val="E76F32"/>
                  </a:solidFill>
                  <a:round/>
                  <a:headEnd/>
                  <a:tailEnd/>
                </a:ln>
              </p:spPr>
              <p:txBody>
                <a:bodyPr wrap="none" anchor="ctr"/>
                <a:lstStyle/>
                <a:p>
                  <a:pPr algn="ctr"/>
                  <a:r>
                    <a:rPr lang="en-US" altLang="zh-CN" sz="700" b="1">
                      <a:solidFill>
                        <a:schemeClr val="bg1"/>
                      </a:solidFill>
                    </a:rPr>
                    <a:t>APP</a:t>
                  </a:r>
                  <a:endParaRPr lang="en-US" altLang="zh-CN" sz="900" b="1">
                    <a:solidFill>
                      <a:schemeClr val="bg1"/>
                    </a:solidFill>
                  </a:endParaRPr>
                </a:p>
              </p:txBody>
            </p:sp>
          </p:grpSp>
        </p:grpSp>
        <p:grpSp>
          <p:nvGrpSpPr>
            <p:cNvPr id="16" name="Group 104"/>
            <p:cNvGrpSpPr>
              <a:grpSpLocks/>
            </p:cNvGrpSpPr>
            <p:nvPr/>
          </p:nvGrpSpPr>
          <p:grpSpPr bwMode="auto">
            <a:xfrm>
              <a:off x="2362200" y="2819400"/>
              <a:ext cx="419100" cy="303213"/>
              <a:chOff x="2070100" y="1806575"/>
              <a:chExt cx="742950" cy="536575"/>
            </a:xfrm>
          </p:grpSpPr>
          <p:sp>
            <p:nvSpPr>
              <p:cNvPr id="10292" name="Rectangle 8"/>
              <p:cNvSpPr>
                <a:spLocks noChangeArrowheads="1"/>
              </p:cNvSpPr>
              <p:nvPr/>
            </p:nvSpPr>
            <p:spPr bwMode="auto">
              <a:xfrm>
                <a:off x="2070100" y="1806575"/>
                <a:ext cx="742950" cy="536575"/>
              </a:xfrm>
              <a:prstGeom prst="rect">
                <a:avLst/>
              </a:prstGeom>
              <a:gradFill rotWithShape="0">
                <a:gsLst>
                  <a:gs pos="0">
                    <a:srgbClr val="DCDCDC"/>
                  </a:gs>
                  <a:gs pos="100000">
                    <a:srgbClr val="B4B4B4"/>
                  </a:gs>
                </a:gsLst>
                <a:lin ang="5400000"/>
              </a:gradFill>
              <a:ln w="9525">
                <a:solidFill>
                  <a:srgbClr val="B4B4B4"/>
                </a:solidFill>
                <a:round/>
                <a:headEnd/>
                <a:tailEnd/>
              </a:ln>
            </p:spPr>
            <p:txBody>
              <a:bodyPr wrap="none"/>
              <a:lstStyle/>
              <a:p>
                <a:endParaRPr lang="en-US" altLang="zh-CN" sz="1400"/>
              </a:p>
            </p:txBody>
          </p:sp>
          <p:grpSp>
            <p:nvGrpSpPr>
              <p:cNvPr id="17" name="Group 113"/>
              <p:cNvGrpSpPr>
                <a:grpSpLocks/>
              </p:cNvGrpSpPr>
              <p:nvPr/>
            </p:nvGrpSpPr>
            <p:grpSpPr bwMode="auto">
              <a:xfrm>
                <a:off x="2113803" y="1858555"/>
                <a:ext cx="655544" cy="432614"/>
                <a:chOff x="2105389" y="1842806"/>
                <a:chExt cx="655544" cy="432614"/>
              </a:xfrm>
            </p:grpSpPr>
            <p:sp>
              <p:nvSpPr>
                <p:cNvPr id="10294" name="Rectangle 4"/>
                <p:cNvSpPr>
                  <a:spLocks noChangeArrowheads="1"/>
                </p:cNvSpPr>
                <p:nvPr/>
              </p:nvSpPr>
              <p:spPr bwMode="auto">
                <a:xfrm>
                  <a:off x="2105389" y="2075882"/>
                  <a:ext cx="655544" cy="199538"/>
                </a:xfrm>
                <a:prstGeom prst="rect">
                  <a:avLst/>
                </a:prstGeom>
                <a:gradFill rotWithShape="0">
                  <a:gsLst>
                    <a:gs pos="0">
                      <a:srgbClr val="0086EA"/>
                    </a:gs>
                    <a:gs pos="100000">
                      <a:srgbClr val="2767B2"/>
                    </a:gs>
                  </a:gsLst>
                  <a:lin ang="5400000"/>
                </a:gradFill>
                <a:ln w="12700">
                  <a:solidFill>
                    <a:srgbClr val="2767B2"/>
                  </a:solidFill>
                  <a:round/>
                  <a:headEnd/>
                  <a:tailEnd/>
                </a:ln>
              </p:spPr>
              <p:txBody>
                <a:bodyPr wrap="none" anchor="ctr"/>
                <a:lstStyle/>
                <a:p>
                  <a:pPr algn="ctr"/>
                  <a:r>
                    <a:rPr lang="en-US" altLang="zh-CN" sz="800" b="1">
                      <a:solidFill>
                        <a:schemeClr val="bg1"/>
                      </a:solidFill>
                    </a:rPr>
                    <a:t>OS</a:t>
                  </a:r>
                </a:p>
              </p:txBody>
            </p:sp>
            <p:sp>
              <p:nvSpPr>
                <p:cNvPr id="10295" name="Rectangle 4"/>
                <p:cNvSpPr>
                  <a:spLocks noChangeArrowheads="1"/>
                </p:cNvSpPr>
                <p:nvPr/>
              </p:nvSpPr>
              <p:spPr bwMode="auto">
                <a:xfrm>
                  <a:off x="2105389" y="1842806"/>
                  <a:ext cx="655544" cy="199539"/>
                </a:xfrm>
                <a:prstGeom prst="rect">
                  <a:avLst/>
                </a:prstGeom>
                <a:gradFill rotWithShape="0">
                  <a:gsLst>
                    <a:gs pos="0">
                      <a:srgbClr val="FEAB58"/>
                    </a:gs>
                    <a:gs pos="100000">
                      <a:srgbClr val="E76F32"/>
                    </a:gs>
                  </a:gsLst>
                  <a:lin ang="5400000"/>
                </a:gradFill>
                <a:ln w="12700">
                  <a:solidFill>
                    <a:srgbClr val="E76F32"/>
                  </a:solidFill>
                  <a:round/>
                  <a:headEnd/>
                  <a:tailEnd/>
                </a:ln>
              </p:spPr>
              <p:txBody>
                <a:bodyPr wrap="none" anchor="ctr"/>
                <a:lstStyle/>
                <a:p>
                  <a:pPr algn="ctr"/>
                  <a:r>
                    <a:rPr lang="en-US" altLang="zh-CN" sz="700" b="1">
                      <a:solidFill>
                        <a:schemeClr val="bg1"/>
                      </a:solidFill>
                    </a:rPr>
                    <a:t>APP</a:t>
                  </a:r>
                  <a:endParaRPr lang="en-US" altLang="zh-CN" sz="900" b="1">
                    <a:solidFill>
                      <a:schemeClr val="bg1"/>
                    </a:solidFill>
                  </a:endParaRPr>
                </a:p>
              </p:txBody>
            </p:sp>
          </p:grpSp>
        </p:grpSp>
      </p:grpSp>
      <p:cxnSp>
        <p:nvCxnSpPr>
          <p:cNvPr id="125" name="Straight Connector 43"/>
          <p:cNvCxnSpPr>
            <a:stCxn id="0" idx="2"/>
            <a:endCxn id="0" idx="0"/>
          </p:cNvCxnSpPr>
          <p:nvPr/>
        </p:nvCxnSpPr>
        <p:spPr bwMode="auto">
          <a:xfrm rot="16200000" flipH="1">
            <a:off x="6040438" y="403225"/>
            <a:ext cx="681037" cy="3763963"/>
          </a:xfrm>
          <a:prstGeom prst="line">
            <a:avLst/>
          </a:prstGeom>
          <a:ln w="28575">
            <a:solidFill>
              <a:schemeClr val="accent1">
                <a:lumMod val="50000"/>
              </a:schemeClr>
            </a:solidFill>
          </a:ln>
        </p:spPr>
        <p:style>
          <a:lnRef idx="1">
            <a:schemeClr val="accent1"/>
          </a:lnRef>
          <a:fillRef idx="2">
            <a:schemeClr val="accent1"/>
          </a:fillRef>
          <a:effectRef idx="1">
            <a:schemeClr val="accent1"/>
          </a:effectRef>
          <a:fontRef idx="minor">
            <a:schemeClr val="dk1"/>
          </a:fontRef>
        </p:style>
      </p:cxnSp>
      <p:pic>
        <p:nvPicPr>
          <p:cNvPr id="10285" name="Picture 129" descr="Network Printer 3.png"/>
          <p:cNvPicPr>
            <a:picLocks noChangeAspect="1"/>
          </p:cNvPicPr>
          <p:nvPr/>
        </p:nvPicPr>
        <p:blipFill>
          <a:blip r:embed="rId12"/>
          <a:srcRect/>
          <a:stretch>
            <a:fillRect/>
          </a:stretch>
        </p:blipFill>
        <p:spPr bwMode="auto">
          <a:xfrm>
            <a:off x="1916113" y="2727325"/>
            <a:ext cx="950912" cy="1123950"/>
          </a:xfrm>
          <a:prstGeom prst="rect">
            <a:avLst/>
          </a:prstGeom>
          <a:noFill/>
          <a:ln w="9525">
            <a:noFill/>
            <a:miter lim="800000"/>
            <a:headEnd/>
            <a:tailEnd/>
          </a:ln>
        </p:spPr>
      </p:pic>
      <p:sp>
        <p:nvSpPr>
          <p:cNvPr id="10286" name="TextBox 32"/>
          <p:cNvSpPr txBox="1">
            <a:spLocks noChangeArrowheads="1"/>
          </p:cNvSpPr>
          <p:nvPr/>
        </p:nvSpPr>
        <p:spPr bwMode="auto">
          <a:xfrm>
            <a:off x="1635125" y="4014788"/>
            <a:ext cx="1422400" cy="307975"/>
          </a:xfrm>
          <a:prstGeom prst="rect">
            <a:avLst/>
          </a:prstGeom>
          <a:noFill/>
          <a:ln w="9525">
            <a:noFill/>
            <a:miter lim="800000"/>
            <a:headEnd/>
            <a:tailEnd/>
          </a:ln>
        </p:spPr>
        <p:txBody>
          <a:bodyPr>
            <a:spAutoFit/>
          </a:bodyPr>
          <a:lstStyle/>
          <a:p>
            <a:pPr algn="ctr"/>
            <a:r>
              <a:rPr lang="zh-CN" altLang="en-US" sz="1400" b="1">
                <a:ea typeface="宋体" charset="-122"/>
              </a:rPr>
              <a:t>虚拟打印</a:t>
            </a:r>
            <a:endParaRPr lang="en-US" altLang="zh-CN" sz="1400" b="1">
              <a:ea typeface="宋体" charset="-122"/>
            </a:endParaRPr>
          </a:p>
        </p:txBody>
      </p:sp>
      <p:pic>
        <p:nvPicPr>
          <p:cNvPr id="74" name="图片 73" descr="调整大小 Snap1.jpg"/>
          <p:cNvPicPr>
            <a:picLocks noChangeAspect="1"/>
          </p:cNvPicPr>
          <p:nvPr/>
        </p:nvPicPr>
        <p:blipFill>
          <a:blip r:embed="rId13"/>
          <a:stretch>
            <a:fillRect/>
          </a:stretch>
        </p:blipFill>
        <p:spPr>
          <a:xfrm>
            <a:off x="7591425" y="0"/>
            <a:ext cx="1552575" cy="942975"/>
          </a:xfrm>
          <a:prstGeom prst="rect">
            <a:avLst/>
          </a:prstGeom>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66" descr="appleLike-Computer.png"/>
          <p:cNvPicPr>
            <a:picLocks noChangeAspect="1"/>
          </p:cNvPicPr>
          <p:nvPr/>
        </p:nvPicPr>
        <p:blipFill>
          <a:blip r:embed="rId3" cstate="print"/>
          <a:srcRect/>
          <a:stretch>
            <a:fillRect/>
          </a:stretch>
        </p:blipFill>
        <p:spPr bwMode="auto">
          <a:xfrm>
            <a:off x="3789363" y="5001419"/>
            <a:ext cx="660400" cy="644525"/>
          </a:xfrm>
          <a:prstGeom prst="rect">
            <a:avLst/>
          </a:prstGeom>
          <a:noFill/>
          <a:ln w="9525">
            <a:noFill/>
            <a:miter lim="800000"/>
            <a:headEnd/>
            <a:tailEnd/>
          </a:ln>
        </p:spPr>
      </p:pic>
      <p:grpSp>
        <p:nvGrpSpPr>
          <p:cNvPr id="2" name="Group 24"/>
          <p:cNvGrpSpPr>
            <a:grpSpLocks/>
          </p:cNvGrpSpPr>
          <p:nvPr/>
        </p:nvGrpSpPr>
        <p:grpSpPr bwMode="auto">
          <a:xfrm>
            <a:off x="2701925" y="5051425"/>
            <a:ext cx="636588" cy="544513"/>
            <a:chOff x="5843722" y="2601435"/>
            <a:chExt cx="1711319" cy="1286020"/>
          </a:xfrm>
        </p:grpSpPr>
        <p:pic>
          <p:nvPicPr>
            <p:cNvPr id="74877" name="Picture 15" descr="DT .png"/>
            <p:cNvPicPr>
              <a:picLocks noChangeAspect="1"/>
            </p:cNvPicPr>
            <p:nvPr/>
          </p:nvPicPr>
          <p:blipFill>
            <a:blip r:embed="rId4" cstate="print"/>
            <a:srcRect/>
            <a:stretch>
              <a:fillRect/>
            </a:stretch>
          </p:blipFill>
          <p:spPr bwMode="auto">
            <a:xfrm flipH="1">
              <a:off x="5843722" y="2601435"/>
              <a:ext cx="1711319" cy="1286020"/>
            </a:xfrm>
            <a:prstGeom prst="rect">
              <a:avLst/>
            </a:prstGeom>
            <a:noFill/>
            <a:ln w="9525">
              <a:noFill/>
              <a:miter lim="800000"/>
              <a:headEnd/>
              <a:tailEnd/>
            </a:ln>
          </p:spPr>
        </p:pic>
        <p:pic>
          <p:nvPicPr>
            <p:cNvPr id="74878" name="Picture 16" descr="DT LF BU3.png"/>
            <p:cNvPicPr>
              <a:picLocks noChangeAspect="1"/>
            </p:cNvPicPr>
            <p:nvPr/>
          </p:nvPicPr>
          <p:blipFill>
            <a:blip r:embed="rId5" cstate="print"/>
            <a:srcRect/>
            <a:stretch>
              <a:fillRect/>
            </a:stretch>
          </p:blipFill>
          <p:spPr bwMode="auto">
            <a:xfrm>
              <a:off x="5965527" y="2901302"/>
              <a:ext cx="934511" cy="666087"/>
            </a:xfrm>
            <a:prstGeom prst="rect">
              <a:avLst/>
            </a:prstGeom>
            <a:noFill/>
            <a:ln w="9525">
              <a:noFill/>
              <a:miter lim="800000"/>
              <a:headEnd/>
              <a:tailEnd/>
            </a:ln>
          </p:spPr>
        </p:pic>
      </p:grpSp>
      <p:pic>
        <p:nvPicPr>
          <p:cNvPr id="74757" name="Picture 40" descr="ICON_Laptop_Q308"/>
          <p:cNvPicPr>
            <a:picLocks noChangeAspect="1" noChangeArrowheads="1"/>
          </p:cNvPicPr>
          <p:nvPr/>
        </p:nvPicPr>
        <p:blipFill>
          <a:blip r:embed="rId6" cstate="print"/>
          <a:srcRect/>
          <a:stretch>
            <a:fillRect/>
          </a:stretch>
        </p:blipFill>
        <p:spPr bwMode="auto">
          <a:xfrm>
            <a:off x="6075363" y="4932362"/>
            <a:ext cx="563562" cy="782638"/>
          </a:xfrm>
          <a:prstGeom prst="rect">
            <a:avLst/>
          </a:prstGeom>
          <a:noFill/>
          <a:ln w="9525">
            <a:noFill/>
            <a:miter lim="800000"/>
            <a:headEnd/>
            <a:tailEnd/>
          </a:ln>
        </p:spPr>
      </p:pic>
      <p:pic>
        <p:nvPicPr>
          <p:cNvPr id="74758" name="Picture 42" descr="ICON_Desktop_Q308"/>
          <p:cNvPicPr>
            <a:picLocks noChangeAspect="1" noChangeArrowheads="1"/>
          </p:cNvPicPr>
          <p:nvPr/>
        </p:nvPicPr>
        <p:blipFill>
          <a:blip r:embed="rId7" cstate="print"/>
          <a:srcRect/>
          <a:stretch>
            <a:fillRect/>
          </a:stretch>
        </p:blipFill>
        <p:spPr bwMode="auto">
          <a:xfrm>
            <a:off x="4948238" y="5005387"/>
            <a:ext cx="563562" cy="636588"/>
          </a:xfrm>
          <a:prstGeom prst="rect">
            <a:avLst/>
          </a:prstGeom>
          <a:noFill/>
          <a:ln w="9525">
            <a:noFill/>
            <a:miter lim="800000"/>
            <a:headEnd/>
            <a:tailEnd/>
          </a:ln>
        </p:spPr>
      </p:pic>
      <p:pic>
        <p:nvPicPr>
          <p:cNvPr id="74759" name="Picture 32" descr="ICON_PDA_Q308"/>
          <p:cNvPicPr>
            <a:picLocks noChangeAspect="1" noChangeArrowheads="1"/>
          </p:cNvPicPr>
          <p:nvPr/>
        </p:nvPicPr>
        <p:blipFill>
          <a:blip r:embed="rId8" cstate="print"/>
          <a:srcRect/>
          <a:stretch>
            <a:fillRect/>
          </a:stretch>
        </p:blipFill>
        <p:spPr bwMode="auto">
          <a:xfrm>
            <a:off x="1863725" y="4937919"/>
            <a:ext cx="298450" cy="771525"/>
          </a:xfrm>
          <a:prstGeom prst="rect">
            <a:avLst/>
          </a:prstGeom>
          <a:noFill/>
          <a:ln w="9525">
            <a:noFill/>
            <a:miter lim="800000"/>
            <a:headEnd/>
            <a:tailEnd/>
          </a:ln>
        </p:spPr>
      </p:pic>
      <p:sp>
        <p:nvSpPr>
          <p:cNvPr id="74760" name="Text Box 33"/>
          <p:cNvSpPr txBox="1">
            <a:spLocks noChangeArrowheads="1"/>
          </p:cNvSpPr>
          <p:nvPr/>
        </p:nvSpPr>
        <p:spPr bwMode="auto">
          <a:xfrm>
            <a:off x="1473200" y="5683250"/>
            <a:ext cx="1036638" cy="338138"/>
          </a:xfrm>
          <a:prstGeom prst="rect">
            <a:avLst/>
          </a:prstGeom>
          <a:noFill/>
          <a:ln w="9525">
            <a:noFill/>
            <a:miter lim="800000"/>
            <a:headEnd/>
            <a:tailEnd/>
          </a:ln>
        </p:spPr>
        <p:txBody>
          <a:bodyPr>
            <a:spAutoFit/>
          </a:bodyPr>
          <a:lstStyle/>
          <a:p>
            <a:pPr algn="ctr">
              <a:spcBef>
                <a:spcPct val="50000"/>
              </a:spcBef>
            </a:pPr>
            <a:r>
              <a:rPr lang="zh-CN" altLang="en-US" sz="1600" smtClean="0">
                <a:solidFill>
                  <a:srgbClr val="000000"/>
                </a:solidFill>
                <a:latin typeface="Arial" pitchFamily="34" charset="0"/>
                <a:ea typeface="黑体" pitchFamily="2" charset="-122"/>
              </a:rPr>
              <a:t>手机</a:t>
            </a:r>
            <a:endParaRPr lang="en-US" sz="1600" dirty="0">
              <a:solidFill>
                <a:srgbClr val="000000"/>
              </a:solidFill>
              <a:latin typeface="Arial" pitchFamily="34" charset="0"/>
              <a:ea typeface="黑体" pitchFamily="2" charset="-122"/>
            </a:endParaRPr>
          </a:p>
        </p:txBody>
      </p:sp>
      <p:sp>
        <p:nvSpPr>
          <p:cNvPr id="74761" name="Text Box 34"/>
          <p:cNvSpPr txBox="1">
            <a:spLocks noChangeArrowheads="1"/>
          </p:cNvSpPr>
          <p:nvPr/>
        </p:nvSpPr>
        <p:spPr bwMode="auto">
          <a:xfrm>
            <a:off x="2540000" y="5683250"/>
            <a:ext cx="1036638" cy="338138"/>
          </a:xfrm>
          <a:prstGeom prst="rect">
            <a:avLst/>
          </a:prstGeom>
          <a:noFill/>
          <a:ln w="9525">
            <a:noFill/>
            <a:miter lim="800000"/>
            <a:headEnd/>
            <a:tailEnd/>
          </a:ln>
        </p:spPr>
        <p:txBody>
          <a:bodyPr>
            <a:spAutoFit/>
          </a:bodyPr>
          <a:lstStyle/>
          <a:p>
            <a:pPr algn="ctr">
              <a:spcBef>
                <a:spcPct val="50000"/>
              </a:spcBef>
            </a:pPr>
            <a:r>
              <a:rPr lang="zh-CN" altLang="en-US" sz="1600" smtClean="0">
                <a:solidFill>
                  <a:srgbClr val="000000"/>
                </a:solidFill>
                <a:latin typeface="Arial" pitchFamily="34" charset="0"/>
                <a:ea typeface="黑体" pitchFamily="2" charset="-122"/>
              </a:rPr>
              <a:t>桌面</a:t>
            </a:r>
            <a:endParaRPr lang="en-US" sz="1600" dirty="0">
              <a:solidFill>
                <a:srgbClr val="000000"/>
              </a:solidFill>
              <a:latin typeface="Arial" pitchFamily="34" charset="0"/>
              <a:ea typeface="黑体" pitchFamily="2" charset="-122"/>
            </a:endParaRPr>
          </a:p>
        </p:txBody>
      </p:sp>
      <p:sp>
        <p:nvSpPr>
          <p:cNvPr id="74762" name="Text Box 35"/>
          <p:cNvSpPr txBox="1">
            <a:spLocks noChangeArrowheads="1"/>
          </p:cNvSpPr>
          <p:nvPr/>
        </p:nvSpPr>
        <p:spPr bwMode="auto">
          <a:xfrm>
            <a:off x="3636963" y="5683250"/>
            <a:ext cx="1036637" cy="338138"/>
          </a:xfrm>
          <a:prstGeom prst="rect">
            <a:avLst/>
          </a:prstGeom>
          <a:noFill/>
          <a:ln w="9525">
            <a:noFill/>
            <a:miter lim="800000"/>
            <a:headEnd/>
            <a:tailEnd/>
          </a:ln>
        </p:spPr>
        <p:txBody>
          <a:bodyPr>
            <a:spAutoFit/>
          </a:bodyPr>
          <a:lstStyle/>
          <a:p>
            <a:pPr algn="ctr">
              <a:spcBef>
                <a:spcPct val="50000"/>
              </a:spcBef>
            </a:pPr>
            <a:r>
              <a:rPr lang="en-US" sz="1600" smtClean="0">
                <a:solidFill>
                  <a:srgbClr val="000000"/>
                </a:solidFill>
                <a:latin typeface="Arial" pitchFamily="34" charset="0"/>
                <a:ea typeface="黑体" pitchFamily="2" charset="-122"/>
              </a:rPr>
              <a:t>Mac</a:t>
            </a:r>
            <a:endParaRPr lang="en-US" sz="1600" dirty="0">
              <a:solidFill>
                <a:srgbClr val="000000"/>
              </a:solidFill>
              <a:latin typeface="Arial" pitchFamily="34" charset="0"/>
              <a:ea typeface="黑体" pitchFamily="2" charset="-122"/>
            </a:endParaRPr>
          </a:p>
        </p:txBody>
      </p:sp>
      <p:sp>
        <p:nvSpPr>
          <p:cNvPr id="74763" name="Text Box 36"/>
          <p:cNvSpPr txBox="1">
            <a:spLocks noChangeArrowheads="1"/>
          </p:cNvSpPr>
          <p:nvPr/>
        </p:nvSpPr>
        <p:spPr bwMode="auto">
          <a:xfrm>
            <a:off x="4521200" y="5683250"/>
            <a:ext cx="1371600" cy="338138"/>
          </a:xfrm>
          <a:prstGeom prst="rect">
            <a:avLst/>
          </a:prstGeom>
          <a:noFill/>
          <a:ln w="9525">
            <a:noFill/>
            <a:miter lim="800000"/>
            <a:headEnd/>
            <a:tailEnd/>
          </a:ln>
        </p:spPr>
        <p:txBody>
          <a:bodyPr>
            <a:spAutoFit/>
          </a:bodyPr>
          <a:lstStyle/>
          <a:p>
            <a:pPr algn="ctr">
              <a:spcBef>
                <a:spcPct val="50000"/>
              </a:spcBef>
            </a:pPr>
            <a:r>
              <a:rPr lang="zh-CN" altLang="en-US" sz="1600" smtClean="0">
                <a:solidFill>
                  <a:srgbClr val="000000"/>
                </a:solidFill>
                <a:latin typeface="Arial" pitchFamily="34" charset="0"/>
                <a:ea typeface="黑体" pitchFamily="2" charset="-122"/>
              </a:rPr>
              <a:t>瘦客户端</a:t>
            </a:r>
            <a:endParaRPr lang="en-US" sz="1600" dirty="0">
              <a:solidFill>
                <a:srgbClr val="000000"/>
              </a:solidFill>
              <a:latin typeface="Arial" pitchFamily="34" charset="0"/>
              <a:ea typeface="黑体" pitchFamily="2" charset="-122"/>
            </a:endParaRPr>
          </a:p>
        </p:txBody>
      </p:sp>
      <p:sp>
        <p:nvSpPr>
          <p:cNvPr id="74764" name="Text Box 37"/>
          <p:cNvSpPr txBox="1">
            <a:spLocks noChangeArrowheads="1"/>
          </p:cNvSpPr>
          <p:nvPr/>
        </p:nvSpPr>
        <p:spPr bwMode="auto">
          <a:xfrm>
            <a:off x="5846763" y="5697538"/>
            <a:ext cx="1036637" cy="338137"/>
          </a:xfrm>
          <a:prstGeom prst="rect">
            <a:avLst/>
          </a:prstGeom>
          <a:noFill/>
          <a:ln w="9525">
            <a:noFill/>
            <a:miter lim="800000"/>
            <a:headEnd/>
            <a:tailEnd/>
          </a:ln>
        </p:spPr>
        <p:txBody>
          <a:bodyPr>
            <a:spAutoFit/>
          </a:bodyPr>
          <a:lstStyle/>
          <a:p>
            <a:pPr algn="ctr">
              <a:spcBef>
                <a:spcPct val="50000"/>
              </a:spcBef>
            </a:pPr>
            <a:r>
              <a:rPr lang="zh-CN" altLang="en-US" sz="1600" smtClean="0">
                <a:solidFill>
                  <a:srgbClr val="000000"/>
                </a:solidFill>
                <a:latin typeface="Arial" pitchFamily="34" charset="0"/>
                <a:ea typeface="黑体" pitchFamily="2" charset="-122"/>
              </a:rPr>
              <a:t>脱机</a:t>
            </a:r>
            <a:endParaRPr lang="en-US" sz="1600" dirty="0">
              <a:solidFill>
                <a:srgbClr val="000000"/>
              </a:solidFill>
              <a:latin typeface="Arial" pitchFamily="34" charset="0"/>
              <a:ea typeface="黑体" pitchFamily="2" charset="-122"/>
            </a:endParaRPr>
          </a:p>
        </p:txBody>
      </p:sp>
      <p:sp>
        <p:nvSpPr>
          <p:cNvPr id="74766" name="Text Box 37"/>
          <p:cNvSpPr txBox="1">
            <a:spLocks noChangeArrowheads="1"/>
          </p:cNvSpPr>
          <p:nvPr/>
        </p:nvSpPr>
        <p:spPr bwMode="auto">
          <a:xfrm>
            <a:off x="6913563" y="5697538"/>
            <a:ext cx="1036637" cy="338137"/>
          </a:xfrm>
          <a:prstGeom prst="rect">
            <a:avLst/>
          </a:prstGeom>
          <a:noFill/>
          <a:ln w="9525">
            <a:noFill/>
            <a:miter lim="800000"/>
            <a:headEnd/>
            <a:tailEnd/>
          </a:ln>
        </p:spPr>
        <p:txBody>
          <a:bodyPr>
            <a:spAutoFit/>
          </a:bodyPr>
          <a:lstStyle/>
          <a:p>
            <a:pPr algn="ctr">
              <a:spcBef>
                <a:spcPct val="50000"/>
              </a:spcBef>
            </a:pPr>
            <a:r>
              <a:rPr lang="en-US" sz="1600" smtClean="0">
                <a:solidFill>
                  <a:srgbClr val="000000"/>
                </a:solidFill>
                <a:latin typeface="Arial" pitchFamily="34" charset="0"/>
                <a:ea typeface="黑体" pitchFamily="2" charset="-122"/>
              </a:rPr>
              <a:t>iPad</a:t>
            </a:r>
            <a:endParaRPr lang="en-US" sz="1600" dirty="0">
              <a:solidFill>
                <a:srgbClr val="000000"/>
              </a:solidFill>
              <a:latin typeface="Arial" pitchFamily="34" charset="0"/>
              <a:ea typeface="黑体" pitchFamily="2" charset="-122"/>
            </a:endParaRPr>
          </a:p>
        </p:txBody>
      </p:sp>
      <p:pic>
        <p:nvPicPr>
          <p:cNvPr id="74767" name="Picture 27" descr="ICON_Cloud_Q308"/>
          <p:cNvPicPr>
            <a:picLocks noChangeAspect="1" noChangeArrowheads="1"/>
          </p:cNvPicPr>
          <p:nvPr/>
        </p:nvPicPr>
        <p:blipFill>
          <a:blip r:embed="rId9" cstate="print"/>
          <a:srcRect/>
          <a:stretch>
            <a:fillRect/>
          </a:stretch>
        </p:blipFill>
        <p:spPr bwMode="auto">
          <a:xfrm>
            <a:off x="2349500" y="1290638"/>
            <a:ext cx="4813300" cy="3281362"/>
          </a:xfrm>
          <a:prstGeom prst="rect">
            <a:avLst/>
          </a:prstGeom>
          <a:noFill/>
          <a:ln w="9525">
            <a:noFill/>
            <a:miter lim="800000"/>
            <a:headEnd/>
            <a:tailEnd/>
          </a:ln>
        </p:spPr>
      </p:pic>
      <p:sp>
        <p:nvSpPr>
          <p:cNvPr id="74768" name="Text Box 55"/>
          <p:cNvSpPr txBox="1">
            <a:spLocks noChangeArrowheads="1"/>
          </p:cNvSpPr>
          <p:nvPr/>
        </p:nvSpPr>
        <p:spPr bwMode="auto">
          <a:xfrm>
            <a:off x="3567910" y="914400"/>
            <a:ext cx="2667000" cy="338138"/>
          </a:xfrm>
          <a:prstGeom prst="rect">
            <a:avLst/>
          </a:prstGeom>
          <a:noFill/>
          <a:ln w="9525">
            <a:noFill/>
            <a:miter lim="800000"/>
            <a:headEnd/>
            <a:tailEnd/>
          </a:ln>
        </p:spPr>
        <p:txBody>
          <a:bodyPr>
            <a:spAutoFit/>
          </a:bodyPr>
          <a:lstStyle/>
          <a:p>
            <a:pPr algn="ctr">
              <a:spcBef>
                <a:spcPct val="50000"/>
              </a:spcBef>
            </a:pPr>
            <a:r>
              <a:rPr lang="zh-CN" altLang="en-US" sz="1600" b="1" smtClean="0">
                <a:solidFill>
                  <a:srgbClr val="000000"/>
                </a:solidFill>
                <a:latin typeface="Arial" pitchFamily="34" charset="0"/>
                <a:ea typeface="黑体" pitchFamily="2" charset="-122"/>
              </a:rPr>
              <a:t>桌面云计算</a:t>
            </a:r>
            <a:endParaRPr lang="en-US" sz="1600" b="1" dirty="0">
              <a:solidFill>
                <a:srgbClr val="000000"/>
              </a:solidFill>
              <a:latin typeface="Arial" pitchFamily="34" charset="0"/>
              <a:ea typeface="黑体" pitchFamily="2" charset="-122"/>
            </a:endParaRPr>
          </a:p>
        </p:txBody>
      </p:sp>
      <p:sp>
        <p:nvSpPr>
          <p:cNvPr id="87" name="Rounded Rectangle 31"/>
          <p:cNvSpPr>
            <a:spLocks noChangeArrowheads="1"/>
          </p:cNvSpPr>
          <p:nvPr/>
        </p:nvSpPr>
        <p:spPr bwMode="auto">
          <a:xfrm>
            <a:off x="6934200" y="1600200"/>
            <a:ext cx="2032000" cy="2774494"/>
          </a:xfrm>
          <a:prstGeom prst="roundRect">
            <a:avLst>
              <a:gd name="adj" fmla="val 2096"/>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38100" dir="5400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pPr algn="l">
              <a:lnSpc>
                <a:spcPct val="114000"/>
              </a:lnSpc>
              <a:spcAft>
                <a:spcPts val="300"/>
              </a:spcAft>
              <a:buClr>
                <a:srgbClr val="000000"/>
              </a:buClr>
              <a:defRPr/>
            </a:pPr>
            <a:r>
              <a:rPr lang="zh-CN" altLang="en-US" sz="1800" b="1" smtClean="0">
                <a:solidFill>
                  <a:srgbClr val="FFFFFF"/>
                </a:solidFill>
                <a:latin typeface="Arial" pitchFamily="34" charset="0"/>
                <a:ea typeface="黑体" pitchFamily="2" charset="-122"/>
              </a:rPr>
              <a:t>云计算桌面管理</a:t>
            </a:r>
            <a:r>
              <a:rPr lang="en-US" sz="1800" b="1" smtClean="0">
                <a:solidFill>
                  <a:srgbClr val="FFFFFF"/>
                </a:solidFill>
                <a:latin typeface="Arial" pitchFamily="34" charset="0"/>
                <a:ea typeface="黑体" pitchFamily="2" charset="-122"/>
              </a:rPr>
              <a:t> </a:t>
            </a:r>
            <a:endParaRPr lang="en-US" sz="1800" b="1" dirty="0" smtClean="0">
              <a:solidFill>
                <a:srgbClr val="FFFFFF"/>
              </a:solidFill>
              <a:latin typeface="Arial" pitchFamily="34" charset="0"/>
              <a:ea typeface="黑体" pitchFamily="2" charset="-122"/>
            </a:endParaRPr>
          </a:p>
          <a:p>
            <a:pPr marL="234950" indent="-123825" algn="l">
              <a:lnSpc>
                <a:spcPct val="114000"/>
              </a:lnSpc>
              <a:spcAft>
                <a:spcPts val="300"/>
              </a:spcAft>
              <a:buClr>
                <a:srgbClr val="FFFFFF"/>
              </a:buClr>
              <a:buFont typeface="Arial" pitchFamily="34" charset="0"/>
              <a:buChar char="•"/>
              <a:defRPr/>
            </a:pPr>
            <a:r>
              <a:rPr lang="zh-CN" altLang="en-US" sz="1400" b="1" smtClean="0">
                <a:solidFill>
                  <a:srgbClr val="FFFFFF"/>
                </a:solidFill>
                <a:latin typeface="Arial" pitchFamily="34" charset="0"/>
                <a:ea typeface="黑体" pitchFamily="2" charset="-122"/>
              </a:rPr>
              <a:t>映像管理</a:t>
            </a:r>
            <a:r>
              <a:rPr lang="en-US" sz="1400" b="1" smtClean="0">
                <a:solidFill>
                  <a:srgbClr val="FFFFFF"/>
                </a:solidFill>
                <a:latin typeface="Arial" pitchFamily="34" charset="0"/>
                <a:ea typeface="黑体" pitchFamily="2" charset="-122"/>
              </a:rPr>
              <a:t>  </a:t>
            </a:r>
            <a:endParaRPr lang="en-US" sz="1400" b="1" dirty="0" smtClean="0">
              <a:solidFill>
                <a:srgbClr val="FFFFFF"/>
              </a:solidFill>
              <a:latin typeface="Arial" pitchFamily="34" charset="0"/>
              <a:ea typeface="黑体" pitchFamily="2" charset="-122"/>
            </a:endParaRPr>
          </a:p>
          <a:p>
            <a:pPr marL="234950" indent="-123825" algn="l">
              <a:lnSpc>
                <a:spcPct val="114000"/>
              </a:lnSpc>
              <a:spcAft>
                <a:spcPts val="300"/>
              </a:spcAft>
              <a:buClr>
                <a:srgbClr val="FFFFFF"/>
              </a:buClr>
              <a:buFont typeface="Arial" pitchFamily="34" charset="0"/>
              <a:buChar char="•"/>
              <a:defRPr/>
            </a:pPr>
            <a:r>
              <a:rPr lang="en-US" sz="1400" b="1" smtClean="0">
                <a:solidFill>
                  <a:srgbClr val="FFFFFF"/>
                </a:solidFill>
                <a:latin typeface="Arial" pitchFamily="34" charset="0"/>
                <a:ea typeface="黑体" pitchFamily="2" charset="-122"/>
              </a:rPr>
              <a:t>SLA</a:t>
            </a:r>
            <a:endParaRPr lang="en-US" sz="1400" b="1" dirty="0">
              <a:solidFill>
                <a:srgbClr val="FFFFFF"/>
              </a:solidFill>
              <a:latin typeface="Arial" pitchFamily="34" charset="0"/>
              <a:ea typeface="黑体" pitchFamily="2" charset="-122"/>
            </a:endParaRPr>
          </a:p>
          <a:p>
            <a:pPr marL="234950" indent="-123825" algn="l">
              <a:lnSpc>
                <a:spcPct val="114000"/>
              </a:lnSpc>
              <a:spcAft>
                <a:spcPts val="300"/>
              </a:spcAft>
              <a:buClr>
                <a:srgbClr val="FFFFFF"/>
              </a:buClr>
              <a:buFont typeface="Arial" pitchFamily="34" charset="0"/>
              <a:buChar char="•"/>
              <a:defRPr/>
            </a:pPr>
            <a:r>
              <a:rPr lang="zh-CN" altLang="en-US" sz="1400" b="1" smtClean="0">
                <a:solidFill>
                  <a:srgbClr val="FFFFFF"/>
                </a:solidFill>
                <a:latin typeface="Arial" pitchFamily="34" charset="0"/>
                <a:ea typeface="黑体" pitchFamily="2" charset="-122"/>
              </a:rPr>
              <a:t>记帐</a:t>
            </a:r>
            <a:endParaRPr lang="en-US" sz="1400" b="1" dirty="0">
              <a:solidFill>
                <a:srgbClr val="FFFFFF"/>
              </a:solidFill>
              <a:latin typeface="Arial" pitchFamily="34" charset="0"/>
              <a:ea typeface="黑体" pitchFamily="2" charset="-122"/>
            </a:endParaRPr>
          </a:p>
          <a:p>
            <a:pPr marL="234950" indent="-123825" algn="l">
              <a:lnSpc>
                <a:spcPct val="114000"/>
              </a:lnSpc>
              <a:spcAft>
                <a:spcPts val="300"/>
              </a:spcAft>
              <a:buClr>
                <a:srgbClr val="FFFFFF"/>
              </a:buClr>
              <a:buFont typeface="Arial" pitchFamily="34" charset="0"/>
              <a:buChar char="•"/>
              <a:defRPr/>
            </a:pPr>
            <a:r>
              <a:rPr lang="zh-CN" altLang="en-US" sz="1400" b="1" smtClean="0">
                <a:solidFill>
                  <a:srgbClr val="FFFFFF"/>
                </a:solidFill>
                <a:latin typeface="Arial" pitchFamily="34" charset="0"/>
                <a:ea typeface="黑体" pitchFamily="2" charset="-122"/>
              </a:rPr>
              <a:t>部署</a:t>
            </a:r>
            <a:endParaRPr lang="en-US" sz="1400" b="1" dirty="0">
              <a:solidFill>
                <a:srgbClr val="FFFFFF"/>
              </a:solidFill>
              <a:latin typeface="Arial" pitchFamily="34" charset="0"/>
              <a:ea typeface="黑体" pitchFamily="2" charset="-122"/>
            </a:endParaRPr>
          </a:p>
          <a:p>
            <a:pPr marL="234950" indent="-123825" algn="l">
              <a:lnSpc>
                <a:spcPct val="114000"/>
              </a:lnSpc>
              <a:spcAft>
                <a:spcPts val="300"/>
              </a:spcAft>
              <a:buClr>
                <a:srgbClr val="FFFFFF"/>
              </a:buClr>
              <a:buFont typeface="Arial" pitchFamily="34" charset="0"/>
              <a:buChar char="•"/>
              <a:defRPr/>
            </a:pPr>
            <a:r>
              <a:rPr lang="zh-CN" altLang="en-US" sz="1400" b="1" smtClean="0">
                <a:solidFill>
                  <a:srgbClr val="FFFFFF"/>
                </a:solidFill>
                <a:latin typeface="Arial" pitchFamily="34" charset="0"/>
                <a:ea typeface="黑体" pitchFamily="2" charset="-122"/>
              </a:rPr>
              <a:t>维护</a:t>
            </a:r>
            <a:endParaRPr lang="en-US" sz="1400" b="1" dirty="0">
              <a:solidFill>
                <a:srgbClr val="FFFFFF"/>
              </a:solidFill>
              <a:latin typeface="Arial" pitchFamily="34" charset="0"/>
              <a:ea typeface="黑体" pitchFamily="2" charset="-122"/>
            </a:endParaRPr>
          </a:p>
          <a:p>
            <a:pPr marL="234950" indent="-123825" algn="l">
              <a:lnSpc>
                <a:spcPct val="114000"/>
              </a:lnSpc>
              <a:spcAft>
                <a:spcPts val="300"/>
              </a:spcAft>
              <a:buClr>
                <a:srgbClr val="FFFFFF"/>
              </a:buClr>
              <a:buFont typeface="Arial" pitchFamily="34" charset="0"/>
              <a:buChar char="•"/>
              <a:defRPr/>
            </a:pPr>
            <a:r>
              <a:rPr lang="zh-CN" altLang="en-US" sz="1400" b="1" smtClean="0">
                <a:solidFill>
                  <a:srgbClr val="FFFFFF"/>
                </a:solidFill>
                <a:latin typeface="Arial" pitchFamily="34" charset="0"/>
                <a:ea typeface="黑体" pitchFamily="2" charset="-122"/>
              </a:rPr>
              <a:t>策略</a:t>
            </a:r>
            <a:endParaRPr lang="en-US" sz="1400" b="1" dirty="0" smtClean="0">
              <a:solidFill>
                <a:srgbClr val="FFFFFF"/>
              </a:solidFill>
              <a:latin typeface="Arial" pitchFamily="34" charset="0"/>
              <a:ea typeface="黑体" pitchFamily="2" charset="-122"/>
            </a:endParaRPr>
          </a:p>
          <a:p>
            <a:pPr marL="234950" indent="-123825" algn="l">
              <a:lnSpc>
                <a:spcPct val="114000"/>
              </a:lnSpc>
              <a:spcAft>
                <a:spcPts val="300"/>
              </a:spcAft>
              <a:buClr>
                <a:srgbClr val="FFFFFF"/>
              </a:buClr>
              <a:buFont typeface="Arial" pitchFamily="34" charset="0"/>
              <a:buChar char="•"/>
              <a:defRPr/>
            </a:pPr>
            <a:r>
              <a:rPr lang="zh-CN" altLang="en-US" sz="1400" b="1" smtClean="0">
                <a:solidFill>
                  <a:srgbClr val="FFFFFF"/>
                </a:solidFill>
                <a:latin typeface="Arial" pitchFamily="34" charset="0"/>
                <a:ea typeface="黑体" pitchFamily="2" charset="-122"/>
              </a:rPr>
              <a:t>安全性</a:t>
            </a:r>
            <a:r>
              <a:rPr lang="en-US" sz="1400" b="1" smtClean="0">
                <a:solidFill>
                  <a:srgbClr val="FFFFFF"/>
                </a:solidFill>
                <a:latin typeface="Arial" pitchFamily="34" charset="0"/>
                <a:ea typeface="黑体" pitchFamily="2" charset="-122"/>
              </a:rPr>
              <a:t> </a:t>
            </a:r>
            <a:endParaRPr lang="en-US" sz="1400" b="1" dirty="0">
              <a:solidFill>
                <a:srgbClr val="FFFFFF"/>
              </a:solidFill>
              <a:latin typeface="Arial" pitchFamily="34" charset="0"/>
              <a:ea typeface="黑体" pitchFamily="2" charset="-122"/>
            </a:endParaRPr>
          </a:p>
        </p:txBody>
      </p:sp>
      <p:sp>
        <p:nvSpPr>
          <p:cNvPr id="91" name="Rounded Rectangle 31"/>
          <p:cNvSpPr>
            <a:spLocks noChangeArrowheads="1"/>
          </p:cNvSpPr>
          <p:nvPr/>
        </p:nvSpPr>
        <p:spPr bwMode="auto">
          <a:xfrm>
            <a:off x="94068" y="1709109"/>
            <a:ext cx="1963332" cy="2508851"/>
          </a:xfrm>
          <a:prstGeom prst="roundRect">
            <a:avLst>
              <a:gd name="adj" fmla="val 2521"/>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38100" dir="5400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pPr algn="l">
              <a:lnSpc>
                <a:spcPct val="114000"/>
              </a:lnSpc>
              <a:buClr>
                <a:srgbClr val="000000"/>
              </a:buClr>
              <a:defRPr/>
            </a:pPr>
            <a:r>
              <a:rPr lang="zh-CN" altLang="en-US" sz="1800" b="1" smtClean="0">
                <a:solidFill>
                  <a:srgbClr val="FFFFFF"/>
                </a:solidFill>
                <a:latin typeface="Arial" pitchFamily="34" charset="0"/>
                <a:ea typeface="黑体" pitchFamily="2" charset="-122"/>
              </a:rPr>
              <a:t>云计算桌面基础架构</a:t>
            </a:r>
            <a:r>
              <a:rPr lang="en-US" sz="1800" b="1" smtClean="0">
                <a:solidFill>
                  <a:srgbClr val="FFFFFF"/>
                </a:solidFill>
                <a:latin typeface="Arial" pitchFamily="34" charset="0"/>
                <a:ea typeface="黑体" pitchFamily="2" charset="-122"/>
              </a:rPr>
              <a:t> </a:t>
            </a:r>
            <a:endParaRPr lang="en-US" sz="1800" b="1" dirty="0" smtClean="0">
              <a:solidFill>
                <a:srgbClr val="FFFFFF"/>
              </a:solidFill>
              <a:latin typeface="Arial" pitchFamily="34" charset="0"/>
              <a:ea typeface="黑体" pitchFamily="2" charset="-122"/>
            </a:endParaRPr>
          </a:p>
          <a:p>
            <a:pPr marL="166688" indent="-166688" algn="l">
              <a:lnSpc>
                <a:spcPct val="114000"/>
              </a:lnSpc>
              <a:spcAft>
                <a:spcPts val="600"/>
              </a:spcAft>
              <a:buClr>
                <a:srgbClr val="FFFFFF"/>
              </a:buClr>
              <a:buFont typeface="Arial" pitchFamily="34" charset="0"/>
              <a:buChar char="•"/>
              <a:defRPr/>
            </a:pPr>
            <a:r>
              <a:rPr lang="zh-CN" altLang="en-US" sz="1400" b="1" smtClean="0">
                <a:solidFill>
                  <a:srgbClr val="FFFFFF"/>
                </a:solidFill>
                <a:latin typeface="Arial" pitchFamily="34" charset="0"/>
                <a:ea typeface="黑体" pitchFamily="2" charset="-122"/>
              </a:rPr>
              <a:t>按需分配资源</a:t>
            </a:r>
            <a:endParaRPr lang="en-US" sz="1400" b="1" dirty="0" smtClean="0">
              <a:solidFill>
                <a:srgbClr val="FFFFFF"/>
              </a:solidFill>
              <a:latin typeface="Arial" pitchFamily="34" charset="0"/>
              <a:ea typeface="黑体" pitchFamily="2" charset="-122"/>
            </a:endParaRPr>
          </a:p>
          <a:p>
            <a:pPr marL="166688" indent="-166688" algn="l">
              <a:lnSpc>
                <a:spcPct val="114000"/>
              </a:lnSpc>
              <a:spcAft>
                <a:spcPts val="600"/>
              </a:spcAft>
              <a:buClr>
                <a:srgbClr val="FFFFFF"/>
              </a:buClr>
              <a:buFont typeface="Arial" pitchFamily="34" charset="0"/>
              <a:buChar char="•"/>
              <a:defRPr/>
            </a:pPr>
            <a:r>
              <a:rPr lang="zh-CN" altLang="en-US" sz="1400" b="1" smtClean="0">
                <a:solidFill>
                  <a:srgbClr val="FFFFFF"/>
                </a:solidFill>
                <a:latin typeface="Arial" pitchFamily="34" charset="0"/>
                <a:ea typeface="黑体" pitchFamily="2" charset="-122"/>
              </a:rPr>
              <a:t>可用性</a:t>
            </a:r>
            <a:r>
              <a:rPr lang="en-US" sz="1400" b="1" smtClean="0">
                <a:solidFill>
                  <a:srgbClr val="FFFFFF"/>
                </a:solidFill>
                <a:latin typeface="Arial" pitchFamily="34" charset="0"/>
                <a:ea typeface="黑体" pitchFamily="2" charset="-122"/>
              </a:rPr>
              <a:t> </a:t>
            </a:r>
            <a:endParaRPr lang="en-US" sz="1400" b="1" dirty="0" smtClean="0">
              <a:solidFill>
                <a:srgbClr val="FFFFFF"/>
              </a:solidFill>
              <a:latin typeface="Arial" pitchFamily="34" charset="0"/>
              <a:ea typeface="黑体" pitchFamily="2" charset="-122"/>
            </a:endParaRPr>
          </a:p>
          <a:p>
            <a:pPr marL="166688" indent="-166688" algn="l">
              <a:lnSpc>
                <a:spcPct val="114000"/>
              </a:lnSpc>
              <a:spcAft>
                <a:spcPts val="600"/>
              </a:spcAft>
              <a:buClr>
                <a:srgbClr val="FFFFFF"/>
              </a:buClr>
              <a:buFont typeface="Arial" pitchFamily="34" charset="0"/>
              <a:buChar char="•"/>
              <a:defRPr/>
            </a:pPr>
            <a:r>
              <a:rPr lang="zh-CN" altLang="en-US" sz="1400" b="1" smtClean="0">
                <a:solidFill>
                  <a:srgbClr val="FFFFFF"/>
                </a:solidFill>
                <a:latin typeface="Arial" pitchFamily="34" charset="0"/>
                <a:ea typeface="黑体" pitchFamily="2" charset="-122"/>
              </a:rPr>
              <a:t>可扩展性</a:t>
            </a:r>
            <a:endParaRPr lang="en-US" sz="1400" b="1" dirty="0" smtClean="0">
              <a:solidFill>
                <a:srgbClr val="FFFFFF"/>
              </a:solidFill>
              <a:latin typeface="Arial" pitchFamily="34" charset="0"/>
              <a:ea typeface="黑体" pitchFamily="2" charset="-122"/>
            </a:endParaRPr>
          </a:p>
          <a:p>
            <a:pPr marL="166688" indent="-166688" algn="l">
              <a:lnSpc>
                <a:spcPct val="114000"/>
              </a:lnSpc>
              <a:spcAft>
                <a:spcPts val="600"/>
              </a:spcAft>
              <a:buClr>
                <a:srgbClr val="FFFFFF"/>
              </a:buClr>
              <a:buFont typeface="Arial" pitchFamily="34" charset="0"/>
              <a:buChar char="•"/>
              <a:defRPr/>
            </a:pPr>
            <a:r>
              <a:rPr lang="zh-CN" altLang="en-US" sz="1400" b="1" smtClean="0">
                <a:solidFill>
                  <a:srgbClr val="FFFFFF"/>
                </a:solidFill>
                <a:latin typeface="Arial" pitchFamily="34" charset="0"/>
                <a:ea typeface="黑体" pitchFamily="2" charset="-122"/>
              </a:rPr>
              <a:t>性能</a:t>
            </a:r>
            <a:r>
              <a:rPr lang="en-US" sz="1400" b="1" smtClean="0">
                <a:solidFill>
                  <a:srgbClr val="FFFFFF"/>
                </a:solidFill>
                <a:latin typeface="Arial" pitchFamily="34" charset="0"/>
                <a:ea typeface="黑体" pitchFamily="2" charset="-122"/>
              </a:rPr>
              <a:t> </a:t>
            </a:r>
            <a:endParaRPr lang="en-US" sz="1400" b="1" dirty="0">
              <a:solidFill>
                <a:srgbClr val="FFFFFF"/>
              </a:solidFill>
              <a:latin typeface="Arial" pitchFamily="34" charset="0"/>
              <a:ea typeface="黑体" pitchFamily="2" charset="-122"/>
            </a:endParaRPr>
          </a:p>
        </p:txBody>
      </p:sp>
      <p:grpSp>
        <p:nvGrpSpPr>
          <p:cNvPr id="3" name="Group 107"/>
          <p:cNvGrpSpPr/>
          <p:nvPr/>
        </p:nvGrpSpPr>
        <p:grpSpPr>
          <a:xfrm>
            <a:off x="3200400" y="1616519"/>
            <a:ext cx="3352800" cy="2041081"/>
            <a:chOff x="3025790" y="3543658"/>
            <a:chExt cx="2371123" cy="1915643"/>
          </a:xfrm>
        </p:grpSpPr>
        <p:sp>
          <p:nvSpPr>
            <p:cNvPr id="100" name="Rounded Rectangle 99"/>
            <p:cNvSpPr/>
            <p:nvPr/>
          </p:nvSpPr>
          <p:spPr bwMode="auto">
            <a:xfrm>
              <a:off x="3032414" y="3962694"/>
              <a:ext cx="2335955" cy="344896"/>
            </a:xfrm>
            <a:prstGeom prst="roundRect">
              <a:avLst/>
            </a:prstGeom>
            <a:gradFill>
              <a:gsLst>
                <a:gs pos="0">
                  <a:srgbClr val="F8930C"/>
                </a:gs>
                <a:gs pos="100000">
                  <a:srgbClr val="F9A22F">
                    <a:alpha val="79000"/>
                  </a:srgbClr>
                </a:gs>
              </a:gsLst>
            </a:gradFill>
            <a:ln w="12700">
              <a:solidFill>
                <a:srgbClr val="F97E1D"/>
              </a:solidFill>
              <a:headEnd type="none" w="med" len="med"/>
              <a:tailEnd type="none" w="med" len="med"/>
            </a:ln>
            <a:effectLst>
              <a:outerShdw blurRad="50800" dist="38100" dir="5400000" algn="t" rotWithShape="0">
                <a:schemeClr val="bg1">
                  <a:lumMod val="50000"/>
                  <a:lumOff val="50000"/>
                  <a:alpha val="40000"/>
                </a:scheme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40000"/>
                </a:spcAft>
                <a:defRPr/>
              </a:pPr>
              <a:r>
                <a:rPr lang="en-US" sz="1200" smtClean="0">
                  <a:solidFill>
                    <a:srgbClr val="FFFFFF"/>
                  </a:solidFill>
                  <a:latin typeface="黑体" pitchFamily="2" charset="-122"/>
                  <a:ea typeface="黑体" pitchFamily="2" charset="-122"/>
                </a:rPr>
                <a:t>“</a:t>
              </a:r>
              <a:r>
                <a:rPr lang="en-US" sz="1200" smtClean="0">
                  <a:solidFill>
                    <a:srgbClr val="FFFFFF"/>
                  </a:solidFill>
                  <a:latin typeface="Arial" pitchFamily="34" charset="0"/>
                  <a:ea typeface="黑体" pitchFamily="2" charset="-122"/>
                </a:rPr>
                <a:t>Redwood</a:t>
              </a:r>
              <a:r>
                <a:rPr lang="en-US" sz="1200" smtClean="0">
                  <a:solidFill>
                    <a:srgbClr val="FFFFFF"/>
                  </a:solidFill>
                  <a:latin typeface="黑体" pitchFamily="2" charset="-122"/>
                  <a:ea typeface="黑体" pitchFamily="2" charset="-122"/>
                </a:rPr>
                <a:t>”</a:t>
              </a:r>
              <a:endParaRPr lang="en-US" sz="1200" dirty="0">
                <a:solidFill>
                  <a:srgbClr val="FFFFFF"/>
                </a:solidFill>
                <a:latin typeface="黑体" pitchFamily="2" charset="-122"/>
                <a:ea typeface="黑体" pitchFamily="2" charset="-122"/>
              </a:endParaRPr>
            </a:p>
          </p:txBody>
        </p:sp>
        <p:grpSp>
          <p:nvGrpSpPr>
            <p:cNvPr id="4" name="Group 106"/>
            <p:cNvGrpSpPr/>
            <p:nvPr/>
          </p:nvGrpSpPr>
          <p:grpSpPr>
            <a:xfrm>
              <a:off x="3025790" y="3543658"/>
              <a:ext cx="2371123" cy="1915643"/>
              <a:chOff x="3025790" y="3543658"/>
              <a:chExt cx="2371123" cy="1915643"/>
            </a:xfrm>
          </p:grpSpPr>
          <p:sp>
            <p:nvSpPr>
              <p:cNvPr id="96" name="Rounded Rectangle 95"/>
              <p:cNvSpPr/>
              <p:nvPr/>
            </p:nvSpPr>
            <p:spPr bwMode="auto">
              <a:xfrm>
                <a:off x="3025790" y="4360184"/>
                <a:ext cx="2371123" cy="1099117"/>
              </a:xfrm>
              <a:prstGeom prst="roundRect">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38100" dir="5400000" algn="t" rotWithShape="0">
                  <a:schemeClr val="bg1">
                    <a:lumMod val="50000"/>
                    <a:lumOff val="50000"/>
                    <a:alpha val="40000"/>
                  </a:scheme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lstStyle/>
              <a:p>
                <a:pPr algn="ctr" fontAlgn="base">
                  <a:spcBef>
                    <a:spcPct val="0"/>
                  </a:spcBef>
                  <a:spcAft>
                    <a:spcPct val="40000"/>
                  </a:spcAft>
                  <a:defRPr/>
                </a:pPr>
                <a:r>
                  <a:rPr lang="en-US" sz="1200" smtClean="0">
                    <a:solidFill>
                      <a:srgbClr val="FFFFFF"/>
                    </a:solidFill>
                    <a:latin typeface="Arial" pitchFamily="34" charset="0"/>
                    <a:ea typeface="黑体" pitchFamily="2" charset="-122"/>
                  </a:rPr>
                  <a:t>vCenter </a:t>
                </a:r>
                <a:r>
                  <a:rPr lang="en-US" sz="1200" smtClean="0">
                    <a:solidFill>
                      <a:srgbClr val="FFFFFF"/>
                    </a:solidFill>
                    <a:latin typeface="Arial"/>
                    <a:ea typeface="黑体" pitchFamily="2" charset="-122"/>
                    <a:cs typeface="Arial"/>
                  </a:rPr>
                  <a:t>–</a:t>
                </a:r>
                <a:r>
                  <a:rPr lang="en-US" sz="1200" smtClean="0">
                    <a:solidFill>
                      <a:srgbClr val="FFFFFF"/>
                    </a:solidFill>
                    <a:latin typeface="Arial" pitchFamily="34" charset="0"/>
                    <a:ea typeface="黑体" pitchFamily="2" charset="-122"/>
                  </a:rPr>
                  <a:t> </a:t>
                </a:r>
                <a:r>
                  <a:rPr lang="zh-CN" altLang="en-US" sz="1200" smtClean="0">
                    <a:solidFill>
                      <a:srgbClr val="FFFFFF"/>
                    </a:solidFill>
                    <a:latin typeface="Arial" pitchFamily="34" charset="0"/>
                    <a:ea typeface="黑体" pitchFamily="2" charset="-122"/>
                  </a:rPr>
                  <a:t>基于策略进行管理和自动化</a:t>
                </a:r>
                <a:endParaRPr lang="en-US" sz="1200" dirty="0">
                  <a:solidFill>
                    <a:srgbClr val="FFFFFF"/>
                  </a:solidFill>
                  <a:latin typeface="Arial" pitchFamily="34" charset="0"/>
                  <a:ea typeface="黑体" pitchFamily="2" charset="-122"/>
                </a:endParaRPr>
              </a:p>
            </p:txBody>
          </p:sp>
          <p:sp>
            <p:nvSpPr>
              <p:cNvPr id="97" name="Rounded Rectangle 96"/>
              <p:cNvSpPr/>
              <p:nvPr/>
            </p:nvSpPr>
            <p:spPr bwMode="auto">
              <a:xfrm>
                <a:off x="4157462" y="4907478"/>
                <a:ext cx="1186465" cy="41546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38100" dir="5400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spAutoFit/>
              </a:bodyPr>
              <a:lstStyle/>
              <a:p>
                <a:pPr algn="ctr" fontAlgn="base">
                  <a:spcBef>
                    <a:spcPct val="0"/>
                  </a:spcBef>
                  <a:spcAft>
                    <a:spcPct val="40000"/>
                  </a:spcAft>
                  <a:buClr>
                    <a:srgbClr val="000000"/>
                  </a:buClr>
                  <a:defRPr/>
                </a:pPr>
                <a:r>
                  <a:rPr lang="en-US" sz="1000" smtClean="0">
                    <a:solidFill>
                      <a:srgbClr val="FFFFFF"/>
                    </a:solidFill>
                    <a:latin typeface="Arial" pitchFamily="34" charset="0"/>
                    <a:ea typeface="黑体" pitchFamily="2" charset="-122"/>
                  </a:rPr>
                  <a:t>vSphere </a:t>
                </a:r>
                <a:r>
                  <a:rPr lang="en-US" sz="1000" smtClean="0">
                    <a:solidFill>
                      <a:srgbClr val="FFFFFF"/>
                    </a:solidFill>
                    <a:latin typeface="Arial"/>
                    <a:ea typeface="黑体" pitchFamily="2" charset="-122"/>
                    <a:cs typeface="Arial"/>
                  </a:rPr>
                  <a:t>–</a:t>
                </a:r>
                <a:r>
                  <a:rPr lang="en-US" sz="1000" smtClean="0">
                    <a:solidFill>
                      <a:srgbClr val="FFFFFF"/>
                    </a:solidFill>
                    <a:latin typeface="Arial" pitchFamily="34" charset="0"/>
                    <a:ea typeface="黑体" pitchFamily="2" charset="-122"/>
                  </a:rPr>
                  <a:t> </a:t>
                </a:r>
                <a:br>
                  <a:rPr lang="en-US" sz="1000" smtClean="0">
                    <a:solidFill>
                      <a:srgbClr val="FFFFFF"/>
                    </a:solidFill>
                    <a:latin typeface="Arial" pitchFamily="34" charset="0"/>
                    <a:ea typeface="黑体" pitchFamily="2" charset="-122"/>
                  </a:rPr>
                </a:br>
                <a:r>
                  <a:rPr lang="zh-CN" altLang="en-US" sz="1000" smtClean="0">
                    <a:solidFill>
                      <a:srgbClr val="FFFFFF"/>
                    </a:solidFill>
                    <a:latin typeface="Arial" pitchFamily="34" charset="0"/>
                    <a:ea typeface="黑体" pitchFamily="2" charset="-122"/>
                  </a:rPr>
                  <a:t>云计算基础架构平台</a:t>
                </a:r>
                <a:endParaRPr lang="en-US" sz="1000" dirty="0">
                  <a:solidFill>
                    <a:srgbClr val="FFFFFF"/>
                  </a:solidFill>
                  <a:latin typeface="Arial" pitchFamily="34" charset="0"/>
                  <a:ea typeface="黑体" pitchFamily="2" charset="-122"/>
                </a:endParaRPr>
              </a:p>
            </p:txBody>
          </p:sp>
          <p:sp>
            <p:nvSpPr>
              <p:cNvPr id="98" name="Rounded Rectangle 97"/>
              <p:cNvSpPr/>
              <p:nvPr/>
            </p:nvSpPr>
            <p:spPr bwMode="auto">
              <a:xfrm>
                <a:off x="3076954" y="4915318"/>
                <a:ext cx="1080508" cy="415469"/>
              </a:xfrm>
              <a:prstGeom prst="roundRect">
                <a:avLst/>
              </a:prstGeom>
              <a:gradFill>
                <a:gsLst>
                  <a:gs pos="0">
                    <a:srgbClr val="037BB1"/>
                  </a:gs>
                  <a:gs pos="83000">
                    <a:srgbClr val="52AEDC"/>
                  </a:gs>
                </a:gsLst>
              </a:gradFill>
              <a:ln w="12700">
                <a:solidFill>
                  <a:schemeClr val="accent1">
                    <a:lumMod val="75000"/>
                  </a:schemeClr>
                </a:solidFill>
                <a:headEnd type="none" w="med" len="med"/>
                <a:tailEnd type="none" w="med" len="med"/>
              </a:ln>
              <a:effectLst>
                <a:outerShdw blurRad="50800" dist="38100" dir="5400000" algn="t" rotWithShape="0">
                  <a:schemeClr val="bg1">
                    <a:lumMod val="50000"/>
                    <a:lumOff val="50000"/>
                    <a:alpha val="40000"/>
                  </a:scheme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spAutoFit/>
              </a:bodyPr>
              <a:lstStyle/>
              <a:p>
                <a:pPr algn="ctr" fontAlgn="base">
                  <a:spcBef>
                    <a:spcPct val="0"/>
                  </a:spcBef>
                  <a:spcAft>
                    <a:spcPct val="40000"/>
                  </a:spcAft>
                  <a:defRPr/>
                </a:pPr>
                <a:r>
                  <a:rPr lang="en-US" sz="1000" smtClean="0">
                    <a:solidFill>
                      <a:srgbClr val="FFFFFF"/>
                    </a:solidFill>
                    <a:latin typeface="Arial" pitchFamily="34" charset="0"/>
                    <a:ea typeface="黑体" pitchFamily="2" charset="-122"/>
                  </a:rPr>
                  <a:t>View </a:t>
                </a:r>
                <a:r>
                  <a:rPr lang="en-US" sz="1000" smtClean="0">
                    <a:solidFill>
                      <a:srgbClr val="FFFFFF"/>
                    </a:solidFill>
                    <a:latin typeface="Arial"/>
                    <a:ea typeface="黑体" pitchFamily="2" charset="-122"/>
                    <a:cs typeface="Arial"/>
                  </a:rPr>
                  <a:t>–</a:t>
                </a:r>
                <a:r>
                  <a:rPr lang="en-US" sz="1000" smtClean="0">
                    <a:solidFill>
                      <a:srgbClr val="FFFFFF"/>
                    </a:solidFill>
                    <a:latin typeface="Arial" pitchFamily="34" charset="0"/>
                    <a:ea typeface="黑体" pitchFamily="2" charset="-122"/>
                  </a:rPr>
                  <a:t> </a:t>
                </a:r>
                <a:br>
                  <a:rPr lang="en-US" sz="1000" smtClean="0">
                    <a:solidFill>
                      <a:srgbClr val="FFFFFF"/>
                    </a:solidFill>
                    <a:latin typeface="Arial" pitchFamily="34" charset="0"/>
                    <a:ea typeface="黑体" pitchFamily="2" charset="-122"/>
                  </a:rPr>
                </a:br>
                <a:r>
                  <a:rPr lang="zh-CN" altLang="en-US" sz="1000" smtClean="0">
                    <a:solidFill>
                      <a:srgbClr val="FFFFFF"/>
                    </a:solidFill>
                    <a:latin typeface="Arial" pitchFamily="34" charset="0"/>
                    <a:ea typeface="黑体" pitchFamily="2" charset="-122"/>
                  </a:rPr>
                  <a:t>通过云进行桌面计算</a:t>
                </a:r>
                <a:endParaRPr lang="en-US" sz="1000" dirty="0">
                  <a:solidFill>
                    <a:srgbClr val="FFFFFF"/>
                  </a:solidFill>
                  <a:latin typeface="Arial" pitchFamily="34" charset="0"/>
                  <a:ea typeface="黑体" pitchFamily="2" charset="-122"/>
                </a:endParaRPr>
              </a:p>
            </p:txBody>
          </p:sp>
          <p:sp>
            <p:nvSpPr>
              <p:cNvPr id="99" name="Rounded Rectangle 98"/>
              <p:cNvSpPr/>
              <p:nvPr/>
            </p:nvSpPr>
            <p:spPr bwMode="auto">
              <a:xfrm>
                <a:off x="3081124" y="3554434"/>
                <a:ext cx="677179" cy="345709"/>
              </a:xfrm>
              <a:prstGeom prst="roundRect">
                <a:avLst/>
              </a:prstGeom>
              <a:gradFill>
                <a:gsLst>
                  <a:gs pos="0">
                    <a:srgbClr val="C34B1B"/>
                  </a:gs>
                  <a:gs pos="100000">
                    <a:srgbClr val="E7893F"/>
                  </a:gs>
                </a:gsLst>
              </a:gradFill>
              <a:ln w="12700">
                <a:solidFill>
                  <a:schemeClr val="accent6"/>
                </a:solidFill>
                <a:headEnd type="none" w="med" len="med"/>
                <a:tailEnd type="none" w="med" len="med"/>
              </a:ln>
              <a:effectLst>
                <a:outerShdw blurRad="50800" dist="38100" dir="5400000" algn="t" rotWithShape="0">
                  <a:schemeClr val="bg1">
                    <a:lumMod val="50000"/>
                    <a:lumOff val="50000"/>
                    <a:alpha val="40000"/>
                  </a:scheme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40000"/>
                  </a:spcAft>
                  <a:defRPr/>
                </a:pPr>
                <a:r>
                  <a:rPr lang="zh-CN" altLang="en-US" sz="1200" smtClean="0">
                    <a:solidFill>
                      <a:srgbClr val="FFFFFF"/>
                    </a:solidFill>
                    <a:latin typeface="Arial" pitchFamily="34" charset="0"/>
                    <a:ea typeface="黑体" pitchFamily="2" charset="-122"/>
                  </a:rPr>
                  <a:t>操作系统</a:t>
                </a:r>
                <a:endParaRPr lang="en-US" sz="1200" dirty="0">
                  <a:solidFill>
                    <a:srgbClr val="FFFFFF"/>
                  </a:solidFill>
                  <a:latin typeface="Arial" pitchFamily="34" charset="0"/>
                  <a:ea typeface="黑体" pitchFamily="2" charset="-122"/>
                </a:endParaRPr>
              </a:p>
            </p:txBody>
          </p:sp>
          <p:sp>
            <p:nvSpPr>
              <p:cNvPr id="101" name="Rounded Rectangle 100"/>
              <p:cNvSpPr/>
              <p:nvPr/>
            </p:nvSpPr>
            <p:spPr bwMode="auto">
              <a:xfrm>
                <a:off x="3861449" y="3543658"/>
                <a:ext cx="657437" cy="345709"/>
              </a:xfrm>
              <a:prstGeom prst="roundRect">
                <a:avLst/>
              </a:prstGeom>
              <a:gradFill>
                <a:gsLst>
                  <a:gs pos="0">
                    <a:srgbClr val="C34B1B"/>
                  </a:gs>
                  <a:gs pos="100000">
                    <a:srgbClr val="E7893F"/>
                  </a:gs>
                </a:gsLst>
              </a:gradFill>
              <a:ln w="12700">
                <a:solidFill>
                  <a:schemeClr val="accent6"/>
                </a:solidFill>
                <a:headEnd type="none" w="med" len="med"/>
                <a:tailEnd type="none" w="med" len="med"/>
              </a:ln>
              <a:effectLst>
                <a:outerShdw blurRad="50800" dist="38100" dir="5400000" algn="t" rotWithShape="0">
                  <a:schemeClr val="bg1">
                    <a:lumMod val="50000"/>
                    <a:lumOff val="50000"/>
                    <a:alpha val="40000"/>
                  </a:scheme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40000"/>
                  </a:spcAft>
                  <a:defRPr/>
                </a:pPr>
                <a:r>
                  <a:rPr lang="zh-CN" altLang="en-US" sz="1200" smtClean="0">
                    <a:solidFill>
                      <a:srgbClr val="FFFFFF"/>
                    </a:solidFill>
                    <a:latin typeface="Arial" pitchFamily="34" charset="0"/>
                    <a:ea typeface="黑体" pitchFamily="2" charset="-122"/>
                  </a:rPr>
                  <a:t>应用程序</a:t>
                </a:r>
                <a:endParaRPr lang="en-US" sz="1200" dirty="0">
                  <a:solidFill>
                    <a:srgbClr val="FFFFFF"/>
                  </a:solidFill>
                  <a:latin typeface="Arial" pitchFamily="34" charset="0"/>
                  <a:ea typeface="黑体" pitchFamily="2" charset="-122"/>
                </a:endParaRPr>
              </a:p>
            </p:txBody>
          </p:sp>
          <p:sp>
            <p:nvSpPr>
              <p:cNvPr id="104" name="Rounded Rectangle 103"/>
              <p:cNvSpPr/>
              <p:nvPr/>
            </p:nvSpPr>
            <p:spPr bwMode="auto">
              <a:xfrm>
                <a:off x="4607786" y="3543659"/>
                <a:ext cx="691410" cy="345709"/>
              </a:xfrm>
              <a:prstGeom prst="roundRect">
                <a:avLst/>
              </a:prstGeom>
              <a:gradFill>
                <a:gsLst>
                  <a:gs pos="0">
                    <a:srgbClr val="C34B1B"/>
                  </a:gs>
                  <a:gs pos="100000">
                    <a:srgbClr val="E7893F"/>
                  </a:gs>
                </a:gsLst>
              </a:gradFill>
              <a:ln w="12700">
                <a:solidFill>
                  <a:schemeClr val="accent6"/>
                </a:solidFill>
                <a:headEnd type="none" w="med" len="med"/>
                <a:tailEnd type="none" w="med" len="med"/>
              </a:ln>
              <a:effectLst>
                <a:outerShdw blurRad="50800" dist="38100" dir="5400000" algn="t" rotWithShape="0">
                  <a:schemeClr val="bg1">
                    <a:lumMod val="50000"/>
                    <a:lumOff val="50000"/>
                    <a:alpha val="40000"/>
                  </a:scheme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40000"/>
                  </a:spcAft>
                  <a:defRPr/>
                </a:pPr>
                <a:r>
                  <a:rPr lang="zh-CN" altLang="en-US" sz="1200" smtClean="0">
                    <a:solidFill>
                      <a:srgbClr val="FFFFFF"/>
                    </a:solidFill>
                    <a:latin typeface="Arial" pitchFamily="34" charset="0"/>
                    <a:ea typeface="黑体" pitchFamily="2" charset="-122"/>
                  </a:rPr>
                  <a:t>角色</a:t>
                </a:r>
                <a:endParaRPr lang="en-US" sz="1200" dirty="0">
                  <a:solidFill>
                    <a:srgbClr val="FFFFFF"/>
                  </a:solidFill>
                  <a:latin typeface="Arial" pitchFamily="34" charset="0"/>
                  <a:ea typeface="黑体" pitchFamily="2" charset="-122"/>
                </a:endParaRPr>
              </a:p>
            </p:txBody>
          </p:sp>
        </p:grpSp>
      </p:grpSp>
      <p:sp>
        <p:nvSpPr>
          <p:cNvPr id="70" name="Rounded Rectangle 31"/>
          <p:cNvSpPr>
            <a:spLocks noChangeArrowheads="1"/>
          </p:cNvSpPr>
          <p:nvPr/>
        </p:nvSpPr>
        <p:spPr bwMode="auto">
          <a:xfrm>
            <a:off x="2449951" y="4029363"/>
            <a:ext cx="4419600" cy="827121"/>
          </a:xfrm>
          <a:prstGeom prst="roundRect">
            <a:avLst>
              <a:gd name="adj" fmla="val 9318"/>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headEnd/>
            <a:tailEnd/>
          </a:ln>
        </p:spPr>
        <p:style>
          <a:lnRef idx="0">
            <a:schemeClr val="accent4"/>
          </a:lnRef>
          <a:fillRef idx="3">
            <a:schemeClr val="accent4"/>
          </a:fillRef>
          <a:effectRef idx="3">
            <a:schemeClr val="accent4"/>
          </a:effectRef>
          <a:fontRef idx="minor">
            <a:schemeClr val="lt1"/>
          </a:fontRef>
        </p:style>
        <p:txBody>
          <a:bodyPr anchor="ctr"/>
          <a:lstStyle/>
          <a:p>
            <a:pPr>
              <a:defRPr/>
            </a:pPr>
            <a:r>
              <a:rPr lang="zh-CN" altLang="en-US" sz="1800" b="1" smtClean="0">
                <a:solidFill>
                  <a:srgbClr val="FFFFFF"/>
                </a:solidFill>
                <a:latin typeface="Arial" pitchFamily="34" charset="0"/>
                <a:ea typeface="黑体" pitchFamily="2" charset="-122"/>
              </a:rPr>
              <a:t>跨设备的个性化访问</a:t>
            </a:r>
            <a:endParaRPr lang="en-US" sz="1800" b="1" dirty="0">
              <a:solidFill>
                <a:srgbClr val="FFFFFF"/>
              </a:solidFill>
              <a:latin typeface="Arial" pitchFamily="34" charset="0"/>
              <a:ea typeface="黑体" pitchFamily="2" charset="-122"/>
            </a:endParaRPr>
          </a:p>
        </p:txBody>
      </p:sp>
      <p:grpSp>
        <p:nvGrpSpPr>
          <p:cNvPr id="5" name="Group 93"/>
          <p:cNvGrpSpPr>
            <a:grpSpLocks/>
          </p:cNvGrpSpPr>
          <p:nvPr/>
        </p:nvGrpSpPr>
        <p:grpSpPr bwMode="auto">
          <a:xfrm>
            <a:off x="3276600" y="3810000"/>
            <a:ext cx="3113126" cy="990600"/>
            <a:chOff x="990600" y="1600200"/>
            <a:chExt cx="3657600" cy="2142837"/>
          </a:xfrm>
        </p:grpSpPr>
        <p:pic>
          <p:nvPicPr>
            <p:cNvPr id="35" name="Content Placeholder 3" descr="portal_list_view.png"/>
            <p:cNvPicPr>
              <a:picLocks noChangeAspect="1"/>
            </p:cNvPicPr>
            <p:nvPr/>
          </p:nvPicPr>
          <p:blipFill>
            <a:blip r:embed="rId10" cstate="print"/>
            <a:srcRect l="-378" r="41" b="21622"/>
            <a:stretch>
              <a:fillRect/>
            </a:stretch>
          </p:blipFill>
          <p:spPr bwMode="auto">
            <a:xfrm>
              <a:off x="990600" y="1600200"/>
              <a:ext cx="3657600" cy="2142837"/>
            </a:xfrm>
            <a:prstGeom prst="rect">
              <a:avLst/>
            </a:prstGeom>
            <a:noFill/>
            <a:ln w="9525">
              <a:noFill/>
              <a:miter lim="800000"/>
              <a:headEnd/>
              <a:tailEnd/>
            </a:ln>
          </p:spPr>
        </p:pic>
        <p:pic>
          <p:nvPicPr>
            <p:cNvPr id="36" name="Picture 106" descr="Template Icon 1.png"/>
            <p:cNvPicPr>
              <a:picLocks noChangeAspect="1"/>
            </p:cNvPicPr>
            <p:nvPr/>
          </p:nvPicPr>
          <p:blipFill>
            <a:blip r:embed="rId11" cstate="print"/>
            <a:srcRect/>
            <a:stretch>
              <a:fillRect/>
            </a:stretch>
          </p:blipFill>
          <p:spPr bwMode="auto">
            <a:xfrm>
              <a:off x="3962400" y="2362200"/>
              <a:ext cx="666586" cy="754117"/>
            </a:xfrm>
            <a:prstGeom prst="rect">
              <a:avLst/>
            </a:prstGeom>
            <a:noFill/>
            <a:ln w="9525">
              <a:noFill/>
              <a:miter lim="800000"/>
              <a:headEnd/>
              <a:tailEnd/>
            </a:ln>
          </p:spPr>
        </p:pic>
        <p:pic>
          <p:nvPicPr>
            <p:cNvPr id="37" name="Picture 108" descr="Template Icon 1.png"/>
            <p:cNvPicPr>
              <a:picLocks noChangeAspect="1"/>
            </p:cNvPicPr>
            <p:nvPr/>
          </p:nvPicPr>
          <p:blipFill>
            <a:blip r:embed="rId11" cstate="print"/>
            <a:srcRect/>
            <a:stretch>
              <a:fillRect/>
            </a:stretch>
          </p:blipFill>
          <p:spPr bwMode="auto">
            <a:xfrm>
              <a:off x="1752600" y="2362200"/>
              <a:ext cx="666586" cy="754117"/>
            </a:xfrm>
            <a:prstGeom prst="rect">
              <a:avLst/>
            </a:prstGeom>
            <a:noFill/>
            <a:ln w="9525">
              <a:noFill/>
              <a:miter lim="800000"/>
              <a:headEnd/>
              <a:tailEnd/>
            </a:ln>
          </p:spPr>
        </p:pic>
        <p:pic>
          <p:nvPicPr>
            <p:cNvPr id="38" name="Picture 109" descr="Template Icon 1.png"/>
            <p:cNvPicPr>
              <a:picLocks noChangeAspect="1"/>
            </p:cNvPicPr>
            <p:nvPr/>
          </p:nvPicPr>
          <p:blipFill>
            <a:blip r:embed="rId11" cstate="print"/>
            <a:srcRect/>
            <a:stretch>
              <a:fillRect/>
            </a:stretch>
          </p:blipFill>
          <p:spPr bwMode="auto">
            <a:xfrm>
              <a:off x="2514600" y="2362200"/>
              <a:ext cx="666586" cy="754117"/>
            </a:xfrm>
            <a:prstGeom prst="rect">
              <a:avLst/>
            </a:prstGeom>
            <a:noFill/>
            <a:ln w="9525">
              <a:noFill/>
              <a:miter lim="800000"/>
              <a:headEnd/>
              <a:tailEnd/>
            </a:ln>
          </p:spPr>
        </p:pic>
        <p:pic>
          <p:nvPicPr>
            <p:cNvPr id="39" name="Picture 110" descr="Template Icon 1.png"/>
            <p:cNvPicPr>
              <a:picLocks noChangeAspect="1"/>
            </p:cNvPicPr>
            <p:nvPr/>
          </p:nvPicPr>
          <p:blipFill>
            <a:blip r:embed="rId11" cstate="print"/>
            <a:srcRect/>
            <a:stretch>
              <a:fillRect/>
            </a:stretch>
          </p:blipFill>
          <p:spPr bwMode="auto">
            <a:xfrm>
              <a:off x="3219614" y="2362200"/>
              <a:ext cx="666586" cy="754117"/>
            </a:xfrm>
            <a:prstGeom prst="rect">
              <a:avLst/>
            </a:prstGeom>
            <a:noFill/>
            <a:ln w="9525">
              <a:noFill/>
              <a:miter lim="800000"/>
              <a:headEnd/>
              <a:tailEnd/>
            </a:ln>
          </p:spPr>
        </p:pic>
        <p:pic>
          <p:nvPicPr>
            <p:cNvPr id="40" name="Picture 111" descr="Template Icon 1.png"/>
            <p:cNvPicPr>
              <a:picLocks noChangeAspect="1"/>
            </p:cNvPicPr>
            <p:nvPr/>
          </p:nvPicPr>
          <p:blipFill>
            <a:blip r:embed="rId11" cstate="print"/>
            <a:srcRect/>
            <a:stretch>
              <a:fillRect/>
            </a:stretch>
          </p:blipFill>
          <p:spPr bwMode="auto">
            <a:xfrm>
              <a:off x="990601" y="2362200"/>
              <a:ext cx="666586" cy="754117"/>
            </a:xfrm>
            <a:prstGeom prst="rect">
              <a:avLst/>
            </a:prstGeom>
            <a:noFill/>
            <a:ln w="9525">
              <a:noFill/>
              <a:miter lim="800000"/>
              <a:headEnd/>
              <a:tailEnd/>
            </a:ln>
          </p:spPr>
        </p:pic>
        <p:sp>
          <p:nvSpPr>
            <p:cNvPr id="41" name="TextBox 40"/>
            <p:cNvSpPr txBox="1"/>
            <p:nvPr/>
          </p:nvSpPr>
          <p:spPr>
            <a:xfrm>
              <a:off x="1794789" y="1643799"/>
              <a:ext cx="2049221" cy="665774"/>
            </a:xfrm>
            <a:prstGeom prst="rect">
              <a:avLst/>
            </a:prstGeom>
            <a:solidFill>
              <a:schemeClr val="bg1"/>
            </a:solidFill>
          </p:spPr>
          <p:txBody>
            <a:bodyPr wrap="square">
              <a:spAutoFit/>
            </a:bodyPr>
            <a:lstStyle/>
            <a:p>
              <a:pPr>
                <a:defRPr/>
              </a:pPr>
              <a:r>
                <a:rPr lang="zh-CN" altLang="en-US" sz="1400" b="1" smtClean="0">
                  <a:solidFill>
                    <a:schemeClr val="tx2">
                      <a:lumMod val="40000"/>
                      <a:lumOff val="60000"/>
                    </a:schemeClr>
                  </a:solidFill>
                  <a:latin typeface="Arial" pitchFamily="34" charset="0"/>
                  <a:ea typeface="黑体" pitchFamily="2" charset="-122"/>
                  <a:cs typeface="Arial" pitchFamily="34" charset="0"/>
                </a:rPr>
                <a:t>桌面应用程序门户</a:t>
              </a:r>
              <a:endParaRPr lang="en-US" sz="1400" b="1" dirty="0">
                <a:solidFill>
                  <a:schemeClr val="tx2">
                    <a:lumMod val="40000"/>
                    <a:lumOff val="60000"/>
                  </a:schemeClr>
                </a:solidFill>
                <a:latin typeface="Arial" pitchFamily="34" charset="0"/>
                <a:ea typeface="黑体" pitchFamily="2" charset="-122"/>
                <a:cs typeface="Arial" pitchFamily="34" charset="0"/>
              </a:endParaRPr>
            </a:p>
          </p:txBody>
        </p:sp>
      </p:grpSp>
      <p:pic>
        <p:nvPicPr>
          <p:cNvPr id="43" name="Picture 42" descr="ipad.png"/>
          <p:cNvPicPr>
            <a:picLocks noChangeAspect="1"/>
          </p:cNvPicPr>
          <p:nvPr/>
        </p:nvPicPr>
        <p:blipFill>
          <a:blip r:embed="rId12" cstate="print"/>
          <a:stretch>
            <a:fillRect/>
          </a:stretch>
        </p:blipFill>
        <p:spPr>
          <a:xfrm>
            <a:off x="7203281" y="5032774"/>
            <a:ext cx="457200" cy="581815"/>
          </a:xfrm>
          <a:prstGeom prst="rect">
            <a:avLst/>
          </a:prstGeom>
        </p:spPr>
      </p:pic>
      <p:sp>
        <p:nvSpPr>
          <p:cNvPr id="44" name="标题 1"/>
          <p:cNvSpPr>
            <a:spLocks noGrp="1"/>
          </p:cNvSpPr>
          <p:nvPr>
            <p:ph type="title"/>
          </p:nvPr>
        </p:nvSpPr>
        <p:spPr>
          <a:xfrm>
            <a:off x="374650" y="171451"/>
            <a:ext cx="8474075" cy="333375"/>
          </a:xfrm>
        </p:spPr>
        <p:txBody>
          <a:bodyPr/>
          <a:lstStyle/>
          <a:p>
            <a:r>
              <a:rPr lang="zh-CN" altLang="en-US" dirty="0" smtClean="0">
                <a:latin typeface="黑体" pitchFamily="2" charset="-122"/>
                <a:ea typeface="黑体" pitchFamily="2" charset="-122"/>
              </a:rPr>
              <a:t>第三部分：终端用户计算</a:t>
            </a:r>
            <a:r>
              <a:rPr lang="en-US" altLang="zh-CN" dirty="0" smtClean="0">
                <a:latin typeface="黑体" pitchFamily="2" charset="-122"/>
                <a:ea typeface="黑体" pitchFamily="2" charset="-122"/>
              </a:rPr>
              <a:t>——</a:t>
            </a:r>
            <a:r>
              <a:rPr lang="en-US" altLang="zh-CN" dirty="0" smtClean="0">
                <a:latin typeface="+mj-lt"/>
                <a:ea typeface="黑体" pitchFamily="2" charset="-122"/>
              </a:rPr>
              <a:t>VMware View </a:t>
            </a:r>
            <a:r>
              <a:rPr lang="zh-CN" altLang="en-US" dirty="0" smtClean="0">
                <a:latin typeface="黑体" pitchFamily="2" charset="-122"/>
                <a:ea typeface="黑体" pitchFamily="2" charset="-122"/>
              </a:rPr>
              <a:t>的愿景 </a:t>
            </a:r>
            <a:endParaRPr lang="zh-CN" altLang="en-US" dirty="0">
              <a:latin typeface="黑体" pitchFamily="2" charset="-122"/>
              <a:ea typeface="黑体" pitchFamily="2" charset="-122"/>
            </a:endParaRPr>
          </a:p>
        </p:txBody>
      </p:sp>
      <p:pic>
        <p:nvPicPr>
          <p:cNvPr id="45" name="图片 44" descr="调整大小 Snap1.jpg"/>
          <p:cNvPicPr>
            <a:picLocks noChangeAspect="1"/>
          </p:cNvPicPr>
          <p:nvPr/>
        </p:nvPicPr>
        <p:blipFill>
          <a:blip r:embed="rId13"/>
          <a:stretch>
            <a:fillRect/>
          </a:stretch>
        </p:blipFill>
        <p:spPr>
          <a:xfrm>
            <a:off x="7591425" y="0"/>
            <a:ext cx="1552575" cy="94297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dissolv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dissolve">
                                      <p:cBhvr>
                                        <p:cTn id="12" dur="5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dissolve">
                                      <p:cBhvr>
                                        <p:cTn id="17" dur="500"/>
                                        <p:tgtEl>
                                          <p:spTgt spid="7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第三部分：终端用户计算</a:t>
            </a:r>
            <a:r>
              <a:rPr lang="en-US" altLang="zh-CN" dirty="0" smtClean="0"/>
              <a:t>——</a:t>
            </a:r>
            <a:r>
              <a:rPr lang="en-US" altLang="zh-CN" dirty="0" smtClean="0">
                <a:latin typeface="+mj-lt"/>
              </a:rPr>
              <a:t>VMware</a:t>
            </a:r>
            <a:r>
              <a:rPr lang="zh-CN" altLang="en-US" dirty="0" smtClean="0">
                <a:latin typeface="+mj-lt"/>
              </a:rPr>
              <a:t> </a:t>
            </a:r>
            <a:r>
              <a:rPr lang="en-US" dirty="0" err="1" smtClean="0">
                <a:latin typeface="+mj-lt"/>
                <a:ea typeface="黑体" pitchFamily="2" charset="-122"/>
              </a:rPr>
              <a:t>Zimbra</a:t>
            </a:r>
            <a:endParaRPr lang="en-US" dirty="0">
              <a:latin typeface="+mj-lt"/>
              <a:ea typeface="黑体" pitchFamily="2" charset="-122"/>
            </a:endParaRPr>
          </a:p>
        </p:txBody>
      </p:sp>
      <p:sp>
        <p:nvSpPr>
          <p:cNvPr id="3" name="Content Placeholder 2"/>
          <p:cNvSpPr>
            <a:spLocks noGrp="1"/>
          </p:cNvSpPr>
          <p:nvPr>
            <p:ph idx="1"/>
          </p:nvPr>
        </p:nvSpPr>
        <p:spPr>
          <a:xfrm>
            <a:off x="352425" y="784225"/>
            <a:ext cx="8382000" cy="5311775"/>
          </a:xfrm>
        </p:spPr>
        <p:txBody>
          <a:bodyPr/>
          <a:lstStyle/>
          <a:p>
            <a:r>
              <a:rPr lang="zh-CN" altLang="en-US" sz="2000" dirty="0" smtClean="0">
                <a:latin typeface="+mj-lt"/>
                <a:ea typeface="黑体" pitchFamily="2" charset="-122"/>
              </a:rPr>
              <a:t>通常被称为“下一代 </a:t>
            </a:r>
            <a:r>
              <a:rPr lang="en-US" sz="2000" dirty="0" smtClean="0">
                <a:latin typeface="+mj-lt"/>
                <a:ea typeface="黑体" pitchFamily="2" charset="-122"/>
              </a:rPr>
              <a:t>Outlook </a:t>
            </a:r>
            <a:r>
              <a:rPr lang="zh-CN" altLang="en-US" sz="2000" dirty="0" smtClean="0">
                <a:latin typeface="+mj-lt"/>
                <a:ea typeface="黑体" pitchFamily="2" charset="-122"/>
              </a:rPr>
              <a:t>和 </a:t>
            </a:r>
            <a:r>
              <a:rPr lang="en-US" sz="2000" dirty="0" smtClean="0">
                <a:latin typeface="+mj-lt"/>
                <a:ea typeface="黑体" pitchFamily="2" charset="-122"/>
              </a:rPr>
              <a:t>Exchange”，</a:t>
            </a:r>
            <a:r>
              <a:rPr lang="zh-CN" altLang="en-US" sz="2000" dirty="0" smtClean="0">
                <a:latin typeface="+mj-lt"/>
                <a:ea typeface="黑体" pitchFamily="2" charset="-122"/>
              </a:rPr>
              <a:t>因为它能带来：</a:t>
            </a:r>
            <a:endParaRPr lang="en-US" sz="2000" dirty="0" smtClean="0">
              <a:latin typeface="+mj-lt"/>
              <a:ea typeface="黑体" pitchFamily="2" charset="-122"/>
            </a:endParaRPr>
          </a:p>
          <a:p>
            <a:pPr lvl="1"/>
            <a:r>
              <a:rPr lang="zh-CN" altLang="en-US" sz="1800" dirty="0" smtClean="0">
                <a:latin typeface="+mj-lt"/>
                <a:ea typeface="黑体" pitchFamily="2" charset="-122"/>
              </a:rPr>
              <a:t>跨平台的企业级功能</a:t>
            </a:r>
            <a:endParaRPr lang="en-US" sz="1800" dirty="0" smtClean="0">
              <a:latin typeface="+mj-lt"/>
              <a:ea typeface="黑体" pitchFamily="2" charset="-122"/>
            </a:endParaRPr>
          </a:p>
          <a:p>
            <a:pPr lvl="1"/>
            <a:r>
              <a:rPr lang="zh-CN" altLang="en-US" sz="1800" dirty="0" smtClean="0">
                <a:latin typeface="+mj-lt"/>
                <a:ea typeface="黑体" pitchFamily="2" charset="-122"/>
              </a:rPr>
              <a:t>目前最具创新性的高级 </a:t>
            </a:r>
            <a:r>
              <a:rPr lang="en-US" altLang="zh-CN" sz="1800" dirty="0" smtClean="0">
                <a:latin typeface="+mj-lt"/>
                <a:ea typeface="黑体" pitchFamily="2" charset="-122"/>
              </a:rPr>
              <a:t>Web </a:t>
            </a:r>
            <a:r>
              <a:rPr lang="zh-CN" altLang="en-US" sz="1800" dirty="0" smtClean="0">
                <a:latin typeface="+mj-lt"/>
                <a:ea typeface="黑体" pitchFamily="2" charset="-122"/>
              </a:rPr>
              <a:t>应用程序</a:t>
            </a:r>
            <a:endParaRPr lang="en-US" sz="1800" dirty="0" smtClean="0">
              <a:latin typeface="+mj-lt"/>
              <a:ea typeface="黑体" pitchFamily="2" charset="-122"/>
            </a:endParaRPr>
          </a:p>
          <a:p>
            <a:pPr lvl="1"/>
            <a:r>
              <a:rPr lang="zh-CN" altLang="en-US" sz="1800" dirty="0" smtClean="0">
                <a:latin typeface="+mj-lt"/>
                <a:ea typeface="黑体" pitchFamily="2" charset="-122"/>
              </a:rPr>
              <a:t>开放源代码</a:t>
            </a:r>
            <a:endParaRPr lang="en-US" sz="1800" dirty="0" smtClean="0">
              <a:latin typeface="+mj-lt"/>
              <a:ea typeface="黑体" pitchFamily="2" charset="-122"/>
            </a:endParaRPr>
          </a:p>
          <a:p>
            <a:pPr marL="115200">
              <a:spcBef>
                <a:spcPts val="1300"/>
              </a:spcBef>
            </a:pPr>
            <a:r>
              <a:rPr lang="zh-CN" altLang="en-US" sz="2000" dirty="0" smtClean="0">
                <a:latin typeface="+mj-lt"/>
                <a:ea typeface="黑体" pitchFamily="2" charset="-122"/>
              </a:rPr>
              <a:t>最高的部署灵活性</a:t>
            </a:r>
            <a:endParaRPr lang="en-US" sz="2000" dirty="0" smtClean="0">
              <a:latin typeface="+mj-lt"/>
              <a:ea typeface="黑体" pitchFamily="2" charset="-122"/>
            </a:endParaRPr>
          </a:p>
          <a:p>
            <a:pPr lvl="1"/>
            <a:r>
              <a:rPr lang="zh-CN" altLang="en-US" sz="1800" dirty="0" smtClean="0">
                <a:latin typeface="+mj-lt"/>
                <a:ea typeface="黑体" pitchFamily="2" charset="-122"/>
              </a:rPr>
              <a:t>内部私有云、公共云或混合云</a:t>
            </a:r>
            <a:endParaRPr lang="en-US" sz="1800" dirty="0" smtClean="0">
              <a:latin typeface="+mj-lt"/>
              <a:ea typeface="黑体" pitchFamily="2" charset="-122"/>
            </a:endParaRPr>
          </a:p>
          <a:p>
            <a:pPr lvl="1"/>
            <a:r>
              <a:rPr lang="zh-CN" altLang="en-US" sz="1800" dirty="0" smtClean="0">
                <a:latin typeface="+mj-lt"/>
                <a:ea typeface="黑体" pitchFamily="2" charset="-122"/>
              </a:rPr>
              <a:t>与 </a:t>
            </a:r>
            <a:r>
              <a:rPr lang="en-US" altLang="zh-CN" sz="1800" dirty="0" smtClean="0">
                <a:latin typeface="+mj-lt"/>
                <a:ea typeface="黑体" pitchFamily="2" charset="-122"/>
              </a:rPr>
              <a:t>Exchange </a:t>
            </a:r>
            <a:r>
              <a:rPr lang="zh-CN" altLang="en-US" sz="1800" dirty="0" smtClean="0">
                <a:latin typeface="+mj-lt"/>
                <a:ea typeface="黑体" pitchFamily="2" charset="-122"/>
              </a:rPr>
              <a:t>不同，采用了虚拟设备，使用简单</a:t>
            </a:r>
            <a:r>
              <a:rPr lang="zh-CN" altLang="en-US" dirty="0" smtClean="0">
                <a:latin typeface="+mj-lt"/>
                <a:ea typeface="黑体" pitchFamily="2" charset="-122"/>
              </a:rPr>
              <a:t>，部署简易</a:t>
            </a:r>
            <a:r>
              <a:rPr lang="en-US" sz="1800" dirty="0" smtClean="0">
                <a:latin typeface="+mj-lt"/>
                <a:ea typeface="黑体" pitchFamily="2" charset="-122"/>
              </a:rPr>
              <a:t> </a:t>
            </a:r>
          </a:p>
          <a:p>
            <a:pPr lvl="1"/>
            <a:r>
              <a:rPr lang="zh-CN" altLang="en-US" sz="1800" dirty="0" smtClean="0">
                <a:latin typeface="+mj-lt"/>
                <a:ea typeface="黑体" pitchFamily="2" charset="-122"/>
              </a:rPr>
              <a:t>与 </a:t>
            </a:r>
            <a:r>
              <a:rPr lang="en-US" sz="1800" dirty="0" smtClean="0">
                <a:latin typeface="+mj-lt"/>
                <a:ea typeface="黑体" pitchFamily="2" charset="-122"/>
              </a:rPr>
              <a:t>Google Apps </a:t>
            </a:r>
            <a:r>
              <a:rPr lang="zh-CN" altLang="en-US" sz="1800" dirty="0" smtClean="0">
                <a:latin typeface="+mj-lt"/>
                <a:ea typeface="黑体" pitchFamily="2" charset="-122"/>
              </a:rPr>
              <a:t>不同，可以在企业内部进行部署</a:t>
            </a:r>
            <a:endParaRPr lang="en-US" altLang="zh-CN" dirty="0">
              <a:latin typeface="+mj-lt"/>
              <a:ea typeface="黑体" pitchFamily="2" charset="-122"/>
            </a:endParaRPr>
          </a:p>
          <a:p>
            <a:pPr>
              <a:spcBef>
                <a:spcPts val="1300"/>
              </a:spcBef>
            </a:pPr>
            <a:r>
              <a:rPr lang="zh-CN" altLang="en-US" dirty="0" smtClean="0">
                <a:latin typeface="+mj-lt"/>
                <a:ea typeface="黑体" pitchFamily="2" charset="-122"/>
              </a:rPr>
              <a:t>管理简单，具有最佳的总体拥有成本</a:t>
            </a:r>
            <a:endParaRPr lang="en-US" dirty="0" smtClean="0">
              <a:latin typeface="+mj-lt"/>
              <a:ea typeface="黑体" pitchFamily="2" charset="-122"/>
            </a:endParaRPr>
          </a:p>
          <a:p>
            <a:pPr lvl="1"/>
            <a:r>
              <a:rPr lang="zh-CN" altLang="en-US" sz="1800" dirty="0" smtClean="0">
                <a:latin typeface="+mj-lt"/>
                <a:ea typeface="黑体" pitchFamily="2" charset="-122"/>
              </a:rPr>
              <a:t>开放技术，具有更为高效的 </a:t>
            </a:r>
            <a:r>
              <a:rPr lang="en-US" altLang="zh-CN" sz="1800" dirty="0" smtClean="0">
                <a:latin typeface="+mj-lt"/>
                <a:ea typeface="黑体" pitchFamily="2" charset="-122"/>
              </a:rPr>
              <a:t>Web </a:t>
            </a:r>
            <a:r>
              <a:rPr lang="zh-CN" altLang="en-US" sz="1800" dirty="0" smtClean="0">
                <a:latin typeface="+mj-lt"/>
                <a:ea typeface="黑体" pitchFamily="2" charset="-122"/>
              </a:rPr>
              <a:t>扩展性</a:t>
            </a:r>
            <a:endParaRPr lang="en-US" sz="1800" dirty="0" smtClean="0">
              <a:latin typeface="+mj-lt"/>
              <a:ea typeface="黑体" pitchFamily="2" charset="-122"/>
            </a:endParaRPr>
          </a:p>
          <a:p>
            <a:pPr lvl="1"/>
            <a:r>
              <a:rPr lang="zh-CN" altLang="en-US" sz="1800" dirty="0" smtClean="0">
                <a:latin typeface="+mj-lt"/>
                <a:ea typeface="黑体" pitchFamily="2" charset="-122"/>
              </a:rPr>
              <a:t>专为虚拟化而设计</a:t>
            </a:r>
            <a:endParaRPr lang="en-US" sz="1800" dirty="0" smtClean="0">
              <a:latin typeface="+mj-lt"/>
              <a:ea typeface="黑体" pitchFamily="2" charset="-122"/>
            </a:endParaRPr>
          </a:p>
          <a:p>
            <a:pPr lvl="1"/>
            <a:r>
              <a:rPr lang="zh-CN" altLang="en-US" sz="1800" dirty="0" smtClean="0">
                <a:latin typeface="+mj-lt"/>
                <a:ea typeface="黑体" pitchFamily="2" charset="-122"/>
              </a:rPr>
              <a:t>简化管理</a:t>
            </a:r>
            <a:endParaRPr lang="en-US" sz="1800" dirty="0" smtClean="0">
              <a:latin typeface="+mj-lt"/>
              <a:ea typeface="黑体" pitchFamily="2" charset="-122"/>
            </a:endParaRPr>
          </a:p>
          <a:p>
            <a:pPr lvl="1"/>
            <a:r>
              <a:rPr lang="zh-CN" altLang="en-US" sz="1800" dirty="0" smtClean="0">
                <a:latin typeface="+mj-lt"/>
                <a:ea typeface="黑体" pitchFamily="2" charset="-122"/>
              </a:rPr>
              <a:t>比 </a:t>
            </a:r>
            <a:r>
              <a:rPr lang="en-US" sz="1800" dirty="0" smtClean="0">
                <a:latin typeface="+mj-lt"/>
                <a:ea typeface="黑体" pitchFamily="2" charset="-122"/>
              </a:rPr>
              <a:t>Exchange </a:t>
            </a:r>
            <a:r>
              <a:rPr lang="zh-CN" altLang="en-US" sz="1800" dirty="0" smtClean="0">
                <a:latin typeface="+mj-lt"/>
                <a:ea typeface="黑体" pitchFamily="2" charset="-122"/>
              </a:rPr>
              <a:t>少 </a:t>
            </a:r>
            <a:r>
              <a:rPr lang="en-US" altLang="zh-CN" sz="1800" dirty="0" smtClean="0">
                <a:latin typeface="+mj-lt"/>
                <a:ea typeface="黑体" pitchFamily="2" charset="-122"/>
              </a:rPr>
              <a:t>35-50%</a:t>
            </a:r>
            <a:endParaRPr lang="en-US" sz="1800" dirty="0" smtClean="0">
              <a:latin typeface="+mj-lt"/>
              <a:ea typeface="黑体" pitchFamily="2" charset="-122"/>
            </a:endParaRPr>
          </a:p>
          <a:p>
            <a:pPr lvl="1"/>
            <a:endParaRPr lang="en-US" sz="2000" dirty="0" smtClean="0">
              <a:latin typeface="+mj-lt"/>
              <a:ea typeface="黑体" pitchFamily="2" charset="-122"/>
            </a:endParaRPr>
          </a:p>
          <a:p>
            <a:pPr lvl="1"/>
            <a:endParaRPr lang="en-US" sz="2000" dirty="0" smtClean="0">
              <a:latin typeface="+mj-lt"/>
              <a:ea typeface="黑体" pitchFamily="2" charset="-122"/>
            </a:endParaRPr>
          </a:p>
        </p:txBody>
      </p:sp>
      <p:pic>
        <p:nvPicPr>
          <p:cNvPr id="4" name="图片 3" descr="调整大小 Snap1.jpg"/>
          <p:cNvPicPr>
            <a:picLocks noChangeAspect="1"/>
          </p:cNvPicPr>
          <p:nvPr/>
        </p:nvPicPr>
        <p:blipFill>
          <a:blip r:embed="rId3"/>
          <a:stretch>
            <a:fillRect/>
          </a:stretch>
        </p:blipFill>
        <p:spPr>
          <a:xfrm>
            <a:off x="7591425" y="0"/>
            <a:ext cx="1552575" cy="942975"/>
          </a:xfrm>
          <a:prstGeom prst="rect">
            <a:avLst/>
          </a:prstGeom>
        </p:spPr>
      </p:pic>
    </p:spTree>
  </p:cSld>
  <p:clrMapOvr>
    <a:masterClrMapping/>
  </p:clrMapOvr>
  <p:transition>
    <p:strips dir="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Isosceles Triangle 66"/>
          <p:cNvSpPr/>
          <p:nvPr/>
        </p:nvSpPr>
        <p:spPr bwMode="ltGray">
          <a:xfrm rot="10800000">
            <a:off x="339329" y="1882072"/>
            <a:ext cx="1212059" cy="743255"/>
          </a:xfrm>
          <a:prstGeom prst="triangle">
            <a:avLst/>
          </a:prstGeom>
          <a:solidFill>
            <a:schemeClr val="bg2"/>
          </a:solidFill>
          <a:ln w="9525">
            <a:noFill/>
            <a:miter lim="800000"/>
            <a:headEnd/>
            <a:tailEnd/>
          </a:ln>
          <a:effectLst/>
        </p:spPr>
        <p:txBody>
          <a:bodyPr wrap="none" lIns="0" tIns="0" rIns="0" bIns="0" anchor="ctr">
            <a:prstTxWarp prst="textNoShape">
              <a:avLst/>
            </a:prstTxWarp>
          </a:bodyPr>
          <a:lstStyle/>
          <a:p>
            <a:pPr marL="171432" indent="-171432" algn="ctr">
              <a:buClr>
                <a:srgbClr val="000000"/>
              </a:buClr>
              <a:buFontTx/>
              <a:buChar char="•"/>
            </a:pPr>
            <a:endParaRPr lang="en-US" sz="1000" dirty="0">
              <a:solidFill>
                <a:srgbClr val="000000"/>
              </a:solidFill>
              <a:latin typeface="Arial"/>
              <a:ea typeface="SimHei" pitchFamily="2" charset="-122"/>
              <a:cs typeface="Arial" pitchFamily="34" charset="0"/>
            </a:endParaRPr>
          </a:p>
        </p:txBody>
      </p:sp>
      <p:pic>
        <p:nvPicPr>
          <p:cNvPr id="61" name="Picture 1"/>
          <p:cNvPicPr>
            <a:picLocks noChangeAspect="1" noChangeArrowheads="1"/>
          </p:cNvPicPr>
          <p:nvPr/>
        </p:nvPicPr>
        <p:blipFill>
          <a:blip r:embed="rId3" cstate="print"/>
          <a:srcRect/>
          <a:stretch>
            <a:fillRect/>
          </a:stretch>
        </p:blipFill>
        <p:spPr bwMode="auto">
          <a:xfrm>
            <a:off x="304800" y="1246037"/>
            <a:ext cx="8458200" cy="658963"/>
          </a:xfrm>
          <a:prstGeom prst="rect">
            <a:avLst/>
          </a:prstGeom>
          <a:noFill/>
          <a:ln w="12700" cap="flat">
            <a:solidFill>
              <a:srgbClr val="000000"/>
            </a:solidFill>
            <a:prstDash val="solid"/>
            <a:miter lim="800000"/>
            <a:headEnd/>
            <a:tailEnd/>
          </a:ln>
        </p:spPr>
      </p:pic>
      <p:grpSp>
        <p:nvGrpSpPr>
          <p:cNvPr id="2" name="Group 79"/>
          <p:cNvGrpSpPr>
            <a:grpSpLocks/>
          </p:cNvGrpSpPr>
          <p:nvPr/>
        </p:nvGrpSpPr>
        <p:grpSpPr bwMode="auto">
          <a:xfrm>
            <a:off x="152400" y="1143000"/>
            <a:ext cx="8762999" cy="533400"/>
            <a:chOff x="0" y="0"/>
            <a:chExt cx="7704" cy="416"/>
          </a:xfrm>
        </p:grpSpPr>
        <p:sp>
          <p:nvSpPr>
            <p:cNvPr id="65" name="AutoShape 80"/>
            <p:cNvSpPr>
              <a:spLocks/>
            </p:cNvSpPr>
            <p:nvPr/>
          </p:nvSpPr>
          <p:spPr bwMode="auto">
            <a:xfrm>
              <a:off x="0" y="0"/>
              <a:ext cx="7704" cy="416"/>
            </a:xfrm>
            <a:prstGeom prst="roundRect">
              <a:avLst>
                <a:gd name="adj" fmla="val 17958"/>
              </a:avLst>
            </a:prstGeom>
            <a:noFill/>
            <a:ln w="38100" cap="rnd">
              <a:solidFill>
                <a:srgbClr val="000000"/>
              </a:solidFill>
              <a:prstDash val="solid"/>
              <a:round/>
              <a:headEnd type="none" w="med" len="med"/>
              <a:tailEnd type="none" w="med" len="med"/>
            </a:ln>
          </p:spPr>
          <p:txBody>
            <a:bodyPr lIns="0" tIns="0" rIns="0" bIns="0"/>
            <a:lstStyle/>
            <a:p>
              <a:endParaRPr lang="en-US">
                <a:solidFill>
                  <a:srgbClr val="333333"/>
                </a:solidFill>
                <a:latin typeface="Arial"/>
                <a:ea typeface="SimHei" pitchFamily="2" charset="-122"/>
              </a:endParaRPr>
            </a:p>
          </p:txBody>
        </p:sp>
        <p:sp>
          <p:nvSpPr>
            <p:cNvPr id="66" name="AutoShape 81"/>
            <p:cNvSpPr>
              <a:spLocks/>
            </p:cNvSpPr>
            <p:nvPr/>
          </p:nvSpPr>
          <p:spPr bwMode="auto">
            <a:xfrm>
              <a:off x="0" y="0"/>
              <a:ext cx="7704" cy="416"/>
            </a:xfrm>
            <a:prstGeom prst="roundRect">
              <a:avLst>
                <a:gd name="adj" fmla="val 17958"/>
              </a:avLst>
            </a:prstGeom>
            <a:noFill/>
            <a:ln w="28575" cap="rnd">
              <a:solidFill>
                <a:srgbClr val="C00000"/>
              </a:solidFill>
              <a:prstDash val="solid"/>
              <a:round/>
              <a:headEnd type="none" w="med" len="med"/>
              <a:tailEnd type="none" w="med" len="med"/>
            </a:ln>
          </p:spPr>
          <p:txBody>
            <a:bodyPr lIns="0" tIns="0" rIns="0" bIns="0"/>
            <a:lstStyle/>
            <a:p>
              <a:endParaRPr lang="en-US">
                <a:solidFill>
                  <a:srgbClr val="333333"/>
                </a:solidFill>
                <a:latin typeface="Arial"/>
                <a:ea typeface="SimHei" pitchFamily="2" charset="-122"/>
              </a:endParaRPr>
            </a:p>
          </p:txBody>
        </p:sp>
      </p:grpSp>
      <p:sp>
        <p:nvSpPr>
          <p:cNvPr id="5155" name="Title 59"/>
          <p:cNvSpPr>
            <a:spLocks noGrp="1"/>
          </p:cNvSpPr>
          <p:nvPr>
            <p:ph type="title"/>
          </p:nvPr>
        </p:nvSpPr>
        <p:spPr>
          <a:xfrm>
            <a:off x="500034" y="0"/>
            <a:ext cx="8474075" cy="333375"/>
          </a:xfrm>
        </p:spPr>
        <p:txBody>
          <a:bodyPr/>
          <a:lstStyle/>
          <a:p>
            <a:pPr>
              <a:spcBef>
                <a:spcPts val="0"/>
              </a:spcBef>
              <a:spcAft>
                <a:spcPts val="0"/>
              </a:spcAft>
            </a:pPr>
            <a:r>
              <a:rPr lang="zh-CN" altLang="en-US" dirty="0" smtClean="0"/>
              <a:t>第三部分：终端用户计算</a:t>
            </a:r>
            <a:r>
              <a:rPr lang="en-US" altLang="zh-CN" dirty="0" smtClean="0"/>
              <a:t>——</a:t>
            </a:r>
            <a:r>
              <a:rPr lang="en-US" altLang="zh-CN" dirty="0" smtClean="0">
                <a:latin typeface="+mj-lt"/>
              </a:rPr>
              <a:t>VMware</a:t>
            </a:r>
            <a:r>
              <a:rPr lang="zh-CN" altLang="en-US" dirty="0" smtClean="0">
                <a:latin typeface="+mj-lt"/>
              </a:rPr>
              <a:t> </a:t>
            </a:r>
            <a:r>
              <a:rPr lang="en-US" dirty="0" err="1" smtClean="0">
                <a:latin typeface="+mj-lt"/>
                <a:ea typeface="黑体" pitchFamily="2" charset="-122"/>
              </a:rPr>
              <a:t>Zimbra</a:t>
            </a:r>
            <a:r>
              <a:rPr lang="zh-CN" altLang="en-US" dirty="0" smtClean="0">
                <a:ea typeface="黑体" pitchFamily="2" charset="-122"/>
              </a:rPr>
              <a:t>产品概述</a:t>
            </a:r>
            <a:endParaRPr lang="en-US" dirty="0">
              <a:latin typeface="+mn-lt"/>
              <a:ea typeface="SimHei" pitchFamily="2" charset="-122"/>
            </a:endParaRPr>
          </a:p>
        </p:txBody>
      </p:sp>
      <p:grpSp>
        <p:nvGrpSpPr>
          <p:cNvPr id="3" name="Group 59"/>
          <p:cNvGrpSpPr/>
          <p:nvPr/>
        </p:nvGrpSpPr>
        <p:grpSpPr>
          <a:xfrm>
            <a:off x="1282700" y="3118973"/>
            <a:ext cx="4457700" cy="3340099"/>
            <a:chOff x="1282700" y="3238500"/>
            <a:chExt cx="4457700" cy="3340099"/>
          </a:xfrm>
        </p:grpSpPr>
        <p:sp>
          <p:nvSpPr>
            <p:cNvPr id="1113128" name="Line 40"/>
            <p:cNvSpPr>
              <a:spLocks noChangeShapeType="1"/>
            </p:cNvSpPr>
            <p:nvPr/>
          </p:nvSpPr>
          <p:spPr bwMode="gray">
            <a:xfrm flipH="1">
              <a:off x="4597400" y="3276600"/>
              <a:ext cx="12698" cy="1643528"/>
            </a:xfrm>
            <a:prstGeom prst="line">
              <a:avLst/>
            </a:prstGeom>
            <a:noFill/>
            <a:ln w="12700">
              <a:solidFill>
                <a:schemeClr val="bg1">
                  <a:lumMod val="65000"/>
                </a:schemeClr>
              </a:solidFill>
              <a:round/>
              <a:headEnd/>
              <a:tailEnd/>
            </a:ln>
            <a:effectLst/>
          </p:spPr>
          <p:txBody>
            <a:bodyPr lIns="91435" tIns="45718" rIns="91435" bIns="45718"/>
            <a:lstStyle/>
            <a:p>
              <a:pPr>
                <a:buFont typeface="Wingdings" pitchFamily="-110" charset="2"/>
                <a:buNone/>
                <a:defRPr/>
              </a:pPr>
              <a:endParaRPr lang="en-US">
                <a:solidFill>
                  <a:srgbClr val="333333"/>
                </a:solidFill>
                <a:latin typeface="Arial"/>
                <a:ea typeface="SimHei" pitchFamily="2" charset="-122"/>
              </a:endParaRPr>
            </a:p>
          </p:txBody>
        </p:sp>
        <p:sp>
          <p:nvSpPr>
            <p:cNvPr id="5137" name="AutoShape 48"/>
            <p:cNvSpPr>
              <a:spLocks noChangeArrowheads="1"/>
            </p:cNvSpPr>
            <p:nvPr/>
          </p:nvSpPr>
          <p:spPr bwMode="gray">
            <a:xfrm>
              <a:off x="3670300" y="4838700"/>
              <a:ext cx="1752600" cy="228600"/>
            </a:xfrm>
            <a:prstGeom prst="roundRect">
              <a:avLst>
                <a:gd name="adj" fmla="val 50000"/>
              </a:avLst>
            </a:prstGeom>
            <a:solidFill>
              <a:srgbClr val="C0C0C0"/>
            </a:solidFill>
            <a:ln w="12700">
              <a:solidFill>
                <a:srgbClr val="C0C0C0"/>
              </a:solidFill>
              <a:miter lim="800000"/>
              <a:headEnd/>
              <a:tailEnd/>
            </a:ln>
          </p:spPr>
          <p:txBody>
            <a:bodyPr lIns="0" tIns="0" rIns="0" bIns="0" anchor="ctr">
              <a:prstTxWarp prst="textNoShape">
                <a:avLst/>
              </a:prstTxWarp>
            </a:bodyPr>
            <a:lstStyle/>
            <a:p>
              <a:pPr algn="ctr">
                <a:lnSpc>
                  <a:spcPct val="85000"/>
                </a:lnSpc>
                <a:spcBef>
                  <a:spcPts val="600"/>
                </a:spcBef>
              </a:pPr>
              <a:r>
                <a:rPr lang="en-US" sz="1000">
                  <a:solidFill>
                    <a:srgbClr val="333333">
                      <a:lumMod val="95000"/>
                      <a:lumOff val="5000"/>
                    </a:srgbClr>
                  </a:solidFill>
                  <a:latin typeface="Arial"/>
                  <a:ea typeface="SimHei" pitchFamily="2" charset="-122"/>
                  <a:cs typeface="Arial"/>
                </a:rPr>
                <a:t>IMAP、CardDAV、CalDAV</a:t>
              </a:r>
            </a:p>
          </p:txBody>
        </p:sp>
        <p:sp>
          <p:nvSpPr>
            <p:cNvPr id="78" name="Line 39"/>
            <p:cNvSpPr>
              <a:spLocks noChangeShapeType="1"/>
            </p:cNvSpPr>
            <p:nvPr/>
          </p:nvSpPr>
          <p:spPr bwMode="gray">
            <a:xfrm flipH="1">
              <a:off x="2159000" y="3238500"/>
              <a:ext cx="2590799" cy="1828800"/>
            </a:xfrm>
            <a:prstGeom prst="line">
              <a:avLst/>
            </a:prstGeom>
            <a:noFill/>
            <a:ln w="12700">
              <a:solidFill>
                <a:schemeClr val="bg1">
                  <a:lumMod val="65000"/>
                </a:schemeClr>
              </a:solidFill>
              <a:round/>
              <a:headEnd/>
              <a:tailEnd/>
            </a:ln>
            <a:effectLst/>
          </p:spPr>
          <p:txBody>
            <a:bodyPr lIns="91435" tIns="45718" rIns="91435" bIns="45718"/>
            <a:lstStyle/>
            <a:p>
              <a:pPr>
                <a:buFont typeface="Wingdings" pitchFamily="-110" charset="2"/>
                <a:buNone/>
                <a:defRPr/>
              </a:pPr>
              <a:endParaRPr lang="en-US">
                <a:solidFill>
                  <a:srgbClr val="333333"/>
                </a:solidFill>
                <a:latin typeface="Arial"/>
                <a:ea typeface="SimHei" pitchFamily="2" charset="-122"/>
              </a:endParaRPr>
            </a:p>
          </p:txBody>
        </p:sp>
        <p:sp>
          <p:nvSpPr>
            <p:cNvPr id="5144" name="AutoShape 48"/>
            <p:cNvSpPr>
              <a:spLocks noChangeArrowheads="1"/>
            </p:cNvSpPr>
            <p:nvPr/>
          </p:nvSpPr>
          <p:spPr bwMode="gray">
            <a:xfrm>
              <a:off x="1803401" y="4940300"/>
              <a:ext cx="609600" cy="228600"/>
            </a:xfrm>
            <a:prstGeom prst="roundRect">
              <a:avLst>
                <a:gd name="adj" fmla="val 50000"/>
              </a:avLst>
            </a:prstGeom>
            <a:solidFill>
              <a:srgbClr val="C0C0C0"/>
            </a:solidFill>
            <a:ln w="12700">
              <a:solidFill>
                <a:srgbClr val="C0C0C0"/>
              </a:solidFill>
              <a:miter lim="800000"/>
              <a:headEnd/>
              <a:tailEnd/>
            </a:ln>
          </p:spPr>
          <p:txBody>
            <a:bodyPr lIns="0" tIns="0" rIns="0" bIns="0" anchor="ctr">
              <a:prstTxWarp prst="textNoShape">
                <a:avLst/>
              </a:prstTxWarp>
            </a:bodyPr>
            <a:lstStyle/>
            <a:p>
              <a:pPr algn="ctr">
                <a:lnSpc>
                  <a:spcPct val="85000"/>
                </a:lnSpc>
                <a:spcBef>
                  <a:spcPts val="600"/>
                </a:spcBef>
              </a:pPr>
              <a:r>
                <a:rPr lang="en-US" sz="1000">
                  <a:solidFill>
                    <a:srgbClr val="333333">
                      <a:lumMod val="95000"/>
                      <a:lumOff val="5000"/>
                    </a:srgbClr>
                  </a:solidFill>
                  <a:latin typeface="Arial"/>
                  <a:ea typeface="SimHei" pitchFamily="2" charset="-122"/>
                  <a:cs typeface="Arial"/>
                </a:rPr>
                <a:t>MAPI</a:t>
              </a:r>
            </a:p>
          </p:txBody>
        </p:sp>
        <p:grpSp>
          <p:nvGrpSpPr>
            <p:cNvPr id="4" name="Group 59"/>
            <p:cNvGrpSpPr/>
            <p:nvPr/>
          </p:nvGrpSpPr>
          <p:grpSpPr>
            <a:xfrm>
              <a:off x="1282700" y="5156199"/>
              <a:ext cx="1600200" cy="1422400"/>
              <a:chOff x="1824285" y="7333264"/>
              <a:chExt cx="2275840" cy="2022969"/>
            </a:xfrm>
          </p:grpSpPr>
          <p:pic>
            <p:nvPicPr>
              <p:cNvPr id="80" name="Picture 79" descr="outlook.png"/>
              <p:cNvPicPr>
                <a:picLocks noChangeAspect="1"/>
              </p:cNvPicPr>
              <p:nvPr/>
            </p:nvPicPr>
            <p:blipFill>
              <a:blip r:embed="rId4" cstate="email">
                <a:extLst>
                  <a:ext uri="{28A0092B-C50C-407E-A947-70E740481C1C}">
                    <a14:useLocalDpi xmlns:a14="http://schemas.microsoft.com/office/drawing/2010/main" xmlns=""/>
                  </a:ext>
                </a:extLst>
              </a:blip>
              <a:srcRect/>
              <a:stretch>
                <a:fillRect/>
              </a:stretch>
            </p:blipFill>
            <p:spPr>
              <a:xfrm>
                <a:off x="1824285" y="7456170"/>
                <a:ext cx="2275840" cy="1900063"/>
              </a:xfrm>
              <a:prstGeom prst="rect">
                <a:avLst/>
              </a:prstGeom>
            </p:spPr>
          </p:pic>
          <p:sp>
            <p:nvSpPr>
              <p:cNvPr id="85" name="Rectangle 69"/>
              <p:cNvSpPr>
                <a:spLocks noChangeArrowheads="1"/>
              </p:cNvSpPr>
              <p:nvPr/>
            </p:nvSpPr>
            <p:spPr bwMode="auto">
              <a:xfrm>
                <a:off x="2304254" y="7333264"/>
                <a:ext cx="1283998" cy="350181"/>
              </a:xfrm>
              <a:prstGeom prst="rect">
                <a:avLst/>
              </a:prstGeom>
              <a:noFill/>
              <a:ln w="9525">
                <a:noFill/>
                <a:miter lim="800000"/>
                <a:headEnd/>
                <a:tailEnd/>
              </a:ln>
            </p:spPr>
            <p:txBody>
              <a:bodyPr wrap="none">
                <a:spAutoFit/>
              </a:bodyPr>
              <a:lstStyle/>
              <a:p>
                <a:pPr>
                  <a:spcBef>
                    <a:spcPts val="600"/>
                  </a:spcBef>
                </a:pPr>
                <a:r>
                  <a:rPr lang="en-US" sz="1000" b="1">
                    <a:solidFill>
                      <a:srgbClr val="333333">
                        <a:lumMod val="95000"/>
                        <a:lumOff val="5000"/>
                      </a:srgbClr>
                    </a:solidFill>
                    <a:latin typeface="Arial"/>
                    <a:ea typeface="SimHei" pitchFamily="2" charset="-122"/>
                    <a:cs typeface="Arial"/>
                  </a:rPr>
                  <a:t>MS Outlook</a:t>
                </a:r>
              </a:p>
            </p:txBody>
          </p:sp>
        </p:grpSp>
        <p:grpSp>
          <p:nvGrpSpPr>
            <p:cNvPr id="5" name="Group 60"/>
            <p:cNvGrpSpPr/>
            <p:nvPr/>
          </p:nvGrpSpPr>
          <p:grpSpPr>
            <a:xfrm>
              <a:off x="3619500" y="5016504"/>
              <a:ext cx="2120900" cy="1523997"/>
              <a:chOff x="5147733" y="7134587"/>
              <a:chExt cx="3016392" cy="2167463"/>
            </a:xfrm>
          </p:grpSpPr>
          <p:pic>
            <p:nvPicPr>
              <p:cNvPr id="82" name="Picture 81" descr="appledesk.png"/>
              <p:cNvPicPr>
                <a:picLocks noChangeAspect="1"/>
              </p:cNvPicPr>
              <p:nvPr/>
            </p:nvPicPr>
            <p:blipFill>
              <a:blip r:embed="rId5" cstate="email">
                <a:extLst>
                  <a:ext uri="{28A0092B-C50C-407E-A947-70E740481C1C}">
                    <a14:useLocalDpi xmlns:a14="http://schemas.microsoft.com/office/drawing/2010/main" xmlns=""/>
                  </a:ext>
                </a:extLst>
              </a:blip>
              <a:stretch>
                <a:fillRect/>
              </a:stretch>
            </p:blipFill>
            <p:spPr>
              <a:xfrm>
                <a:off x="5382542" y="7648137"/>
                <a:ext cx="2384214" cy="1653913"/>
              </a:xfrm>
              <a:prstGeom prst="rect">
                <a:avLst/>
              </a:prstGeom>
            </p:spPr>
          </p:pic>
          <p:sp>
            <p:nvSpPr>
              <p:cNvPr id="87" name="Text Box 16"/>
              <p:cNvSpPr txBox="1">
                <a:spLocks noChangeArrowheads="1"/>
              </p:cNvSpPr>
              <p:nvPr/>
            </p:nvSpPr>
            <p:spPr bwMode="gray">
              <a:xfrm>
                <a:off x="5147733" y="7134587"/>
                <a:ext cx="3016392" cy="405624"/>
              </a:xfrm>
              <a:prstGeom prst="rect">
                <a:avLst/>
              </a:prstGeom>
              <a:noFill/>
              <a:ln w="9525">
                <a:noFill/>
                <a:miter lim="800000"/>
                <a:headEnd/>
                <a:tailEnd/>
              </a:ln>
            </p:spPr>
            <p:txBody>
              <a:bodyPr wrap="square" lIns="130046" tIns="65023" rIns="130046" bIns="65023">
                <a:spAutoFit/>
              </a:bodyPr>
              <a:lstStyle/>
              <a:p>
                <a:pPr algn="ctr">
                  <a:spcBef>
                    <a:spcPts val="600"/>
                  </a:spcBef>
                </a:pPr>
                <a:r>
                  <a:rPr lang="en-US" sz="1000" b="1">
                    <a:solidFill>
                      <a:srgbClr val="333333">
                        <a:lumMod val="95000"/>
                        <a:lumOff val="5000"/>
                      </a:srgbClr>
                    </a:solidFill>
                    <a:latin typeface="Arial"/>
                    <a:ea typeface="SimHei" pitchFamily="2" charset="-122"/>
                    <a:cs typeface="Arial"/>
                  </a:rPr>
                  <a:t>Apple 桌面和其他标准客户端</a:t>
                </a:r>
              </a:p>
            </p:txBody>
          </p:sp>
        </p:grpSp>
      </p:grpSp>
      <p:grpSp>
        <p:nvGrpSpPr>
          <p:cNvPr id="6" name="Group 61"/>
          <p:cNvGrpSpPr/>
          <p:nvPr/>
        </p:nvGrpSpPr>
        <p:grpSpPr>
          <a:xfrm>
            <a:off x="4572001" y="2287496"/>
            <a:ext cx="4495801" cy="4144961"/>
            <a:chOff x="4572000" y="2362201"/>
            <a:chExt cx="4495801" cy="4144961"/>
          </a:xfrm>
        </p:grpSpPr>
        <p:sp>
          <p:nvSpPr>
            <p:cNvPr id="1113090" name="Line 2"/>
            <p:cNvSpPr>
              <a:spLocks noChangeShapeType="1"/>
            </p:cNvSpPr>
            <p:nvPr/>
          </p:nvSpPr>
          <p:spPr bwMode="gray">
            <a:xfrm flipV="1">
              <a:off x="4572001" y="2819400"/>
              <a:ext cx="2514600" cy="457200"/>
            </a:xfrm>
            <a:prstGeom prst="line">
              <a:avLst/>
            </a:prstGeom>
            <a:noFill/>
            <a:ln w="12700">
              <a:solidFill>
                <a:schemeClr val="bg1">
                  <a:lumMod val="65000"/>
                </a:schemeClr>
              </a:solidFill>
              <a:round/>
              <a:headEnd/>
              <a:tailEnd/>
            </a:ln>
            <a:effectLst/>
          </p:spPr>
          <p:txBody>
            <a:bodyPr lIns="91435" tIns="45718" rIns="91435" bIns="45718"/>
            <a:lstStyle/>
            <a:p>
              <a:pPr>
                <a:buFont typeface="Wingdings" pitchFamily="-110" charset="2"/>
                <a:buNone/>
                <a:defRPr/>
              </a:pPr>
              <a:endParaRPr lang="en-US">
                <a:solidFill>
                  <a:srgbClr val="333333"/>
                </a:solidFill>
                <a:latin typeface="Arial"/>
                <a:ea typeface="SimHei" pitchFamily="2" charset="-122"/>
              </a:endParaRPr>
            </a:p>
          </p:txBody>
        </p:sp>
        <p:sp>
          <p:nvSpPr>
            <p:cNvPr id="1113107" name="Line 19"/>
            <p:cNvSpPr>
              <a:spLocks noChangeShapeType="1"/>
            </p:cNvSpPr>
            <p:nvPr/>
          </p:nvSpPr>
          <p:spPr bwMode="gray">
            <a:xfrm>
              <a:off x="4572000" y="3276601"/>
              <a:ext cx="2514600" cy="762000"/>
            </a:xfrm>
            <a:prstGeom prst="line">
              <a:avLst/>
            </a:prstGeom>
            <a:noFill/>
            <a:ln w="12700">
              <a:solidFill>
                <a:schemeClr val="bg1">
                  <a:lumMod val="65000"/>
                </a:schemeClr>
              </a:solidFill>
              <a:round/>
              <a:headEnd/>
              <a:tailEnd/>
            </a:ln>
            <a:effectLst/>
          </p:spPr>
          <p:txBody>
            <a:bodyPr lIns="91435" tIns="45718" rIns="91435" bIns="45718"/>
            <a:lstStyle/>
            <a:p>
              <a:pPr>
                <a:buFont typeface="Wingdings" pitchFamily="-110" charset="2"/>
                <a:buNone/>
                <a:defRPr/>
              </a:pPr>
              <a:endParaRPr lang="en-US">
                <a:solidFill>
                  <a:srgbClr val="333333"/>
                </a:solidFill>
                <a:latin typeface="Arial"/>
                <a:ea typeface="SimHei" pitchFamily="2" charset="-122"/>
              </a:endParaRPr>
            </a:p>
          </p:txBody>
        </p:sp>
        <p:sp>
          <p:nvSpPr>
            <p:cNvPr id="1113129" name="Line 41"/>
            <p:cNvSpPr>
              <a:spLocks noChangeShapeType="1"/>
            </p:cNvSpPr>
            <p:nvPr/>
          </p:nvSpPr>
          <p:spPr bwMode="gray">
            <a:xfrm>
              <a:off x="4572000" y="3276601"/>
              <a:ext cx="2667000" cy="1828800"/>
            </a:xfrm>
            <a:prstGeom prst="line">
              <a:avLst/>
            </a:prstGeom>
            <a:noFill/>
            <a:ln w="12700">
              <a:solidFill>
                <a:schemeClr val="bg1">
                  <a:lumMod val="65000"/>
                </a:schemeClr>
              </a:solidFill>
              <a:round/>
              <a:headEnd/>
              <a:tailEnd/>
            </a:ln>
            <a:effectLst/>
          </p:spPr>
          <p:txBody>
            <a:bodyPr lIns="91435" tIns="45718" rIns="91435" bIns="45718"/>
            <a:lstStyle/>
            <a:p>
              <a:pPr>
                <a:buFont typeface="Wingdings" pitchFamily="-110" charset="2"/>
                <a:buNone/>
                <a:defRPr/>
              </a:pPr>
              <a:endParaRPr lang="en-US">
                <a:solidFill>
                  <a:srgbClr val="333333"/>
                </a:solidFill>
                <a:latin typeface="Arial"/>
                <a:ea typeface="SimHei" pitchFamily="2" charset="-122"/>
              </a:endParaRPr>
            </a:p>
          </p:txBody>
        </p:sp>
        <p:sp>
          <p:nvSpPr>
            <p:cNvPr id="5134" name="AutoShape 43"/>
            <p:cNvSpPr>
              <a:spLocks noChangeArrowheads="1"/>
            </p:cNvSpPr>
            <p:nvPr/>
          </p:nvSpPr>
          <p:spPr bwMode="gray">
            <a:xfrm>
              <a:off x="6705601" y="3886200"/>
              <a:ext cx="695325" cy="228600"/>
            </a:xfrm>
            <a:prstGeom prst="roundRect">
              <a:avLst>
                <a:gd name="adj" fmla="val 50000"/>
              </a:avLst>
            </a:prstGeom>
            <a:solidFill>
              <a:srgbClr val="C0C0C0"/>
            </a:solidFill>
            <a:ln w="12700">
              <a:solidFill>
                <a:srgbClr val="C0C0C0"/>
              </a:solidFill>
              <a:miter lim="800000"/>
              <a:headEnd/>
              <a:tailEnd/>
            </a:ln>
          </p:spPr>
          <p:txBody>
            <a:bodyPr lIns="0" tIns="0" rIns="0" bIns="0" anchor="ctr">
              <a:prstTxWarp prst="textNoShape">
                <a:avLst/>
              </a:prstTxWarp>
            </a:bodyPr>
            <a:lstStyle/>
            <a:p>
              <a:pPr algn="ctr">
                <a:lnSpc>
                  <a:spcPct val="85000"/>
                </a:lnSpc>
                <a:spcBef>
                  <a:spcPts val="600"/>
                </a:spcBef>
              </a:pPr>
              <a:r>
                <a:rPr lang="en-US" sz="1000">
                  <a:solidFill>
                    <a:srgbClr val="333333">
                      <a:lumMod val="95000"/>
                      <a:lumOff val="5000"/>
                    </a:srgbClr>
                  </a:solidFill>
                  <a:latin typeface="Arial"/>
                  <a:ea typeface="SimHei" pitchFamily="2" charset="-122"/>
                  <a:cs typeface="Arial"/>
                </a:rPr>
                <a:t>BES</a:t>
              </a:r>
            </a:p>
          </p:txBody>
        </p:sp>
        <p:sp>
          <p:nvSpPr>
            <p:cNvPr id="5150" name="AutoShape 49"/>
            <p:cNvSpPr>
              <a:spLocks noChangeArrowheads="1"/>
            </p:cNvSpPr>
            <p:nvPr/>
          </p:nvSpPr>
          <p:spPr bwMode="gray">
            <a:xfrm>
              <a:off x="6705601" y="2667000"/>
              <a:ext cx="1447800" cy="228600"/>
            </a:xfrm>
            <a:prstGeom prst="roundRect">
              <a:avLst>
                <a:gd name="adj" fmla="val 50000"/>
              </a:avLst>
            </a:prstGeom>
            <a:solidFill>
              <a:srgbClr val="C0C0C0"/>
            </a:solidFill>
            <a:ln w="12700">
              <a:solidFill>
                <a:srgbClr val="C0C0C0"/>
              </a:solidFill>
              <a:miter lim="800000"/>
              <a:headEnd/>
              <a:tailEnd/>
            </a:ln>
          </p:spPr>
          <p:txBody>
            <a:bodyPr lIns="0" tIns="0" rIns="0" bIns="0" anchor="ctr">
              <a:prstTxWarp prst="textNoShape">
                <a:avLst/>
              </a:prstTxWarp>
            </a:bodyPr>
            <a:lstStyle/>
            <a:p>
              <a:pPr algn="ctr">
                <a:lnSpc>
                  <a:spcPct val="85000"/>
                </a:lnSpc>
                <a:spcBef>
                  <a:spcPts val="600"/>
                </a:spcBef>
              </a:pPr>
              <a:r>
                <a:rPr lang="en-US" sz="1000">
                  <a:solidFill>
                    <a:srgbClr val="333333">
                      <a:lumMod val="95000"/>
                      <a:lumOff val="5000"/>
                    </a:srgbClr>
                  </a:solidFill>
                  <a:latin typeface="Arial"/>
                  <a:ea typeface="SimHei" pitchFamily="2" charset="-122"/>
                  <a:cs typeface="Arial"/>
                </a:rPr>
                <a:t>ActiveSync、xHTML</a:t>
              </a:r>
            </a:p>
          </p:txBody>
        </p:sp>
        <p:grpSp>
          <p:nvGrpSpPr>
            <p:cNvPr id="7" name="Group 67"/>
            <p:cNvGrpSpPr/>
            <p:nvPr/>
          </p:nvGrpSpPr>
          <p:grpSpPr>
            <a:xfrm>
              <a:off x="7467600" y="5257800"/>
              <a:ext cx="1073150" cy="1111250"/>
              <a:chOff x="10620587" y="7477760"/>
              <a:chExt cx="1526258" cy="1580444"/>
            </a:xfrm>
          </p:grpSpPr>
          <p:sp>
            <p:nvSpPr>
              <p:cNvPr id="5159" name="Text Box 69"/>
              <p:cNvSpPr txBox="1">
                <a:spLocks noChangeArrowheads="1"/>
              </p:cNvSpPr>
              <p:nvPr/>
            </p:nvSpPr>
            <p:spPr bwMode="gray">
              <a:xfrm>
                <a:off x="10620587" y="7477760"/>
                <a:ext cx="1526258" cy="350181"/>
              </a:xfrm>
              <a:prstGeom prst="rect">
                <a:avLst/>
              </a:prstGeom>
              <a:noFill/>
              <a:ln w="9525">
                <a:noFill/>
                <a:miter lim="800000"/>
                <a:headEnd/>
                <a:tailEnd/>
              </a:ln>
            </p:spPr>
            <p:txBody>
              <a:bodyPr>
                <a:spAutoFit/>
              </a:bodyPr>
              <a:lstStyle/>
              <a:p>
                <a:pPr algn="ctr">
                  <a:spcBef>
                    <a:spcPts val="600"/>
                  </a:spcBef>
                </a:pPr>
                <a:r>
                  <a:rPr lang="en-US" sz="1000" b="1">
                    <a:solidFill>
                      <a:srgbClr val="333333">
                        <a:lumMod val="95000"/>
                        <a:lumOff val="5000"/>
                      </a:srgbClr>
                    </a:solidFill>
                    <a:latin typeface="Arial"/>
                    <a:ea typeface="SimHei" pitchFamily="2" charset="-122"/>
                    <a:cs typeface="Arial"/>
                  </a:rPr>
                  <a:t>Win Mobile</a:t>
                </a:r>
              </a:p>
            </p:txBody>
          </p:sp>
          <p:pic>
            <p:nvPicPr>
              <p:cNvPr id="71" name="Picture 70" descr="winmobile.png"/>
              <p:cNvPicPr>
                <a:picLocks noChangeAspect="1"/>
              </p:cNvPicPr>
              <p:nvPr/>
            </p:nvPicPr>
            <p:blipFill>
              <a:blip r:embed="rId6" cstate="email">
                <a:extLst>
                  <a:ext uri="{28A0092B-C50C-407E-A947-70E740481C1C}">
                    <a14:useLocalDpi xmlns:a14="http://schemas.microsoft.com/office/drawing/2010/main" xmlns=""/>
                  </a:ext>
                </a:extLst>
              </a:blip>
              <a:srcRect/>
              <a:stretch>
                <a:fillRect/>
              </a:stretch>
            </p:blipFill>
            <p:spPr>
              <a:xfrm>
                <a:off x="10950223" y="7639498"/>
                <a:ext cx="866987" cy="1418706"/>
              </a:xfrm>
              <a:prstGeom prst="rect">
                <a:avLst/>
              </a:prstGeom>
            </p:spPr>
          </p:pic>
        </p:grpSp>
        <p:grpSp>
          <p:nvGrpSpPr>
            <p:cNvPr id="8" name="Group 74"/>
            <p:cNvGrpSpPr/>
            <p:nvPr/>
          </p:nvGrpSpPr>
          <p:grpSpPr>
            <a:xfrm>
              <a:off x="8153400" y="2362201"/>
              <a:ext cx="762000" cy="1219200"/>
              <a:chOff x="11595947" y="3359574"/>
              <a:chExt cx="1083733" cy="1733973"/>
            </a:xfrm>
          </p:grpSpPr>
          <p:sp>
            <p:nvSpPr>
              <p:cNvPr id="5163" name="Text Box 32"/>
              <p:cNvSpPr txBox="1">
                <a:spLocks noChangeArrowheads="1"/>
              </p:cNvSpPr>
              <p:nvPr/>
            </p:nvSpPr>
            <p:spPr bwMode="gray">
              <a:xfrm>
                <a:off x="11595947" y="3359574"/>
                <a:ext cx="1083733" cy="350181"/>
              </a:xfrm>
              <a:prstGeom prst="rect">
                <a:avLst/>
              </a:prstGeom>
              <a:noFill/>
              <a:ln w="9525">
                <a:noFill/>
                <a:miter lim="800000"/>
                <a:headEnd/>
                <a:tailEnd/>
              </a:ln>
            </p:spPr>
            <p:txBody>
              <a:bodyPr wrap="square">
                <a:spAutoFit/>
              </a:bodyPr>
              <a:lstStyle/>
              <a:p>
                <a:pPr algn="ctr">
                  <a:spcBef>
                    <a:spcPts val="600"/>
                  </a:spcBef>
                </a:pPr>
                <a:r>
                  <a:rPr lang="en-US" sz="1000" b="1">
                    <a:solidFill>
                      <a:srgbClr val="333333">
                        <a:lumMod val="95000"/>
                        <a:lumOff val="5000"/>
                      </a:srgbClr>
                    </a:solidFill>
                    <a:latin typeface="Arial"/>
                    <a:ea typeface="SimHei" pitchFamily="2" charset="-122"/>
                    <a:cs typeface="Arial"/>
                  </a:rPr>
                  <a:t>iPhone</a:t>
                </a:r>
              </a:p>
            </p:txBody>
          </p:sp>
          <p:pic>
            <p:nvPicPr>
              <p:cNvPr id="72" name="Picture 71" descr="iphone.png"/>
              <p:cNvPicPr>
                <a:picLocks noChangeAspect="1"/>
              </p:cNvPicPr>
              <p:nvPr/>
            </p:nvPicPr>
            <p:blipFill>
              <a:blip r:embed="rId7" cstate="email">
                <a:extLst>
                  <a:ext uri="{28A0092B-C50C-407E-A947-70E740481C1C}">
                    <a14:useLocalDpi xmlns:a14="http://schemas.microsoft.com/office/drawing/2010/main" xmlns=""/>
                  </a:ext>
                </a:extLst>
              </a:blip>
              <a:srcRect/>
              <a:stretch>
                <a:fillRect/>
              </a:stretch>
            </p:blipFill>
            <p:spPr>
              <a:xfrm>
                <a:off x="11595947" y="3576321"/>
                <a:ext cx="1011484" cy="1517226"/>
              </a:xfrm>
              <a:prstGeom prst="rect">
                <a:avLst/>
              </a:prstGeom>
            </p:spPr>
          </p:pic>
        </p:grpSp>
        <p:grpSp>
          <p:nvGrpSpPr>
            <p:cNvPr id="9" name="Group 64"/>
            <p:cNvGrpSpPr/>
            <p:nvPr/>
          </p:nvGrpSpPr>
          <p:grpSpPr>
            <a:xfrm>
              <a:off x="6858001" y="5257800"/>
              <a:ext cx="839787" cy="1249362"/>
              <a:chOff x="9753601" y="7477760"/>
              <a:chExt cx="1194364" cy="1776870"/>
            </a:xfrm>
          </p:grpSpPr>
          <p:sp>
            <p:nvSpPr>
              <p:cNvPr id="5157" name="Text Box 75"/>
              <p:cNvSpPr txBox="1">
                <a:spLocks noChangeArrowheads="1"/>
              </p:cNvSpPr>
              <p:nvPr/>
            </p:nvSpPr>
            <p:spPr bwMode="gray">
              <a:xfrm>
                <a:off x="9753601" y="7477760"/>
                <a:ext cx="1194364" cy="350181"/>
              </a:xfrm>
              <a:prstGeom prst="rect">
                <a:avLst/>
              </a:prstGeom>
              <a:noFill/>
              <a:ln w="9525">
                <a:noFill/>
                <a:miter lim="800000"/>
                <a:headEnd/>
                <a:tailEnd/>
              </a:ln>
            </p:spPr>
            <p:txBody>
              <a:bodyPr wrap="square">
                <a:spAutoFit/>
              </a:bodyPr>
              <a:lstStyle/>
              <a:p>
                <a:pPr algn="ctr">
                  <a:spcBef>
                    <a:spcPts val="600"/>
                  </a:spcBef>
                </a:pPr>
                <a:r>
                  <a:rPr lang="en-US" sz="1000" b="1" dirty="0">
                    <a:solidFill>
                      <a:srgbClr val="000000"/>
                    </a:solidFill>
                    <a:latin typeface="Arial"/>
                    <a:ea typeface="SimHei" pitchFamily="2" charset="-122"/>
                  </a:rPr>
                  <a:t>Android</a:t>
                </a:r>
              </a:p>
            </p:txBody>
          </p:sp>
          <p:pic>
            <p:nvPicPr>
              <p:cNvPr id="76" name="Picture 75" descr="droid.png"/>
              <p:cNvPicPr>
                <a:picLocks noChangeAspect="1"/>
              </p:cNvPicPr>
              <p:nvPr/>
            </p:nvPicPr>
            <p:blipFill>
              <a:blip r:embed="rId8" cstate="email">
                <a:extLst>
                  <a:ext uri="{28A0092B-C50C-407E-A947-70E740481C1C}">
                    <a14:useLocalDpi xmlns:a14="http://schemas.microsoft.com/office/drawing/2010/main" xmlns=""/>
                  </a:ext>
                </a:extLst>
              </a:blip>
              <a:srcRect/>
              <a:stretch>
                <a:fillRect/>
              </a:stretch>
            </p:blipFill>
            <p:spPr>
              <a:xfrm>
                <a:off x="9864231" y="7629030"/>
                <a:ext cx="1083734" cy="1625600"/>
              </a:xfrm>
              <a:prstGeom prst="rect">
                <a:avLst/>
              </a:prstGeom>
            </p:spPr>
          </p:pic>
        </p:grpSp>
        <p:grpSp>
          <p:nvGrpSpPr>
            <p:cNvPr id="10" name="Group 69"/>
            <p:cNvGrpSpPr/>
            <p:nvPr/>
          </p:nvGrpSpPr>
          <p:grpSpPr>
            <a:xfrm>
              <a:off x="8020262" y="3723741"/>
              <a:ext cx="1030287" cy="1066800"/>
              <a:chOff x="11406594" y="5295986"/>
              <a:chExt cx="1465297" cy="1517227"/>
            </a:xfrm>
          </p:grpSpPr>
          <p:sp>
            <p:nvSpPr>
              <p:cNvPr id="5177" name="Text Box 38"/>
              <p:cNvSpPr txBox="1">
                <a:spLocks noChangeArrowheads="1"/>
              </p:cNvSpPr>
              <p:nvPr/>
            </p:nvSpPr>
            <p:spPr bwMode="gray">
              <a:xfrm>
                <a:off x="11406594" y="5295986"/>
                <a:ext cx="1465297" cy="350181"/>
              </a:xfrm>
              <a:prstGeom prst="rect">
                <a:avLst/>
              </a:prstGeom>
              <a:noFill/>
              <a:ln w="9525">
                <a:noFill/>
                <a:miter lim="800000"/>
                <a:headEnd/>
                <a:tailEnd/>
              </a:ln>
            </p:spPr>
            <p:txBody>
              <a:bodyPr wrap="square">
                <a:spAutoFit/>
              </a:bodyPr>
              <a:lstStyle/>
              <a:p>
                <a:pPr algn="ctr">
                  <a:spcBef>
                    <a:spcPts val="600"/>
                  </a:spcBef>
                </a:pPr>
                <a:r>
                  <a:rPr lang="en-US" sz="1000" b="1">
                    <a:solidFill>
                      <a:srgbClr val="333333">
                        <a:lumMod val="95000"/>
                        <a:lumOff val="5000"/>
                      </a:srgbClr>
                    </a:solidFill>
                    <a:latin typeface="Arial"/>
                    <a:ea typeface="SimHei" pitchFamily="2" charset="-122"/>
                    <a:cs typeface="Arial"/>
                  </a:rPr>
                  <a:t>BlackBerry</a:t>
                </a:r>
              </a:p>
            </p:txBody>
          </p:sp>
          <p:pic>
            <p:nvPicPr>
              <p:cNvPr id="77" name="Picture 76" descr="blackberry.png"/>
              <p:cNvPicPr>
                <a:picLocks noChangeAspect="1"/>
              </p:cNvPicPr>
              <p:nvPr/>
            </p:nvPicPr>
            <p:blipFill>
              <a:blip r:embed="rId9" cstate="email">
                <a:extLst>
                  <a:ext uri="{28A0092B-C50C-407E-A947-70E740481C1C}">
                    <a14:useLocalDpi xmlns:a14="http://schemas.microsoft.com/office/drawing/2010/main" xmlns=""/>
                  </a:ext>
                </a:extLst>
              </a:blip>
              <a:srcRect/>
              <a:stretch>
                <a:fillRect/>
              </a:stretch>
            </p:blipFill>
            <p:spPr>
              <a:xfrm>
                <a:off x="11513612" y="5458546"/>
                <a:ext cx="1264355" cy="1354667"/>
              </a:xfrm>
              <a:prstGeom prst="rect">
                <a:avLst/>
              </a:prstGeom>
            </p:spPr>
          </p:pic>
        </p:grpSp>
        <p:grpSp>
          <p:nvGrpSpPr>
            <p:cNvPr id="11" name="Group 68"/>
            <p:cNvGrpSpPr/>
            <p:nvPr/>
          </p:nvGrpSpPr>
          <p:grpSpPr>
            <a:xfrm>
              <a:off x="8245476" y="5257800"/>
              <a:ext cx="822325" cy="1143000"/>
              <a:chOff x="11726898" y="7477760"/>
              <a:chExt cx="1169529" cy="1625600"/>
            </a:xfrm>
          </p:grpSpPr>
          <p:sp>
            <p:nvSpPr>
              <p:cNvPr id="5161" name="Text Box 72"/>
              <p:cNvSpPr txBox="1">
                <a:spLocks noChangeArrowheads="1"/>
              </p:cNvSpPr>
              <p:nvPr/>
            </p:nvSpPr>
            <p:spPr bwMode="gray">
              <a:xfrm>
                <a:off x="11726898" y="7477760"/>
                <a:ext cx="1169529" cy="350181"/>
              </a:xfrm>
              <a:prstGeom prst="rect">
                <a:avLst/>
              </a:prstGeom>
              <a:noFill/>
              <a:ln w="9525">
                <a:noFill/>
                <a:miter lim="800000"/>
                <a:headEnd/>
                <a:tailEnd/>
              </a:ln>
            </p:spPr>
            <p:txBody>
              <a:bodyPr wrap="square">
                <a:spAutoFit/>
              </a:bodyPr>
              <a:lstStyle/>
              <a:p>
                <a:pPr algn="ctr">
                  <a:spcBef>
                    <a:spcPts val="600"/>
                  </a:spcBef>
                </a:pPr>
                <a:r>
                  <a:rPr lang="en-US" sz="1000" b="1">
                    <a:solidFill>
                      <a:srgbClr val="333333">
                        <a:lumMod val="95000"/>
                        <a:lumOff val="5000"/>
                      </a:srgbClr>
                    </a:solidFill>
                    <a:latin typeface="Arial"/>
                    <a:ea typeface="SimHei" pitchFamily="2" charset="-122"/>
                    <a:cs typeface="Arial"/>
                  </a:rPr>
                  <a:t>Palm</a:t>
                </a:r>
              </a:p>
            </p:txBody>
          </p:sp>
          <p:pic>
            <p:nvPicPr>
              <p:cNvPr id="79" name="Picture 78" descr="palm.png"/>
              <p:cNvPicPr>
                <a:picLocks noChangeAspect="1"/>
              </p:cNvPicPr>
              <p:nvPr/>
            </p:nvPicPr>
            <p:blipFill>
              <a:blip r:embed="rId10" cstate="email">
                <a:extLst>
                  <a:ext uri="{28A0092B-C50C-407E-A947-70E740481C1C}">
                    <a14:useLocalDpi xmlns:a14="http://schemas.microsoft.com/office/drawing/2010/main" xmlns=""/>
                  </a:ext>
                </a:extLst>
              </a:blip>
              <a:srcRect/>
              <a:stretch>
                <a:fillRect/>
              </a:stretch>
            </p:blipFill>
            <p:spPr>
              <a:xfrm>
                <a:off x="11909777" y="7694507"/>
                <a:ext cx="975360" cy="1408853"/>
              </a:xfrm>
              <a:prstGeom prst="rect">
                <a:avLst/>
              </a:prstGeom>
            </p:spPr>
          </p:pic>
        </p:grpSp>
        <p:sp>
          <p:nvSpPr>
            <p:cNvPr id="103" name="AutoShape 49"/>
            <p:cNvSpPr>
              <a:spLocks noChangeArrowheads="1"/>
            </p:cNvSpPr>
            <p:nvPr/>
          </p:nvSpPr>
          <p:spPr bwMode="gray">
            <a:xfrm>
              <a:off x="6705601" y="5029200"/>
              <a:ext cx="1447800" cy="228600"/>
            </a:xfrm>
            <a:prstGeom prst="roundRect">
              <a:avLst>
                <a:gd name="adj" fmla="val 50000"/>
              </a:avLst>
            </a:prstGeom>
            <a:solidFill>
              <a:srgbClr val="C0C0C0"/>
            </a:solidFill>
            <a:ln w="12700">
              <a:solidFill>
                <a:srgbClr val="C0C0C0"/>
              </a:solidFill>
              <a:miter lim="800000"/>
              <a:headEnd/>
              <a:tailEnd/>
            </a:ln>
          </p:spPr>
          <p:txBody>
            <a:bodyPr lIns="0" tIns="0" rIns="0" bIns="0" anchor="ctr">
              <a:prstTxWarp prst="textNoShape">
                <a:avLst/>
              </a:prstTxWarp>
            </a:bodyPr>
            <a:lstStyle/>
            <a:p>
              <a:pPr algn="ctr">
                <a:lnSpc>
                  <a:spcPct val="85000"/>
                </a:lnSpc>
                <a:spcBef>
                  <a:spcPts val="600"/>
                </a:spcBef>
              </a:pPr>
              <a:r>
                <a:rPr lang="en-US" sz="1000">
                  <a:solidFill>
                    <a:srgbClr val="333333">
                      <a:lumMod val="95000"/>
                      <a:lumOff val="5000"/>
                    </a:srgbClr>
                  </a:solidFill>
                  <a:latin typeface="Arial"/>
                  <a:ea typeface="SimHei" pitchFamily="2" charset="-122"/>
                  <a:cs typeface="Arial"/>
                </a:rPr>
                <a:t>ActiveSync、xHTML</a:t>
              </a:r>
            </a:p>
          </p:txBody>
        </p:sp>
      </p:grpSp>
      <p:grpSp>
        <p:nvGrpSpPr>
          <p:cNvPr id="12" name="Group 58"/>
          <p:cNvGrpSpPr/>
          <p:nvPr/>
        </p:nvGrpSpPr>
        <p:grpSpPr>
          <a:xfrm>
            <a:off x="177800" y="2262095"/>
            <a:ext cx="4419600" cy="2702617"/>
            <a:chOff x="152400" y="2362200"/>
            <a:chExt cx="4419600" cy="2702617"/>
          </a:xfrm>
        </p:grpSpPr>
        <p:grpSp>
          <p:nvGrpSpPr>
            <p:cNvPr id="13" name="Group 57"/>
            <p:cNvGrpSpPr/>
            <p:nvPr/>
          </p:nvGrpSpPr>
          <p:grpSpPr>
            <a:xfrm>
              <a:off x="216294" y="2571975"/>
              <a:ext cx="1631123" cy="1389176"/>
              <a:chOff x="307618" y="1707200"/>
              <a:chExt cx="2319819" cy="1975717"/>
            </a:xfrm>
          </p:grpSpPr>
          <p:sp>
            <p:nvSpPr>
              <p:cNvPr id="55" name="Rectangle 69"/>
              <p:cNvSpPr>
                <a:spLocks noChangeArrowheads="1"/>
              </p:cNvSpPr>
              <p:nvPr/>
            </p:nvSpPr>
            <p:spPr bwMode="auto">
              <a:xfrm>
                <a:off x="589430" y="3332736"/>
                <a:ext cx="1286154" cy="350181"/>
              </a:xfrm>
              <a:prstGeom prst="rect">
                <a:avLst/>
              </a:prstGeom>
              <a:noFill/>
              <a:ln w="9525">
                <a:noFill/>
                <a:miter lim="800000"/>
                <a:headEnd/>
                <a:tailEnd/>
              </a:ln>
            </p:spPr>
            <p:txBody>
              <a:bodyPr wrap="none">
                <a:spAutoFit/>
              </a:bodyPr>
              <a:lstStyle/>
              <a:p>
                <a:pPr>
                  <a:spcBef>
                    <a:spcPts val="600"/>
                  </a:spcBef>
                </a:pPr>
                <a:r>
                  <a:rPr lang="en-US" sz="1000" b="1">
                    <a:solidFill>
                      <a:srgbClr val="333333">
                        <a:lumMod val="95000"/>
                        <a:lumOff val="5000"/>
                      </a:srgbClr>
                    </a:solidFill>
                    <a:latin typeface="Arial"/>
                    <a:ea typeface="SimHei" pitchFamily="2" charset="-122"/>
                    <a:cs typeface="Arial"/>
                  </a:rPr>
                  <a:t>Zimbra 桌面</a:t>
                </a:r>
              </a:p>
            </p:txBody>
          </p:sp>
          <p:pic>
            <p:nvPicPr>
              <p:cNvPr id="56" name="Picture 55" descr="ajax.png"/>
              <p:cNvPicPr>
                <a:picLocks noChangeAspect="1"/>
              </p:cNvPicPr>
              <p:nvPr/>
            </p:nvPicPr>
            <p:blipFill>
              <a:blip r:embed="rId11" cstate="email">
                <a:extLst>
                  <a:ext uri="{28A0092B-C50C-407E-A947-70E740481C1C}">
                    <a14:useLocalDpi xmlns:a14="http://schemas.microsoft.com/office/drawing/2010/main" xmlns=""/>
                  </a:ext>
                </a:extLst>
              </a:blip>
              <a:stretch>
                <a:fillRect/>
              </a:stretch>
            </p:blipFill>
            <p:spPr>
              <a:xfrm>
                <a:off x="307618" y="1707200"/>
                <a:ext cx="2319819" cy="1564323"/>
              </a:xfrm>
              <a:prstGeom prst="rect">
                <a:avLst/>
              </a:prstGeom>
            </p:spPr>
          </p:pic>
        </p:grpSp>
        <p:sp>
          <p:nvSpPr>
            <p:cNvPr id="1113111" name="Line 23"/>
            <p:cNvSpPr>
              <a:spLocks noChangeShapeType="1"/>
            </p:cNvSpPr>
            <p:nvPr/>
          </p:nvSpPr>
          <p:spPr bwMode="gray">
            <a:xfrm flipH="1" flipV="1">
              <a:off x="2057400" y="2819400"/>
              <a:ext cx="2514600" cy="457199"/>
            </a:xfrm>
            <a:prstGeom prst="line">
              <a:avLst/>
            </a:prstGeom>
            <a:noFill/>
            <a:ln w="12700">
              <a:solidFill>
                <a:schemeClr val="bg1">
                  <a:lumMod val="65000"/>
                </a:schemeClr>
              </a:solidFill>
              <a:round/>
              <a:headEnd/>
              <a:tailEnd/>
            </a:ln>
            <a:effectLst/>
          </p:spPr>
          <p:txBody>
            <a:bodyPr lIns="91435" tIns="45718" rIns="91435" bIns="45718"/>
            <a:lstStyle/>
            <a:p>
              <a:pPr>
                <a:buFont typeface="Wingdings" pitchFamily="-110" charset="2"/>
                <a:buNone/>
                <a:defRPr/>
              </a:pPr>
              <a:endParaRPr lang="en-US">
                <a:solidFill>
                  <a:srgbClr val="333333"/>
                </a:solidFill>
                <a:latin typeface="Arial"/>
                <a:ea typeface="SimHei" pitchFamily="2" charset="-122"/>
              </a:endParaRPr>
            </a:p>
          </p:txBody>
        </p:sp>
        <p:sp>
          <p:nvSpPr>
            <p:cNvPr id="1113127" name="Line 39"/>
            <p:cNvSpPr>
              <a:spLocks noChangeShapeType="1"/>
            </p:cNvSpPr>
            <p:nvPr/>
          </p:nvSpPr>
          <p:spPr bwMode="gray">
            <a:xfrm flipH="1">
              <a:off x="2133601" y="3276601"/>
              <a:ext cx="2438399" cy="761999"/>
            </a:xfrm>
            <a:prstGeom prst="line">
              <a:avLst/>
            </a:prstGeom>
            <a:noFill/>
            <a:ln w="12700">
              <a:solidFill>
                <a:schemeClr val="bg1">
                  <a:lumMod val="65000"/>
                </a:schemeClr>
              </a:solidFill>
              <a:round/>
              <a:headEnd/>
              <a:tailEnd/>
            </a:ln>
            <a:effectLst/>
          </p:spPr>
          <p:txBody>
            <a:bodyPr lIns="91435" tIns="45718" rIns="91435" bIns="45718"/>
            <a:lstStyle/>
            <a:p>
              <a:pPr>
                <a:buFont typeface="Wingdings" pitchFamily="-110" charset="2"/>
                <a:buNone/>
                <a:defRPr/>
              </a:pPr>
              <a:endParaRPr lang="en-US">
                <a:solidFill>
                  <a:srgbClr val="333333"/>
                </a:solidFill>
                <a:latin typeface="Arial"/>
                <a:ea typeface="SimHei" pitchFamily="2" charset="-122"/>
              </a:endParaRPr>
            </a:p>
          </p:txBody>
        </p:sp>
        <p:sp>
          <p:nvSpPr>
            <p:cNvPr id="5145" name="AutoShape 47"/>
            <p:cNvSpPr>
              <a:spLocks noChangeArrowheads="1"/>
            </p:cNvSpPr>
            <p:nvPr/>
          </p:nvSpPr>
          <p:spPr bwMode="gray">
            <a:xfrm>
              <a:off x="1752601" y="2678907"/>
              <a:ext cx="609600" cy="216694"/>
            </a:xfrm>
            <a:prstGeom prst="roundRect">
              <a:avLst>
                <a:gd name="adj" fmla="val 34000"/>
              </a:avLst>
            </a:prstGeom>
            <a:solidFill>
              <a:srgbClr val="C0C0C0"/>
            </a:solidFill>
            <a:ln w="12700">
              <a:solidFill>
                <a:srgbClr val="C0C0C0"/>
              </a:solidFill>
              <a:miter lim="800000"/>
              <a:headEnd/>
              <a:tailEnd/>
            </a:ln>
          </p:spPr>
          <p:txBody>
            <a:bodyPr lIns="0" tIns="0" rIns="0" bIns="0" anchor="ctr">
              <a:prstTxWarp prst="textNoShape">
                <a:avLst/>
              </a:prstTxWarp>
            </a:bodyPr>
            <a:lstStyle/>
            <a:p>
              <a:pPr algn="ctr">
                <a:lnSpc>
                  <a:spcPct val="85000"/>
                </a:lnSpc>
                <a:spcBef>
                  <a:spcPts val="600"/>
                </a:spcBef>
              </a:pPr>
              <a:r>
                <a:rPr lang="en-US" sz="1000">
                  <a:solidFill>
                    <a:srgbClr val="333333">
                      <a:lumMod val="95000"/>
                      <a:lumOff val="5000"/>
                    </a:srgbClr>
                  </a:solidFill>
                  <a:latin typeface="Arial"/>
                  <a:ea typeface="SimHei" pitchFamily="2" charset="-122"/>
                  <a:cs typeface="Arial"/>
                </a:rPr>
                <a:t>SOAP</a:t>
              </a:r>
            </a:p>
          </p:txBody>
        </p:sp>
        <p:grpSp>
          <p:nvGrpSpPr>
            <p:cNvPr id="14" name="Group 58"/>
            <p:cNvGrpSpPr/>
            <p:nvPr/>
          </p:nvGrpSpPr>
          <p:grpSpPr>
            <a:xfrm>
              <a:off x="152400" y="2362200"/>
              <a:ext cx="1695017" cy="2702617"/>
              <a:chOff x="216746" y="5226983"/>
              <a:chExt cx="2410691" cy="3843723"/>
            </a:xfrm>
          </p:grpSpPr>
          <p:pic>
            <p:nvPicPr>
              <p:cNvPr id="74" name="Picture 73" descr="zdesktop.png"/>
              <p:cNvPicPr>
                <a:picLocks noChangeAspect="1"/>
              </p:cNvPicPr>
              <p:nvPr/>
            </p:nvPicPr>
            <p:blipFill>
              <a:blip r:embed="rId12" cstate="email">
                <a:extLst>
                  <a:ext uri="{28A0092B-C50C-407E-A947-70E740481C1C}">
                    <a14:useLocalDpi xmlns:a14="http://schemas.microsoft.com/office/drawing/2010/main" xmlns=""/>
                  </a:ext>
                </a:extLst>
              </a:blip>
              <a:stretch>
                <a:fillRect/>
              </a:stretch>
            </p:blipFill>
            <p:spPr>
              <a:xfrm>
                <a:off x="216746" y="7445106"/>
                <a:ext cx="2410691" cy="1625600"/>
              </a:xfrm>
              <a:prstGeom prst="rect">
                <a:avLst/>
              </a:prstGeom>
            </p:spPr>
          </p:pic>
          <p:sp>
            <p:nvSpPr>
              <p:cNvPr id="86" name="Rectangle 69"/>
              <p:cNvSpPr>
                <a:spLocks noChangeArrowheads="1"/>
              </p:cNvSpPr>
              <p:nvPr/>
            </p:nvSpPr>
            <p:spPr bwMode="auto">
              <a:xfrm>
                <a:off x="482599" y="5226983"/>
                <a:ext cx="1904111" cy="350181"/>
              </a:xfrm>
              <a:prstGeom prst="rect">
                <a:avLst/>
              </a:prstGeom>
              <a:noFill/>
              <a:ln w="9525">
                <a:noFill/>
                <a:miter lim="800000"/>
                <a:headEnd/>
                <a:tailEnd/>
              </a:ln>
            </p:spPr>
            <p:txBody>
              <a:bodyPr wrap="none">
                <a:spAutoFit/>
              </a:bodyPr>
              <a:lstStyle/>
              <a:p>
                <a:pPr>
                  <a:spcBef>
                    <a:spcPts val="600"/>
                  </a:spcBef>
                </a:pPr>
                <a:r>
                  <a:rPr lang="en-US" sz="1000" b="1">
                    <a:solidFill>
                      <a:srgbClr val="333333">
                        <a:lumMod val="95000"/>
                        <a:lumOff val="5000"/>
                      </a:srgbClr>
                    </a:solidFill>
                    <a:latin typeface="Arial"/>
                    <a:ea typeface="SimHei" pitchFamily="2" charset="-122"/>
                    <a:cs typeface="Arial"/>
                  </a:rPr>
                  <a:t>Zimbra Web 客户端</a:t>
                </a:r>
              </a:p>
            </p:txBody>
          </p:sp>
        </p:grpSp>
        <p:sp>
          <p:nvSpPr>
            <p:cNvPr id="104" name="AutoShape 47"/>
            <p:cNvSpPr>
              <a:spLocks noChangeArrowheads="1"/>
            </p:cNvSpPr>
            <p:nvPr/>
          </p:nvSpPr>
          <p:spPr bwMode="gray">
            <a:xfrm>
              <a:off x="1752601" y="3886200"/>
              <a:ext cx="609600" cy="228600"/>
            </a:xfrm>
            <a:prstGeom prst="roundRect">
              <a:avLst>
                <a:gd name="adj" fmla="val 34000"/>
              </a:avLst>
            </a:prstGeom>
            <a:solidFill>
              <a:srgbClr val="C0C0C0"/>
            </a:solidFill>
            <a:ln w="12700">
              <a:solidFill>
                <a:srgbClr val="C0C0C0"/>
              </a:solidFill>
              <a:miter lim="800000"/>
              <a:headEnd/>
              <a:tailEnd/>
            </a:ln>
          </p:spPr>
          <p:txBody>
            <a:bodyPr lIns="0" tIns="0" rIns="0" bIns="0" anchor="ctr">
              <a:prstTxWarp prst="textNoShape">
                <a:avLst/>
              </a:prstTxWarp>
            </a:bodyPr>
            <a:lstStyle/>
            <a:p>
              <a:pPr algn="ctr">
                <a:lnSpc>
                  <a:spcPct val="85000"/>
                </a:lnSpc>
                <a:spcBef>
                  <a:spcPts val="600"/>
                </a:spcBef>
              </a:pPr>
              <a:r>
                <a:rPr lang="en-US" sz="1000">
                  <a:solidFill>
                    <a:srgbClr val="333333">
                      <a:lumMod val="95000"/>
                      <a:lumOff val="5000"/>
                    </a:srgbClr>
                  </a:solidFill>
                  <a:latin typeface="Arial"/>
                  <a:ea typeface="SimHei" pitchFamily="2" charset="-122"/>
                  <a:cs typeface="Arial"/>
                </a:rPr>
                <a:t>SOAP</a:t>
              </a:r>
            </a:p>
          </p:txBody>
        </p:sp>
      </p:grpSp>
      <p:grpSp>
        <p:nvGrpSpPr>
          <p:cNvPr id="15" name="Group 62"/>
          <p:cNvGrpSpPr/>
          <p:nvPr/>
        </p:nvGrpSpPr>
        <p:grpSpPr>
          <a:xfrm>
            <a:off x="4062338" y="2514600"/>
            <a:ext cx="1066800" cy="1447800"/>
            <a:chOff x="4038601" y="2514600"/>
            <a:chExt cx="1066800" cy="1447800"/>
          </a:xfrm>
        </p:grpSpPr>
        <p:sp>
          <p:nvSpPr>
            <p:cNvPr id="92" name="Rounded Rectangle 91"/>
            <p:cNvSpPr/>
            <p:nvPr/>
          </p:nvSpPr>
          <p:spPr bwMode="ltGray">
            <a:xfrm>
              <a:off x="4038601" y="2514600"/>
              <a:ext cx="1066800" cy="1447800"/>
            </a:xfrm>
            <a:prstGeom prst="roundRect">
              <a:avLst>
                <a:gd name="adj" fmla="val 7867"/>
              </a:avLst>
            </a:prstGeom>
            <a:gradFill flip="none" rotWithShape="1">
              <a:gsLst>
                <a:gs pos="0">
                  <a:srgbClr val="640000"/>
                </a:gs>
                <a:gs pos="100000">
                  <a:srgbClr val="AA0000"/>
                </a:gs>
              </a:gsLst>
              <a:lin ang="16200000" scaled="0"/>
              <a:tileRect/>
            </a:gradFill>
            <a:ln w="9525" cap="rnd">
              <a:solidFill>
                <a:srgbClr val="969696"/>
              </a:solidFill>
              <a:round/>
              <a:headEnd/>
              <a:tailEnd/>
            </a:ln>
          </p:spPr>
          <p:txBody>
            <a:bodyPr lIns="91435" tIns="45718" rIns="91435" bIns="45718" rtlCol="0" anchor="ctr">
              <a:prstTxWarp prst="textNoShape">
                <a:avLst/>
              </a:prstTxWarp>
            </a:bodyPr>
            <a:lstStyle/>
            <a:p>
              <a:pPr marL="171432" indent="-171432" algn="ctr">
                <a:buClr>
                  <a:srgbClr val="000000"/>
                </a:buClr>
                <a:buFontTx/>
                <a:buChar char="•"/>
              </a:pPr>
              <a:endParaRPr lang="en-US" sz="1500" dirty="0">
                <a:solidFill>
                  <a:srgbClr val="FFFFFF"/>
                </a:solidFill>
                <a:latin typeface="Arial"/>
                <a:ea typeface="SimHei" pitchFamily="2" charset="-122"/>
              </a:endParaRPr>
            </a:p>
          </p:txBody>
        </p:sp>
        <p:sp>
          <p:nvSpPr>
            <p:cNvPr id="5138" name="Text Box 15"/>
            <p:cNvSpPr txBox="1">
              <a:spLocks noChangeArrowheads="1"/>
            </p:cNvSpPr>
            <p:nvPr/>
          </p:nvSpPr>
          <p:spPr bwMode="gray">
            <a:xfrm>
              <a:off x="4038601" y="2829581"/>
              <a:ext cx="1066800" cy="523216"/>
            </a:xfrm>
            <a:prstGeom prst="rect">
              <a:avLst/>
            </a:prstGeom>
            <a:noFill/>
            <a:ln w="9525">
              <a:noFill/>
              <a:miter lim="800000"/>
              <a:headEnd/>
              <a:tailEnd/>
            </a:ln>
          </p:spPr>
          <p:txBody>
            <a:bodyPr lIns="91435" tIns="45718" rIns="91435" bIns="45718">
              <a:spAutoFit/>
            </a:bodyPr>
            <a:lstStyle/>
            <a:p>
              <a:pPr algn="ctr"/>
              <a:r>
                <a:rPr lang="en-US" sz="1400" dirty="0" err="1">
                  <a:solidFill>
                    <a:srgbClr val="FFFFFF"/>
                  </a:solidFill>
                  <a:latin typeface="Arial"/>
                  <a:ea typeface="SimHei" pitchFamily="2" charset="-122"/>
                </a:rPr>
                <a:t>Zimbra</a:t>
              </a:r>
              <a:r>
                <a:rPr lang="en-US" sz="1400" dirty="0">
                  <a:solidFill>
                    <a:srgbClr val="FFFFFF"/>
                  </a:solidFill>
                  <a:latin typeface="Arial"/>
                  <a:ea typeface="SimHei" pitchFamily="2" charset="-122"/>
                </a:rPr>
                <a:t> </a:t>
              </a:r>
              <a:br>
                <a:rPr lang="en-US" sz="1400" dirty="0">
                  <a:solidFill>
                    <a:srgbClr val="FFFFFF"/>
                  </a:solidFill>
                  <a:latin typeface="Arial"/>
                  <a:ea typeface="SimHei" pitchFamily="2" charset="-122"/>
                </a:rPr>
              </a:br>
              <a:r>
                <a:rPr lang="en-US" sz="1400" dirty="0" err="1">
                  <a:solidFill>
                    <a:srgbClr val="FFFFFF"/>
                  </a:solidFill>
                  <a:latin typeface="Arial"/>
                  <a:ea typeface="SimHei" pitchFamily="2" charset="-122"/>
                </a:rPr>
                <a:t>服务器</a:t>
              </a:r>
              <a:endParaRPr lang="en-US" sz="1400" dirty="0">
                <a:solidFill>
                  <a:srgbClr val="FFFFFF"/>
                </a:solidFill>
                <a:latin typeface="Arial"/>
                <a:ea typeface="SimHei" pitchFamily="2" charset="-122"/>
              </a:endParaRPr>
            </a:p>
          </p:txBody>
        </p:sp>
      </p:grpSp>
      <p:pic>
        <p:nvPicPr>
          <p:cNvPr id="57" name="图片 56" descr="调整大小 Snap1.jpg"/>
          <p:cNvPicPr>
            <a:picLocks noChangeAspect="1"/>
          </p:cNvPicPr>
          <p:nvPr/>
        </p:nvPicPr>
        <p:blipFill>
          <a:blip r:embed="rId13"/>
          <a:stretch>
            <a:fillRect/>
          </a:stretch>
        </p:blipFill>
        <p:spPr>
          <a:xfrm>
            <a:off x="7591425" y="0"/>
            <a:ext cx="1552575" cy="942975"/>
          </a:xfrm>
          <a:prstGeom prst="rect">
            <a:avLst/>
          </a:prstGeom>
        </p:spPr>
      </p:pic>
    </p:spTree>
    <p:extLst>
      <p:ext uri="{BB962C8B-B14F-4D97-AF65-F5344CB8AC3E}">
        <p14:creationId xmlns:p14="http://schemas.microsoft.com/office/powerpoint/2010/main" xmlns="" val="1250009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down)">
                                      <p:cBhvr>
                                        <p:cTn id="11" dur="500"/>
                                        <p:tgtEl>
                                          <p:spTgt spid="61"/>
                                        </p:tgtEl>
                                      </p:cBhvr>
                                    </p:animEffect>
                                  </p:childTnLst>
                                </p:cTn>
                              </p:par>
                              <p:par>
                                <p:cTn id="12" presetID="1"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wipe(up)">
                                      <p:cBhvr>
                                        <p:cTn id="18" dur="500"/>
                                        <p:tgtEl>
                                          <p:spTgt spid="67"/>
                                        </p:tgtEl>
                                      </p:cBhvr>
                                    </p:animEffect>
                                  </p:childTnLst>
                                </p:cTn>
                              </p:par>
                            </p:childTnLst>
                          </p:cTn>
                        </p:par>
                        <p:par>
                          <p:cTn id="19" fill="hold">
                            <p:stCondLst>
                              <p:cond delay="500"/>
                            </p:stCondLst>
                            <p:childTnLst>
                              <p:par>
                                <p:cTn id="20" presetID="22" presetClass="entr" presetSubtype="2"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1"/>
          <p:cNvGrpSpPr/>
          <p:nvPr/>
        </p:nvGrpSpPr>
        <p:grpSpPr>
          <a:xfrm>
            <a:off x="4705914" y="838200"/>
            <a:ext cx="4438085" cy="5130711"/>
            <a:chOff x="4705914" y="1215501"/>
            <a:chExt cx="4438085" cy="5130711"/>
          </a:xfrm>
        </p:grpSpPr>
        <p:grpSp>
          <p:nvGrpSpPr>
            <p:cNvPr id="3" name="Group 57"/>
            <p:cNvGrpSpPr/>
            <p:nvPr/>
          </p:nvGrpSpPr>
          <p:grpSpPr>
            <a:xfrm>
              <a:off x="4705914" y="1215501"/>
              <a:ext cx="4438085" cy="5130711"/>
              <a:chOff x="4705914" y="1215501"/>
              <a:chExt cx="4438085" cy="5130711"/>
            </a:xfrm>
          </p:grpSpPr>
          <p:sp>
            <p:nvSpPr>
              <p:cNvPr id="70" name="Rectangle 69"/>
              <p:cNvSpPr>
                <a:spLocks noChangeArrowheads="1"/>
              </p:cNvSpPr>
              <p:nvPr/>
            </p:nvSpPr>
            <p:spPr bwMode="auto">
              <a:xfrm>
                <a:off x="5515867" y="3887625"/>
                <a:ext cx="3332904" cy="2458587"/>
              </a:xfrm>
              <a:prstGeom prst="rect">
                <a:avLst/>
              </a:prstGeom>
              <a:gradFill rotWithShape="1">
                <a:gsLst>
                  <a:gs pos="0">
                    <a:srgbClr val="FFFFFF"/>
                  </a:gs>
                  <a:gs pos="100000">
                    <a:srgbClr val="EAEAEA"/>
                  </a:gs>
                </a:gsLst>
                <a:lin ang="5400000" scaled="1"/>
              </a:gradFill>
              <a:ln w="9525">
                <a:solidFill>
                  <a:srgbClr val="C0C0C0"/>
                </a:solidFill>
                <a:round/>
                <a:headEnd/>
                <a:tailEnd/>
              </a:ln>
            </p:spPr>
            <p:txBody>
              <a:bodyPr>
                <a:prstTxWarp prst="textNoShape">
                  <a:avLst/>
                </a:prstTxWarp>
              </a:bodyPr>
              <a:lstStyle/>
              <a:p>
                <a:pPr marL="114300" indent="-114300">
                  <a:lnSpc>
                    <a:spcPct val="80000"/>
                  </a:lnSpc>
                  <a:buFont typeface="Arial" charset="0"/>
                  <a:buChar char="•"/>
                </a:pPr>
                <a:endParaRPr lang="en-US" sz="1400" dirty="0">
                  <a:solidFill>
                    <a:schemeClr val="tx1"/>
                  </a:solidFill>
                  <a:latin typeface="+mj-lt"/>
                  <a:ea typeface="黑体" pitchFamily="2" charset="-122"/>
                  <a:cs typeface="Arial" charset="0"/>
                </a:endParaRPr>
              </a:p>
            </p:txBody>
          </p:sp>
          <p:sp>
            <p:nvSpPr>
              <p:cNvPr id="41" name="Rectangle 40"/>
              <p:cNvSpPr>
                <a:spLocks noChangeArrowheads="1"/>
              </p:cNvSpPr>
              <p:nvPr/>
            </p:nvSpPr>
            <p:spPr bwMode="auto">
              <a:xfrm>
                <a:off x="5510845" y="1215501"/>
                <a:ext cx="3332904" cy="2458587"/>
              </a:xfrm>
              <a:prstGeom prst="rect">
                <a:avLst/>
              </a:prstGeom>
              <a:gradFill rotWithShape="1">
                <a:gsLst>
                  <a:gs pos="0">
                    <a:srgbClr val="FFFFFF"/>
                  </a:gs>
                  <a:gs pos="100000">
                    <a:srgbClr val="EAEAEA"/>
                  </a:gs>
                </a:gsLst>
                <a:lin ang="5400000" scaled="1"/>
              </a:gradFill>
              <a:ln w="9525">
                <a:solidFill>
                  <a:srgbClr val="C0C0C0"/>
                </a:solidFill>
                <a:round/>
                <a:headEnd/>
                <a:tailEnd/>
              </a:ln>
            </p:spPr>
            <p:txBody>
              <a:bodyPr>
                <a:prstTxWarp prst="textNoShape">
                  <a:avLst/>
                </a:prstTxWarp>
              </a:bodyPr>
              <a:lstStyle/>
              <a:p>
                <a:pPr marL="114300" indent="-114300">
                  <a:lnSpc>
                    <a:spcPct val="80000"/>
                  </a:lnSpc>
                  <a:buFont typeface="Arial" charset="0"/>
                  <a:buChar char="•"/>
                </a:pPr>
                <a:endParaRPr lang="en-US" sz="1400" dirty="0">
                  <a:solidFill>
                    <a:schemeClr val="tx1"/>
                  </a:solidFill>
                  <a:latin typeface="+mj-lt"/>
                  <a:ea typeface="黑体" pitchFamily="2" charset="-122"/>
                  <a:cs typeface="Arial" charset="0"/>
                </a:endParaRPr>
              </a:p>
            </p:txBody>
          </p:sp>
          <p:sp>
            <p:nvSpPr>
              <p:cNvPr id="42" name="TextBox 41"/>
              <p:cNvSpPr txBox="1"/>
              <p:nvPr/>
            </p:nvSpPr>
            <p:spPr>
              <a:xfrm>
                <a:off x="5578232" y="1258438"/>
                <a:ext cx="3565767" cy="1384995"/>
              </a:xfrm>
              <a:prstGeom prst="rect">
                <a:avLst/>
              </a:prstGeom>
              <a:noFill/>
            </p:spPr>
            <p:txBody>
              <a:bodyPr wrap="square" rtlCol="0">
                <a:spAutoFit/>
              </a:bodyPr>
              <a:lstStyle/>
              <a:p>
                <a:r>
                  <a:rPr lang="zh-CN" altLang="en-US" sz="1400" b="1" dirty="0" smtClean="0">
                    <a:solidFill>
                      <a:schemeClr val="tx1"/>
                    </a:solidFill>
                    <a:latin typeface="+mj-lt"/>
                    <a:ea typeface="黑体" pitchFamily="2" charset="-122"/>
                  </a:rPr>
                  <a:t>以 </a:t>
                </a:r>
                <a:r>
                  <a:rPr lang="en-US" altLang="zh-CN" sz="1400" b="1" dirty="0" smtClean="0">
                    <a:solidFill>
                      <a:schemeClr val="tx1"/>
                    </a:solidFill>
                    <a:latin typeface="+mj-lt"/>
                    <a:ea typeface="黑体" pitchFamily="2" charset="-122"/>
                  </a:rPr>
                  <a:t>Web </a:t>
                </a:r>
                <a:r>
                  <a:rPr lang="zh-CN" altLang="en-US" sz="1400" b="1" dirty="0" smtClean="0">
                    <a:solidFill>
                      <a:schemeClr val="tx1"/>
                    </a:solidFill>
                    <a:latin typeface="+mj-lt"/>
                    <a:ea typeface="黑体" pitchFamily="2" charset="-122"/>
                  </a:rPr>
                  <a:t>应用程序服务为主</a:t>
                </a:r>
                <a:endParaRPr lang="en-US" sz="1400" b="1" dirty="0" smtClean="0">
                  <a:solidFill>
                    <a:schemeClr val="tx1"/>
                  </a:solidFill>
                  <a:latin typeface="+mj-lt"/>
                  <a:ea typeface="黑体" pitchFamily="2" charset="-122"/>
                </a:endParaRPr>
              </a:p>
              <a:p>
                <a:pPr>
                  <a:buFont typeface="Arial" pitchFamily="34" charset="0"/>
                  <a:buChar char="•"/>
                </a:pPr>
                <a:r>
                  <a:rPr lang="zh-CN" altLang="en-US" sz="1400" dirty="0" smtClean="0">
                    <a:solidFill>
                      <a:schemeClr val="tx1"/>
                    </a:solidFill>
                    <a:latin typeface="+mj-lt"/>
                    <a:ea typeface="黑体" pitchFamily="2" charset="-122"/>
                  </a:rPr>
                  <a:t> 随处访问，跨越平台</a:t>
                </a:r>
                <a:endParaRPr lang="en-US" sz="1400" dirty="0" smtClean="0">
                  <a:solidFill>
                    <a:schemeClr val="tx1"/>
                  </a:solidFill>
                  <a:latin typeface="+mj-lt"/>
                  <a:ea typeface="黑体" pitchFamily="2" charset="-122"/>
                </a:endParaRPr>
              </a:p>
              <a:p>
                <a:pPr>
                  <a:buFont typeface="Arial" pitchFamily="34" charset="0"/>
                  <a:buChar char="•"/>
                </a:pPr>
                <a:r>
                  <a:rPr lang="zh-CN" altLang="en-US" sz="1400" dirty="0" smtClean="0">
                    <a:solidFill>
                      <a:schemeClr val="tx1"/>
                    </a:solidFill>
                    <a:latin typeface="+mj-lt"/>
                    <a:ea typeface="黑体" pitchFamily="2" charset="-122"/>
                  </a:rPr>
                  <a:t> 私有云和公共云</a:t>
                </a:r>
                <a:endParaRPr lang="en-US" sz="1400" dirty="0" smtClean="0">
                  <a:solidFill>
                    <a:schemeClr val="tx1"/>
                  </a:solidFill>
                  <a:latin typeface="+mj-lt"/>
                  <a:ea typeface="黑体" pitchFamily="2" charset="-122"/>
                </a:endParaRPr>
              </a:p>
              <a:p>
                <a:pPr marL="109538" indent="-109538">
                  <a:buFont typeface="Arial" pitchFamily="34" charset="0"/>
                  <a:buChar char="•"/>
                </a:pPr>
                <a:r>
                  <a:rPr lang="zh-CN" altLang="en-US" sz="1400" dirty="0" smtClean="0">
                    <a:solidFill>
                      <a:schemeClr val="tx1"/>
                    </a:solidFill>
                    <a:latin typeface="+mj-lt"/>
                    <a:ea typeface="黑体" pitchFamily="2" charset="-122"/>
                  </a:rPr>
                  <a:t>快速创新，集成式用户界面</a:t>
                </a:r>
                <a:endParaRPr lang="en-US" sz="1400" dirty="0" smtClean="0">
                  <a:solidFill>
                    <a:schemeClr val="tx1"/>
                  </a:solidFill>
                  <a:latin typeface="+mj-lt"/>
                  <a:ea typeface="黑体" pitchFamily="2" charset="-122"/>
                </a:endParaRPr>
              </a:p>
              <a:p>
                <a:pPr>
                  <a:buFont typeface="Arial" pitchFamily="34" charset="0"/>
                  <a:buChar char="•"/>
                </a:pPr>
                <a:endParaRPr lang="en-US" sz="1400" b="1" dirty="0" smtClean="0">
                  <a:solidFill>
                    <a:schemeClr val="tx1"/>
                  </a:solidFill>
                  <a:latin typeface="+mj-lt"/>
                  <a:ea typeface="黑体" pitchFamily="2" charset="-122"/>
                </a:endParaRPr>
              </a:p>
              <a:p>
                <a:endParaRPr lang="en-US" sz="1400" b="1" dirty="0" smtClean="0">
                  <a:solidFill>
                    <a:schemeClr val="tx1"/>
                  </a:solidFill>
                  <a:latin typeface="+mj-lt"/>
                  <a:ea typeface="黑体" pitchFamily="2" charset="-122"/>
                </a:endParaRPr>
              </a:p>
            </p:txBody>
          </p:sp>
          <p:sp>
            <p:nvSpPr>
              <p:cNvPr id="47" name="Right Arrow 46"/>
              <p:cNvSpPr/>
              <p:nvPr/>
            </p:nvSpPr>
            <p:spPr bwMode="auto">
              <a:xfrm>
                <a:off x="4705914" y="2118247"/>
                <a:ext cx="903315" cy="600501"/>
              </a:xfrm>
              <a:prstGeom prst="rightArrow">
                <a:avLst/>
              </a:prstGeom>
              <a:gradFill>
                <a:gsLst>
                  <a:gs pos="0">
                    <a:srgbClr val="689739"/>
                  </a:gs>
                  <a:gs pos="100000">
                    <a:srgbClr val="92D050"/>
                  </a:gs>
                </a:gsLst>
              </a:gradFill>
              <a:ln>
                <a:solidFill>
                  <a:srgbClr val="619F37"/>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anchor="ctr"/>
              <a:lstStyle/>
              <a:p>
                <a:pPr algn="l">
                  <a:spcAft>
                    <a:spcPct val="0"/>
                  </a:spcAft>
                  <a:defRPr/>
                </a:pPr>
                <a:endParaRPr lang="en-US" sz="1600">
                  <a:solidFill>
                    <a:srgbClr val="FFFFFF"/>
                  </a:solidFill>
                  <a:latin typeface="+mj-lt"/>
                  <a:ea typeface="黑体" pitchFamily="2" charset="-122"/>
                </a:endParaRPr>
              </a:p>
            </p:txBody>
          </p:sp>
          <p:sp>
            <p:nvSpPr>
              <p:cNvPr id="72" name="TextBox 71"/>
              <p:cNvSpPr txBox="1"/>
              <p:nvPr/>
            </p:nvSpPr>
            <p:spPr>
              <a:xfrm>
                <a:off x="5583255" y="3930556"/>
                <a:ext cx="3388346" cy="1384995"/>
              </a:xfrm>
              <a:prstGeom prst="rect">
                <a:avLst/>
              </a:prstGeom>
              <a:noFill/>
            </p:spPr>
            <p:txBody>
              <a:bodyPr wrap="square" rtlCol="0">
                <a:spAutoFit/>
              </a:bodyPr>
              <a:lstStyle/>
              <a:p>
                <a:r>
                  <a:rPr lang="zh-CN" altLang="en-US" sz="1400" b="1" dirty="0" smtClean="0">
                    <a:solidFill>
                      <a:schemeClr val="tx1"/>
                    </a:solidFill>
                    <a:latin typeface="+mj-lt"/>
                    <a:ea typeface="黑体" pitchFamily="2" charset="-122"/>
                  </a:rPr>
                  <a:t>开放协作平台</a:t>
                </a:r>
                <a:endParaRPr lang="en-US" sz="1400" b="1" dirty="0" smtClean="0">
                  <a:solidFill>
                    <a:schemeClr val="tx1"/>
                  </a:solidFill>
                  <a:latin typeface="+mj-lt"/>
                  <a:ea typeface="黑体" pitchFamily="2" charset="-122"/>
                </a:endParaRPr>
              </a:p>
              <a:p>
                <a:pPr>
                  <a:buFont typeface="Arial" pitchFamily="34" charset="0"/>
                  <a:buChar char="•"/>
                </a:pPr>
                <a:r>
                  <a:rPr lang="zh-CN" altLang="en-US" sz="1400" b="1" dirty="0" smtClean="0">
                    <a:solidFill>
                      <a:schemeClr val="tx1"/>
                    </a:solidFill>
                    <a:latin typeface="+mj-lt"/>
                    <a:ea typeface="黑体" pitchFamily="2" charset="-122"/>
                  </a:rPr>
                  <a:t> </a:t>
                </a:r>
                <a:r>
                  <a:rPr lang="zh-CN" altLang="en-US" sz="1400" dirty="0" smtClean="0">
                    <a:solidFill>
                      <a:schemeClr val="tx1"/>
                    </a:solidFill>
                    <a:latin typeface="+mj-lt"/>
                    <a:ea typeface="黑体" pitchFamily="2" charset="-122"/>
                  </a:rPr>
                  <a:t>兼职管理</a:t>
                </a:r>
                <a:endParaRPr lang="en-US" sz="1400" dirty="0" smtClean="0">
                  <a:solidFill>
                    <a:schemeClr val="tx1"/>
                  </a:solidFill>
                  <a:latin typeface="+mj-lt"/>
                  <a:ea typeface="黑体" pitchFamily="2" charset="-122"/>
                </a:endParaRPr>
              </a:p>
              <a:p>
                <a:pPr>
                  <a:buFont typeface="Arial" pitchFamily="34" charset="0"/>
                  <a:buChar char="•"/>
                </a:pPr>
                <a:r>
                  <a:rPr lang="zh-CN" altLang="en-US" sz="1400" dirty="0" smtClean="0">
                    <a:solidFill>
                      <a:schemeClr val="tx1"/>
                    </a:solidFill>
                    <a:latin typeface="+mj-lt"/>
                    <a:ea typeface="黑体" pitchFamily="2" charset="-122"/>
                  </a:rPr>
                  <a:t> 云计算，降低总体拥有成本</a:t>
                </a:r>
                <a:endParaRPr lang="en-US" sz="1400" dirty="0" smtClean="0">
                  <a:solidFill>
                    <a:schemeClr val="tx1"/>
                  </a:solidFill>
                  <a:latin typeface="+mj-lt"/>
                  <a:ea typeface="黑体" pitchFamily="2" charset="-122"/>
                </a:endParaRPr>
              </a:p>
              <a:p>
                <a:pPr>
                  <a:buFont typeface="Arial" pitchFamily="34" charset="0"/>
                  <a:buChar char="•"/>
                </a:pPr>
                <a:r>
                  <a:rPr lang="en-US" altLang="zh-CN" sz="1400" dirty="0">
                    <a:solidFill>
                      <a:schemeClr val="tx1"/>
                    </a:solidFill>
                    <a:latin typeface="+mj-lt"/>
                    <a:ea typeface="黑体" pitchFamily="2" charset="-122"/>
                  </a:rPr>
                  <a:t> </a:t>
                </a:r>
                <a:r>
                  <a:rPr lang="en-US" altLang="zh-CN" sz="1400" dirty="0" smtClean="0">
                    <a:solidFill>
                      <a:schemeClr val="tx1"/>
                    </a:solidFill>
                    <a:latin typeface="+mj-lt"/>
                    <a:ea typeface="黑体" pitchFamily="2" charset="-122"/>
                  </a:rPr>
                  <a:t>Web </a:t>
                </a:r>
                <a:r>
                  <a:rPr lang="zh-CN" altLang="en-US" sz="1400" dirty="0" smtClean="0">
                    <a:solidFill>
                      <a:schemeClr val="tx1"/>
                    </a:solidFill>
                    <a:latin typeface="+mj-lt"/>
                    <a:ea typeface="黑体" pitchFamily="2" charset="-122"/>
                  </a:rPr>
                  <a:t>服务，高度集成</a:t>
                </a:r>
                <a:endParaRPr lang="en-US" sz="1400" dirty="0" smtClean="0">
                  <a:solidFill>
                    <a:schemeClr val="tx1"/>
                  </a:solidFill>
                  <a:latin typeface="+mj-lt"/>
                  <a:ea typeface="黑体" pitchFamily="2" charset="-122"/>
                </a:endParaRPr>
              </a:p>
              <a:p>
                <a:pPr>
                  <a:buFont typeface="Arial" pitchFamily="34" charset="0"/>
                  <a:buChar char="•"/>
                </a:pPr>
                <a:endParaRPr lang="en-US" sz="1400" b="1" dirty="0" smtClean="0">
                  <a:solidFill>
                    <a:schemeClr val="tx1"/>
                  </a:solidFill>
                  <a:latin typeface="+mj-lt"/>
                  <a:ea typeface="黑体" pitchFamily="2" charset="-122"/>
                </a:endParaRPr>
              </a:p>
              <a:p>
                <a:endParaRPr lang="en-US" sz="1400" b="1" dirty="0" smtClean="0">
                  <a:solidFill>
                    <a:schemeClr val="tx1"/>
                  </a:solidFill>
                  <a:latin typeface="+mj-lt"/>
                  <a:ea typeface="黑体" pitchFamily="2" charset="-122"/>
                </a:endParaRPr>
              </a:p>
            </p:txBody>
          </p:sp>
          <p:sp>
            <p:nvSpPr>
              <p:cNvPr id="79" name="Right Arrow 78"/>
              <p:cNvSpPr/>
              <p:nvPr/>
            </p:nvSpPr>
            <p:spPr bwMode="auto">
              <a:xfrm>
                <a:off x="4705914" y="4796030"/>
                <a:ext cx="903315" cy="600501"/>
              </a:xfrm>
              <a:prstGeom prst="rightArrow">
                <a:avLst/>
              </a:prstGeom>
              <a:gradFill>
                <a:gsLst>
                  <a:gs pos="0">
                    <a:srgbClr val="689739"/>
                  </a:gs>
                  <a:gs pos="100000">
                    <a:srgbClr val="92D050"/>
                  </a:gs>
                </a:gsLst>
              </a:gradFill>
              <a:ln>
                <a:solidFill>
                  <a:srgbClr val="619F37"/>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anchor="ctr"/>
              <a:lstStyle/>
              <a:p>
                <a:pPr algn="l">
                  <a:spcAft>
                    <a:spcPct val="0"/>
                  </a:spcAft>
                  <a:defRPr/>
                </a:pPr>
                <a:endParaRPr lang="en-US" sz="1600">
                  <a:solidFill>
                    <a:srgbClr val="FFFFFF"/>
                  </a:solidFill>
                  <a:latin typeface="+mj-lt"/>
                  <a:ea typeface="黑体" pitchFamily="2" charset="-122"/>
                </a:endParaRPr>
              </a:p>
            </p:txBody>
          </p:sp>
          <p:cxnSp>
            <p:nvCxnSpPr>
              <p:cNvPr id="91" name="Straight Connector 90"/>
              <p:cNvCxnSpPr/>
              <p:nvPr/>
            </p:nvCxnSpPr>
            <p:spPr bwMode="auto">
              <a:xfrm flipV="1">
                <a:off x="6438900" y="5381769"/>
                <a:ext cx="1238451" cy="257031"/>
              </a:xfrm>
              <a:prstGeom prst="line">
                <a:avLst/>
              </a:prstGeom>
              <a:solidFill>
                <a:srgbClr val="EB582F"/>
              </a:solidFill>
              <a:ln w="12700" cap="flat" cmpd="sng" algn="ctr">
                <a:solidFill>
                  <a:schemeClr val="bg1">
                    <a:lumMod val="50000"/>
                  </a:schemeClr>
                </a:solidFill>
                <a:prstDash val="solid"/>
                <a:round/>
                <a:headEnd type="none" w="med" len="med"/>
                <a:tailEnd type="none" w="med" len="med"/>
              </a:ln>
              <a:effectLst/>
            </p:spPr>
          </p:cxnSp>
          <p:grpSp>
            <p:nvGrpSpPr>
              <p:cNvPr id="4" name="Group 95"/>
              <p:cNvGrpSpPr/>
              <p:nvPr/>
            </p:nvGrpSpPr>
            <p:grpSpPr>
              <a:xfrm>
                <a:off x="6178246" y="4930208"/>
                <a:ext cx="2171543" cy="1366095"/>
                <a:chOff x="6178246" y="4930208"/>
                <a:chExt cx="2171543" cy="1366095"/>
              </a:xfrm>
            </p:grpSpPr>
            <p:pic>
              <p:nvPicPr>
                <p:cNvPr id="38" name="Picture 27" descr="ICON_Cloud_Q308"/>
                <p:cNvPicPr>
                  <a:picLocks noChangeAspect="1" noChangeArrowheads="1"/>
                </p:cNvPicPr>
                <p:nvPr/>
              </p:nvPicPr>
              <p:blipFill>
                <a:blip r:embed="rId3" cstate="print"/>
                <a:srcRect/>
                <a:stretch>
                  <a:fillRect/>
                </a:stretch>
              </p:blipFill>
              <p:spPr bwMode="auto">
                <a:xfrm>
                  <a:off x="6178246" y="4930208"/>
                  <a:ext cx="869309" cy="553118"/>
                </a:xfrm>
                <a:prstGeom prst="rect">
                  <a:avLst/>
                </a:prstGeom>
                <a:noFill/>
                <a:ln w="9525">
                  <a:noFill/>
                  <a:miter lim="800000"/>
                  <a:headEnd/>
                  <a:tailEnd/>
                </a:ln>
              </p:spPr>
            </p:pic>
            <p:cxnSp>
              <p:nvCxnSpPr>
                <p:cNvPr id="73" name="Straight Connector 72"/>
                <p:cNvCxnSpPr>
                  <a:stCxn id="83" idx="3"/>
                </p:cNvCxnSpPr>
                <p:nvPr/>
              </p:nvCxnSpPr>
              <p:spPr bwMode="auto">
                <a:xfrm>
                  <a:off x="6626755" y="5207194"/>
                  <a:ext cx="1088684" cy="152365"/>
                </a:xfrm>
                <a:prstGeom prst="line">
                  <a:avLst/>
                </a:prstGeom>
                <a:solidFill>
                  <a:srgbClr val="EB582F"/>
                </a:solidFill>
                <a:ln w="12700" cap="flat" cmpd="sng" algn="ctr">
                  <a:solidFill>
                    <a:schemeClr val="bg1">
                      <a:lumMod val="50000"/>
                    </a:schemeClr>
                  </a:solidFill>
                  <a:prstDash val="solid"/>
                  <a:round/>
                  <a:headEnd type="none" w="med" len="med"/>
                  <a:tailEnd type="none" w="med" len="med"/>
                </a:ln>
                <a:effectLst/>
              </p:spPr>
            </p:cxnSp>
            <p:grpSp>
              <p:nvGrpSpPr>
                <p:cNvPr id="5" name="Group 99"/>
                <p:cNvGrpSpPr/>
                <p:nvPr/>
              </p:nvGrpSpPr>
              <p:grpSpPr>
                <a:xfrm>
                  <a:off x="6212428" y="5448056"/>
                  <a:ext cx="516273" cy="610840"/>
                  <a:chOff x="6474057" y="5690787"/>
                  <a:chExt cx="554970" cy="656625"/>
                </a:xfrm>
              </p:grpSpPr>
              <p:pic>
                <p:nvPicPr>
                  <p:cNvPr id="74" name="Picture 384" descr="ICON_Server_Rack_Q308"/>
                  <p:cNvPicPr>
                    <a:picLocks noChangeAspect="1" noChangeArrowheads="1"/>
                  </p:cNvPicPr>
                  <p:nvPr/>
                </p:nvPicPr>
                <p:blipFill>
                  <a:blip r:embed="rId4" cstate="print"/>
                  <a:srcRect/>
                  <a:stretch>
                    <a:fillRect/>
                  </a:stretch>
                </p:blipFill>
                <p:spPr bwMode="auto">
                  <a:xfrm>
                    <a:off x="6487702" y="5921237"/>
                    <a:ext cx="541325" cy="426175"/>
                  </a:xfrm>
                  <a:prstGeom prst="rect">
                    <a:avLst/>
                  </a:prstGeom>
                  <a:noFill/>
                  <a:ln w="9525">
                    <a:noFill/>
                    <a:miter lim="800000"/>
                    <a:headEnd/>
                    <a:tailEnd/>
                  </a:ln>
                </p:spPr>
              </p:pic>
              <p:sp>
                <p:nvSpPr>
                  <p:cNvPr id="77" name="Rounded Rectangle 76"/>
                  <p:cNvSpPr/>
                  <p:nvPr/>
                </p:nvSpPr>
                <p:spPr bwMode="auto">
                  <a:xfrm>
                    <a:off x="6474057" y="5690787"/>
                    <a:ext cx="527243" cy="343796"/>
                  </a:xfrm>
                  <a:prstGeom prst="roundRect">
                    <a:avLst>
                      <a:gd name="adj" fmla="val 7867"/>
                    </a:avLst>
                  </a:prstGeom>
                  <a:gradFill>
                    <a:gsLst>
                      <a:gs pos="0">
                        <a:srgbClr val="0F388A"/>
                      </a:gs>
                      <a:gs pos="100000">
                        <a:srgbClr val="1564AB">
                          <a:alpha val="98824"/>
                        </a:srgbClr>
                      </a:gs>
                    </a:gsLst>
                  </a:gradFill>
                  <a:ln w="12700">
                    <a:solidFill>
                      <a:srgbClr val="1A448A"/>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marL="243836" indent="-243836">
                      <a:buClr>
                        <a:srgbClr val="000000"/>
                      </a:buClr>
                      <a:defRPr/>
                    </a:pPr>
                    <a:endParaRPr lang="en-US" dirty="0">
                      <a:solidFill>
                        <a:schemeClr val="bg1"/>
                      </a:solidFill>
                      <a:latin typeface="+mj-lt"/>
                      <a:ea typeface="黑体" pitchFamily="2" charset="-122"/>
                    </a:endParaRPr>
                  </a:p>
                </p:txBody>
              </p:sp>
            </p:grpSp>
            <p:pic>
              <p:nvPicPr>
                <p:cNvPr id="94" name="Picture 27" descr="ICON_Cloud_Q308"/>
                <p:cNvPicPr>
                  <a:picLocks noChangeAspect="1" noChangeArrowheads="1"/>
                </p:cNvPicPr>
                <p:nvPr/>
              </p:nvPicPr>
              <p:blipFill>
                <a:blip r:embed="rId3" cstate="print"/>
                <a:srcRect/>
                <a:stretch>
                  <a:fillRect/>
                </a:stretch>
              </p:blipFill>
              <p:spPr bwMode="auto">
                <a:xfrm>
                  <a:off x="7020336" y="5419870"/>
                  <a:ext cx="1329453" cy="845896"/>
                </a:xfrm>
                <a:prstGeom prst="rect">
                  <a:avLst/>
                </a:prstGeom>
                <a:noFill/>
                <a:ln w="9525">
                  <a:noFill/>
                  <a:miter lim="800000"/>
                  <a:headEnd/>
                  <a:tailEnd/>
                </a:ln>
              </p:spPr>
            </p:pic>
            <p:grpSp>
              <p:nvGrpSpPr>
                <p:cNvPr id="6" name="Group 98"/>
                <p:cNvGrpSpPr/>
                <p:nvPr/>
              </p:nvGrpSpPr>
              <p:grpSpPr>
                <a:xfrm>
                  <a:off x="7253537" y="5124686"/>
                  <a:ext cx="889483" cy="1034903"/>
                  <a:chOff x="7511290" y="5076967"/>
                  <a:chExt cx="956154" cy="1112473"/>
                </a:xfrm>
              </p:grpSpPr>
              <p:pic>
                <p:nvPicPr>
                  <p:cNvPr id="71" name="Picture 384" descr="ICON_Server_Rack_Q308"/>
                  <p:cNvPicPr>
                    <a:picLocks noChangeAspect="1" noChangeArrowheads="1"/>
                  </p:cNvPicPr>
                  <p:nvPr/>
                </p:nvPicPr>
                <p:blipFill>
                  <a:blip r:embed="rId5" cstate="print"/>
                  <a:srcRect/>
                  <a:stretch>
                    <a:fillRect/>
                  </a:stretch>
                </p:blipFill>
                <p:spPr bwMode="auto">
                  <a:xfrm>
                    <a:off x="7574130" y="5524376"/>
                    <a:ext cx="844761" cy="665064"/>
                  </a:xfrm>
                  <a:prstGeom prst="rect">
                    <a:avLst/>
                  </a:prstGeom>
                  <a:noFill/>
                  <a:ln w="9525">
                    <a:noFill/>
                    <a:miter lim="800000"/>
                    <a:headEnd/>
                    <a:tailEnd/>
                  </a:ln>
                </p:spPr>
              </p:pic>
              <p:sp>
                <p:nvSpPr>
                  <p:cNvPr id="75" name="Rounded Rectangle 74"/>
                  <p:cNvSpPr/>
                  <p:nvPr/>
                </p:nvSpPr>
                <p:spPr bwMode="auto">
                  <a:xfrm>
                    <a:off x="7511290" y="5076967"/>
                    <a:ext cx="956154" cy="475857"/>
                  </a:xfrm>
                  <a:prstGeom prst="roundRect">
                    <a:avLst>
                      <a:gd name="adj" fmla="val 7867"/>
                    </a:avLst>
                  </a:prstGeom>
                  <a:gradFill flip="none" rotWithShape="1">
                    <a:gsLst>
                      <a:gs pos="0">
                        <a:srgbClr val="820000"/>
                      </a:gs>
                      <a:gs pos="100000">
                        <a:srgbClr val="AA0000"/>
                      </a:gs>
                    </a:gsLst>
                    <a:lin ang="16200000" scaled="0"/>
                    <a:tileRect/>
                  </a:gradFill>
                  <a:ln w="9525">
                    <a:solidFill>
                      <a:srgbClr val="969696"/>
                    </a:solidFill>
                    <a:round/>
                    <a:headEnd/>
                    <a:tailEnd/>
                  </a:ln>
                </p:spPr>
                <p:txBody>
                  <a:bodyPr anchor="ctr">
                    <a:prstTxWarp prst="textNoShape">
                      <a:avLst/>
                    </a:prstTxWarp>
                  </a:bodyPr>
                  <a:lstStyle/>
                  <a:p>
                    <a:pPr marL="171450" indent="-171450" algn="ctr">
                      <a:buClr>
                        <a:schemeClr val="bg1"/>
                      </a:buClr>
                    </a:pPr>
                    <a:r>
                      <a:rPr lang="en-US" sz="1050" dirty="0" smtClean="0">
                        <a:solidFill>
                          <a:schemeClr val="bg1"/>
                        </a:solidFill>
                        <a:latin typeface="+mj-lt"/>
                        <a:ea typeface="黑体" pitchFamily="2" charset="-122"/>
                        <a:cs typeface="Arial" charset="0"/>
                      </a:rPr>
                      <a:t>Zimbra</a:t>
                    </a:r>
                    <a:endParaRPr lang="en-US" sz="1050" dirty="0">
                      <a:solidFill>
                        <a:schemeClr val="bg1"/>
                      </a:solidFill>
                      <a:latin typeface="+mj-lt"/>
                      <a:ea typeface="黑体" pitchFamily="2" charset="-122"/>
                      <a:cs typeface="Arial" charset="0"/>
                    </a:endParaRPr>
                  </a:p>
                </p:txBody>
              </p:sp>
            </p:grpSp>
            <p:sp>
              <p:nvSpPr>
                <p:cNvPr id="66" name="TextBox 65"/>
                <p:cNvSpPr txBox="1"/>
                <p:nvPr/>
              </p:nvSpPr>
              <p:spPr>
                <a:xfrm>
                  <a:off x="6353117" y="6050082"/>
                  <a:ext cx="697627" cy="246221"/>
                </a:xfrm>
                <a:prstGeom prst="rect">
                  <a:avLst/>
                </a:prstGeom>
                <a:noFill/>
              </p:spPr>
              <p:txBody>
                <a:bodyPr wrap="none" rtlCol="0">
                  <a:spAutoFit/>
                </a:bodyPr>
                <a:lstStyle/>
                <a:p>
                  <a:r>
                    <a:rPr lang="zh-CN" altLang="en-US" sz="1000" b="1" smtClean="0">
                      <a:solidFill>
                        <a:schemeClr val="tx1"/>
                      </a:solidFill>
                      <a:latin typeface="+mj-lt"/>
                      <a:ea typeface="黑体" pitchFamily="2" charset="-122"/>
                    </a:rPr>
                    <a:t>开放服务</a:t>
                  </a:r>
                  <a:endParaRPr lang="en-US" sz="1000" b="1" dirty="0" smtClean="0">
                    <a:solidFill>
                      <a:schemeClr val="tx1"/>
                    </a:solidFill>
                    <a:latin typeface="+mj-lt"/>
                    <a:ea typeface="黑体" pitchFamily="2" charset="-122"/>
                  </a:endParaRPr>
                </a:p>
              </p:txBody>
            </p:sp>
            <p:sp>
              <p:nvSpPr>
                <p:cNvPr id="83" name="Rounded Rectangle 82"/>
                <p:cNvSpPr/>
                <p:nvPr/>
              </p:nvSpPr>
              <p:spPr bwMode="auto">
                <a:xfrm>
                  <a:off x="6415590" y="5105624"/>
                  <a:ext cx="211165" cy="203140"/>
                </a:xfrm>
                <a:prstGeom prst="roundRect">
                  <a:avLst>
                    <a:gd name="adj" fmla="val 7867"/>
                  </a:avLst>
                </a:prstGeom>
                <a:gradFill>
                  <a:gsLst>
                    <a:gs pos="0">
                      <a:srgbClr val="F8930C"/>
                    </a:gs>
                    <a:gs pos="100000">
                      <a:srgbClr val="F9A22F"/>
                    </a:gs>
                  </a:gsLst>
                </a:gradFill>
                <a:ln w="12700">
                  <a:solidFill>
                    <a:srgbClr val="F97E1D"/>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marL="243836" indent="-243836">
                    <a:buClr>
                      <a:schemeClr val="bg1"/>
                    </a:buClr>
                    <a:defRPr/>
                  </a:pPr>
                  <a:endParaRPr lang="en-US" dirty="0" smtClean="0">
                    <a:solidFill>
                      <a:srgbClr val="FFFFFF"/>
                    </a:solidFill>
                    <a:latin typeface="+mj-lt"/>
                    <a:ea typeface="黑体" pitchFamily="2" charset="-122"/>
                  </a:endParaRPr>
                </a:p>
              </p:txBody>
            </p:sp>
            <p:sp>
              <p:nvSpPr>
                <p:cNvPr id="87" name="Rounded Rectangle 86"/>
                <p:cNvSpPr/>
                <p:nvPr/>
              </p:nvSpPr>
              <p:spPr bwMode="auto">
                <a:xfrm>
                  <a:off x="6713943" y="5105624"/>
                  <a:ext cx="211165" cy="203140"/>
                </a:xfrm>
                <a:prstGeom prst="roundRect">
                  <a:avLst>
                    <a:gd name="adj" fmla="val 7867"/>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marL="243836" indent="-243836">
                    <a:buClr>
                      <a:schemeClr val="bg1"/>
                    </a:buClr>
                    <a:defRPr/>
                  </a:pPr>
                  <a:endParaRPr lang="en-US" dirty="0">
                    <a:solidFill>
                      <a:srgbClr val="FFFFFF"/>
                    </a:solidFill>
                    <a:latin typeface="+mj-lt"/>
                    <a:ea typeface="黑体" pitchFamily="2" charset="-122"/>
                  </a:endParaRPr>
                </a:p>
              </p:txBody>
            </p:sp>
          </p:grpSp>
          <p:grpSp>
            <p:nvGrpSpPr>
              <p:cNvPr id="7" name="Group 77"/>
              <p:cNvGrpSpPr/>
              <p:nvPr/>
            </p:nvGrpSpPr>
            <p:grpSpPr>
              <a:xfrm>
                <a:off x="5813942" y="2370246"/>
                <a:ext cx="2813945" cy="1249254"/>
                <a:chOff x="5813942" y="2370246"/>
                <a:chExt cx="2813945" cy="1249254"/>
              </a:xfrm>
            </p:grpSpPr>
            <p:pic>
              <p:nvPicPr>
                <p:cNvPr id="13320" name="Picture 27" descr="ICON_Cloud_Q308"/>
                <p:cNvPicPr>
                  <a:picLocks noChangeAspect="1" noChangeArrowheads="1"/>
                </p:cNvPicPr>
                <p:nvPr/>
              </p:nvPicPr>
              <p:blipFill>
                <a:blip r:embed="rId3" cstate="print"/>
                <a:srcRect/>
                <a:stretch>
                  <a:fillRect/>
                </a:stretch>
              </p:blipFill>
              <p:spPr bwMode="auto">
                <a:xfrm>
                  <a:off x="5813942" y="2493907"/>
                  <a:ext cx="1228287" cy="781526"/>
                </a:xfrm>
                <a:prstGeom prst="rect">
                  <a:avLst/>
                </a:prstGeom>
                <a:noFill/>
                <a:ln w="9525">
                  <a:noFill/>
                  <a:miter lim="800000"/>
                  <a:headEnd/>
                  <a:tailEnd/>
                </a:ln>
              </p:spPr>
            </p:pic>
            <p:pic>
              <p:nvPicPr>
                <p:cNvPr id="49" name="Picture 48" descr="zdesktop.png"/>
                <p:cNvPicPr>
                  <a:picLocks noChangeAspect="1"/>
                </p:cNvPicPr>
                <p:nvPr/>
              </p:nvPicPr>
              <p:blipFill>
                <a:blip r:embed="rId6" cstate="print"/>
                <a:stretch>
                  <a:fillRect/>
                </a:stretch>
              </p:blipFill>
              <p:spPr>
                <a:xfrm>
                  <a:off x="6050534" y="2370246"/>
                  <a:ext cx="1656120" cy="1116770"/>
                </a:xfrm>
                <a:prstGeom prst="rect">
                  <a:avLst/>
                </a:prstGeom>
              </p:spPr>
            </p:pic>
            <p:sp>
              <p:nvSpPr>
                <p:cNvPr id="50" name="Rectangle 69"/>
                <p:cNvSpPr>
                  <a:spLocks noChangeArrowheads="1"/>
                </p:cNvSpPr>
                <p:nvPr/>
              </p:nvSpPr>
              <p:spPr bwMode="auto">
                <a:xfrm>
                  <a:off x="6083648" y="3364186"/>
                  <a:ext cx="667170" cy="246221"/>
                </a:xfrm>
                <a:prstGeom prst="rect">
                  <a:avLst/>
                </a:prstGeom>
                <a:noFill/>
                <a:ln w="9525">
                  <a:noFill/>
                  <a:miter lim="800000"/>
                  <a:headEnd/>
                  <a:tailEnd/>
                </a:ln>
              </p:spPr>
              <p:txBody>
                <a:bodyPr wrap="none">
                  <a:spAutoFit/>
                </a:bodyPr>
                <a:lstStyle/>
                <a:p>
                  <a:pPr>
                    <a:spcBef>
                      <a:spcPct val="50000"/>
                    </a:spcBef>
                  </a:pPr>
                  <a:r>
                    <a:rPr lang="en-US" sz="1000" b="1" smtClean="0">
                      <a:solidFill>
                        <a:schemeClr val="tx1">
                          <a:lumMod val="95000"/>
                          <a:lumOff val="5000"/>
                        </a:schemeClr>
                      </a:solidFill>
                      <a:latin typeface="+mj-lt"/>
                      <a:ea typeface="黑体" pitchFamily="2" charset="-122"/>
                      <a:cs typeface="Arial" pitchFamily="34" charset="0"/>
                    </a:rPr>
                    <a:t>Web 2.0</a:t>
                  </a:r>
                  <a:endParaRPr lang="en-US" sz="1000" b="1" dirty="0" smtClean="0">
                    <a:solidFill>
                      <a:schemeClr val="tx1">
                        <a:lumMod val="95000"/>
                        <a:lumOff val="5000"/>
                      </a:schemeClr>
                    </a:solidFill>
                    <a:latin typeface="+mj-lt"/>
                    <a:ea typeface="黑体" pitchFamily="2" charset="-122"/>
                    <a:cs typeface="Arial" pitchFamily="34" charset="0"/>
                  </a:endParaRPr>
                </a:p>
              </p:txBody>
            </p:sp>
            <p:pic>
              <p:nvPicPr>
                <p:cNvPr id="56" name="Picture 27" descr="ICON_Cloud_Q308"/>
                <p:cNvPicPr>
                  <a:picLocks noChangeAspect="1" noChangeArrowheads="1"/>
                </p:cNvPicPr>
                <p:nvPr/>
              </p:nvPicPr>
              <p:blipFill>
                <a:blip r:embed="rId3" cstate="print"/>
                <a:srcRect/>
                <a:stretch>
                  <a:fillRect/>
                </a:stretch>
              </p:blipFill>
              <p:spPr bwMode="auto">
                <a:xfrm>
                  <a:off x="6850938" y="2568622"/>
                  <a:ext cx="1651613" cy="1050878"/>
                </a:xfrm>
                <a:prstGeom prst="rect">
                  <a:avLst/>
                </a:prstGeom>
                <a:noFill/>
                <a:ln w="9525">
                  <a:noFill/>
                  <a:miter lim="800000"/>
                  <a:headEnd/>
                  <a:tailEnd/>
                </a:ln>
              </p:spPr>
            </p:pic>
            <p:pic>
              <p:nvPicPr>
                <p:cNvPr id="43" name="Picture 40" descr="ICON_Laptop_Q308"/>
                <p:cNvPicPr>
                  <a:picLocks noChangeAspect="1" noChangeArrowheads="1"/>
                </p:cNvPicPr>
                <p:nvPr/>
              </p:nvPicPr>
              <p:blipFill>
                <a:blip r:embed="rId7" cstate="print"/>
                <a:srcRect/>
                <a:stretch>
                  <a:fillRect/>
                </a:stretch>
              </p:blipFill>
              <p:spPr bwMode="auto">
                <a:xfrm>
                  <a:off x="6941160" y="2870647"/>
                  <a:ext cx="522924" cy="573206"/>
                </a:xfrm>
                <a:prstGeom prst="rect">
                  <a:avLst/>
                </a:prstGeom>
                <a:noFill/>
                <a:ln w="9525">
                  <a:noFill/>
                  <a:miter lim="800000"/>
                  <a:headEnd/>
                  <a:tailEnd/>
                </a:ln>
              </p:spPr>
            </p:pic>
            <p:pic>
              <p:nvPicPr>
                <p:cNvPr id="1035" name="Picture 11" descr="C:\Users\testuser\AppData\Local\Temp\VMwareDnD\02af777f\VMW_09Q3_ICON_CellPhone.png"/>
                <p:cNvPicPr>
                  <a:picLocks noChangeAspect="1" noChangeArrowheads="1"/>
                </p:cNvPicPr>
                <p:nvPr/>
              </p:nvPicPr>
              <p:blipFill>
                <a:blip r:embed="rId8" cstate="print"/>
                <a:srcRect/>
                <a:stretch>
                  <a:fillRect/>
                </a:stretch>
              </p:blipFill>
              <p:spPr bwMode="auto">
                <a:xfrm>
                  <a:off x="7408732" y="2852390"/>
                  <a:ext cx="400694" cy="650831"/>
                </a:xfrm>
                <a:prstGeom prst="rect">
                  <a:avLst/>
                </a:prstGeom>
                <a:noFill/>
              </p:spPr>
            </p:pic>
            <p:pic>
              <p:nvPicPr>
                <p:cNvPr id="59" name="Picture 42" descr="ICON_Desktop_Q308"/>
                <p:cNvPicPr>
                  <a:picLocks noChangeAspect="1" noChangeArrowheads="1"/>
                </p:cNvPicPr>
                <p:nvPr/>
              </p:nvPicPr>
              <p:blipFill>
                <a:blip r:embed="rId9" cstate="print"/>
                <a:srcRect/>
                <a:stretch>
                  <a:fillRect/>
                </a:stretch>
              </p:blipFill>
              <p:spPr bwMode="auto">
                <a:xfrm>
                  <a:off x="8019505" y="2853452"/>
                  <a:ext cx="608382" cy="647730"/>
                </a:xfrm>
                <a:prstGeom prst="rect">
                  <a:avLst/>
                </a:prstGeom>
                <a:noFill/>
                <a:ln w="9525">
                  <a:noFill/>
                  <a:miter lim="800000"/>
                  <a:headEnd/>
                  <a:tailEnd/>
                </a:ln>
              </p:spPr>
            </p:pic>
            <p:pic>
              <p:nvPicPr>
                <p:cNvPr id="76" name="Picture 11" descr="C:\Users\testuser\AppData\Local\Temp\VMwareDnD\982bde8c\VMW_09Q3_ICON_iPhone.png"/>
                <p:cNvPicPr>
                  <a:picLocks noChangeAspect="1" noChangeArrowheads="1"/>
                </p:cNvPicPr>
                <p:nvPr/>
              </p:nvPicPr>
              <p:blipFill>
                <a:blip r:embed="rId10" cstate="print"/>
                <a:srcRect/>
                <a:stretch>
                  <a:fillRect/>
                </a:stretch>
              </p:blipFill>
              <p:spPr bwMode="auto">
                <a:xfrm>
                  <a:off x="7781561" y="2933191"/>
                  <a:ext cx="196043" cy="475027"/>
                </a:xfrm>
                <a:prstGeom prst="rect">
                  <a:avLst/>
                </a:prstGeom>
                <a:noFill/>
              </p:spPr>
            </p:pic>
          </p:grpSp>
        </p:grpSp>
        <p:sp>
          <p:nvSpPr>
            <p:cNvPr id="81" name="Rounded Rectangle 80"/>
            <p:cNvSpPr/>
            <p:nvPr/>
          </p:nvSpPr>
          <p:spPr bwMode="auto">
            <a:xfrm>
              <a:off x="7258824" y="5586413"/>
              <a:ext cx="885052" cy="124995"/>
            </a:xfrm>
            <a:prstGeom prst="roundRect">
              <a:avLst/>
            </a:prstGeom>
            <a:gradFill>
              <a:gsLst>
                <a:gs pos="0">
                  <a:srgbClr val="037BB1"/>
                </a:gs>
                <a:gs pos="83000">
                  <a:srgbClr val="52AEDC"/>
                </a:gs>
              </a:gsLst>
            </a:gradFill>
            <a:ln w="12700">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l">
                <a:spcAft>
                  <a:spcPct val="0"/>
                </a:spcAft>
                <a:defRPr/>
              </a:pPr>
              <a:endParaRPr lang="en-US" sz="1600" dirty="0">
                <a:solidFill>
                  <a:srgbClr val="FFFFFF"/>
                </a:solidFill>
                <a:latin typeface="+mj-lt"/>
                <a:ea typeface="黑体" pitchFamily="2" charset="-122"/>
              </a:endParaRPr>
            </a:p>
          </p:txBody>
        </p:sp>
      </p:grpSp>
      <p:sp>
        <p:nvSpPr>
          <p:cNvPr id="13315" name="Rectangle 2"/>
          <p:cNvSpPr>
            <a:spLocks noGrp="1" noChangeArrowheads="1"/>
          </p:cNvSpPr>
          <p:nvPr>
            <p:ph type="title"/>
          </p:nvPr>
        </p:nvSpPr>
        <p:spPr>
          <a:xfrm>
            <a:off x="500034" y="0"/>
            <a:ext cx="8474075" cy="333375"/>
          </a:xfrm>
        </p:spPr>
        <p:txBody>
          <a:bodyPr/>
          <a:lstStyle/>
          <a:p>
            <a:r>
              <a:rPr lang="zh-CN" altLang="en-US" dirty="0" smtClean="0">
                <a:latin typeface="黑体" pitchFamily="2" charset="-122"/>
                <a:ea typeface="黑体" pitchFamily="2" charset="-122"/>
              </a:rPr>
              <a:t>第三部分：终端用户计算</a:t>
            </a:r>
            <a:r>
              <a:rPr lang="en-US" altLang="zh-CN" dirty="0" smtClean="0">
                <a:latin typeface="黑体" pitchFamily="2" charset="-122"/>
                <a:ea typeface="黑体" pitchFamily="2" charset="-122"/>
              </a:rPr>
              <a:t>——</a:t>
            </a:r>
            <a:r>
              <a:rPr lang="en-US" altLang="zh-CN" dirty="0" smtClean="0">
                <a:latin typeface="+mj-lt"/>
                <a:ea typeface="黑体" pitchFamily="2" charset="-122"/>
              </a:rPr>
              <a:t>VMware</a:t>
            </a:r>
            <a:r>
              <a:rPr lang="zh-CN" altLang="en-US" dirty="0" smtClean="0">
                <a:latin typeface="+mj-lt"/>
                <a:ea typeface="黑体" pitchFamily="2" charset="-122"/>
              </a:rPr>
              <a:t> </a:t>
            </a:r>
            <a:r>
              <a:rPr lang="en-US" dirty="0" err="1" smtClean="0">
                <a:latin typeface="+mj-lt"/>
                <a:ea typeface="黑体" pitchFamily="2" charset="-122"/>
              </a:rPr>
              <a:t>Zimbra</a:t>
            </a:r>
            <a:r>
              <a:rPr lang="zh-CN" altLang="en-US" dirty="0" smtClean="0">
                <a:latin typeface="黑体" pitchFamily="2" charset="-122"/>
                <a:ea typeface="黑体" pitchFamily="2" charset="-122"/>
              </a:rPr>
              <a:t>定位</a:t>
            </a:r>
            <a:endParaRPr lang="en-US" dirty="0" smtClean="0">
              <a:latin typeface="黑体" pitchFamily="2" charset="-122"/>
              <a:ea typeface="黑体" pitchFamily="2" charset="-122"/>
            </a:endParaRPr>
          </a:p>
        </p:txBody>
      </p:sp>
      <p:grpSp>
        <p:nvGrpSpPr>
          <p:cNvPr id="8" name="Group 56"/>
          <p:cNvGrpSpPr/>
          <p:nvPr/>
        </p:nvGrpSpPr>
        <p:grpSpPr>
          <a:xfrm>
            <a:off x="270803" y="838200"/>
            <a:ext cx="4642391" cy="5130711"/>
            <a:chOff x="270803" y="1215501"/>
            <a:chExt cx="4642391" cy="5130711"/>
          </a:xfrm>
        </p:grpSpPr>
        <p:pic>
          <p:nvPicPr>
            <p:cNvPr id="1026" name="Picture 2" descr="C:\Users\testuser\AppData\Local\Temp\VMwareDnD\933ccdc8\ICON_Gear_Flat_Q109_.png"/>
            <p:cNvPicPr>
              <a:picLocks noChangeAspect="1" noChangeArrowheads="1"/>
            </p:cNvPicPr>
            <p:nvPr/>
          </p:nvPicPr>
          <p:blipFill>
            <a:blip r:embed="rId11" cstate="print"/>
            <a:srcRect/>
            <a:stretch>
              <a:fillRect/>
            </a:stretch>
          </p:blipFill>
          <p:spPr bwMode="auto">
            <a:xfrm>
              <a:off x="284949" y="4361543"/>
              <a:ext cx="956994" cy="952404"/>
            </a:xfrm>
            <a:prstGeom prst="rect">
              <a:avLst/>
            </a:prstGeom>
            <a:noFill/>
          </p:spPr>
        </p:pic>
        <p:sp>
          <p:nvSpPr>
            <p:cNvPr id="32" name="Rectangle 31"/>
            <p:cNvSpPr/>
            <p:nvPr/>
          </p:nvSpPr>
          <p:spPr>
            <a:xfrm>
              <a:off x="270803" y="2849499"/>
              <a:ext cx="902811" cy="307777"/>
            </a:xfrm>
            <a:prstGeom prst="rect">
              <a:avLst/>
            </a:prstGeom>
          </p:spPr>
          <p:txBody>
            <a:bodyPr wrap="none">
              <a:spAutoFit/>
            </a:bodyPr>
            <a:lstStyle/>
            <a:p>
              <a:pPr lvl="0" algn="ctr"/>
              <a:r>
                <a:rPr lang="zh-CN" altLang="en-US" sz="1400" b="1" smtClean="0">
                  <a:solidFill>
                    <a:srgbClr val="000000"/>
                  </a:solidFill>
                  <a:latin typeface="+mj-lt"/>
                  <a:ea typeface="黑体" pitchFamily="2" charset="-122"/>
                </a:rPr>
                <a:t>最终用户</a:t>
              </a:r>
              <a:endParaRPr lang="en-US" sz="1400" b="1" dirty="0" smtClean="0">
                <a:solidFill>
                  <a:srgbClr val="000000"/>
                </a:solidFill>
                <a:latin typeface="+mj-lt"/>
                <a:ea typeface="黑体" pitchFamily="2" charset="-122"/>
              </a:endParaRPr>
            </a:p>
          </p:txBody>
        </p:sp>
        <p:sp>
          <p:nvSpPr>
            <p:cNvPr id="33" name="Rectangle 32"/>
            <p:cNvSpPr/>
            <p:nvPr/>
          </p:nvSpPr>
          <p:spPr>
            <a:xfrm>
              <a:off x="318418" y="5508503"/>
              <a:ext cx="873734" cy="307777"/>
            </a:xfrm>
            <a:prstGeom prst="rect">
              <a:avLst/>
            </a:prstGeom>
          </p:spPr>
          <p:txBody>
            <a:bodyPr wrap="square">
              <a:spAutoFit/>
            </a:bodyPr>
            <a:lstStyle/>
            <a:p>
              <a:pPr lvl="0" algn="ctr"/>
              <a:r>
                <a:rPr lang="en-US" sz="1400" b="1" smtClean="0">
                  <a:solidFill>
                    <a:srgbClr val="000000"/>
                  </a:solidFill>
                  <a:latin typeface="+mj-lt"/>
                  <a:ea typeface="黑体" pitchFamily="2" charset="-122"/>
                </a:rPr>
                <a:t>IT </a:t>
              </a:r>
              <a:r>
                <a:rPr lang="zh-CN" altLang="en-US" sz="1400" b="1" smtClean="0">
                  <a:solidFill>
                    <a:srgbClr val="000000"/>
                  </a:solidFill>
                  <a:latin typeface="+mj-lt"/>
                  <a:ea typeface="黑体" pitchFamily="2" charset="-122"/>
                </a:rPr>
                <a:t>管理</a:t>
              </a:r>
              <a:endParaRPr lang="en-US" sz="1400" b="1" dirty="0" smtClean="0">
                <a:solidFill>
                  <a:srgbClr val="000000"/>
                </a:solidFill>
                <a:latin typeface="+mj-lt"/>
                <a:ea typeface="黑体" pitchFamily="2" charset="-122"/>
              </a:endParaRPr>
            </a:p>
          </p:txBody>
        </p:sp>
        <p:sp>
          <p:nvSpPr>
            <p:cNvPr id="30" name="Rectangle 29"/>
            <p:cNvSpPr>
              <a:spLocks noChangeArrowheads="1"/>
            </p:cNvSpPr>
            <p:nvPr/>
          </p:nvSpPr>
          <p:spPr bwMode="auto">
            <a:xfrm>
              <a:off x="1457460" y="1215501"/>
              <a:ext cx="3332904" cy="2458587"/>
            </a:xfrm>
            <a:prstGeom prst="rect">
              <a:avLst/>
            </a:prstGeom>
            <a:gradFill rotWithShape="1">
              <a:gsLst>
                <a:gs pos="0">
                  <a:srgbClr val="FFFFFF"/>
                </a:gs>
                <a:gs pos="100000">
                  <a:srgbClr val="EAEAEA"/>
                </a:gs>
              </a:gsLst>
              <a:lin ang="5400000" scaled="1"/>
            </a:gradFill>
            <a:ln w="9525">
              <a:solidFill>
                <a:srgbClr val="C0C0C0"/>
              </a:solidFill>
              <a:round/>
              <a:headEnd/>
              <a:tailEnd/>
            </a:ln>
          </p:spPr>
          <p:txBody>
            <a:bodyPr>
              <a:prstTxWarp prst="textNoShape">
                <a:avLst/>
              </a:prstTxWarp>
            </a:bodyPr>
            <a:lstStyle/>
            <a:p>
              <a:pPr marL="114300" indent="-114300">
                <a:lnSpc>
                  <a:spcPct val="80000"/>
                </a:lnSpc>
                <a:buFont typeface="Arial" charset="0"/>
                <a:buChar char="•"/>
              </a:pPr>
              <a:endParaRPr lang="en-US" sz="1400" dirty="0">
                <a:solidFill>
                  <a:schemeClr val="tx1"/>
                </a:solidFill>
                <a:latin typeface="+mj-lt"/>
                <a:ea typeface="黑体" pitchFamily="2" charset="-122"/>
                <a:cs typeface="Arial" charset="0"/>
              </a:endParaRPr>
            </a:p>
          </p:txBody>
        </p:sp>
        <p:sp>
          <p:nvSpPr>
            <p:cNvPr id="39" name="TextBox 38"/>
            <p:cNvSpPr txBox="1"/>
            <p:nvPr/>
          </p:nvSpPr>
          <p:spPr>
            <a:xfrm>
              <a:off x="1524848" y="1258438"/>
              <a:ext cx="3115391" cy="1384995"/>
            </a:xfrm>
            <a:prstGeom prst="rect">
              <a:avLst/>
            </a:prstGeom>
            <a:noFill/>
          </p:spPr>
          <p:txBody>
            <a:bodyPr wrap="square" rtlCol="0">
              <a:spAutoFit/>
            </a:bodyPr>
            <a:lstStyle/>
            <a:p>
              <a:r>
                <a:rPr lang="zh-CN" altLang="en-US" sz="1400" b="1" dirty="0" smtClean="0">
                  <a:solidFill>
                    <a:schemeClr val="tx1"/>
                  </a:solidFill>
                  <a:latin typeface="+mj-lt"/>
                  <a:ea typeface="黑体" pitchFamily="2" charset="-122"/>
                </a:rPr>
                <a:t>以电子邮件客户端为主</a:t>
              </a:r>
              <a:endParaRPr lang="en-US" sz="1400" b="1" dirty="0" smtClean="0">
                <a:solidFill>
                  <a:schemeClr val="tx1"/>
                </a:solidFill>
                <a:latin typeface="+mj-lt"/>
                <a:ea typeface="黑体" pitchFamily="2" charset="-122"/>
              </a:endParaRPr>
            </a:p>
            <a:p>
              <a:pPr>
                <a:buFont typeface="Arial" pitchFamily="34" charset="0"/>
                <a:buChar char="•"/>
              </a:pPr>
              <a:r>
                <a:rPr lang="zh-CN" altLang="en-US" sz="1400" b="1" dirty="0" smtClean="0">
                  <a:solidFill>
                    <a:schemeClr val="tx1"/>
                  </a:solidFill>
                  <a:latin typeface="+mj-lt"/>
                  <a:ea typeface="黑体" pitchFamily="2" charset="-122"/>
                </a:rPr>
                <a:t> </a:t>
              </a:r>
              <a:r>
                <a:rPr lang="zh-CN" altLang="en-US" sz="1400" dirty="0" smtClean="0">
                  <a:solidFill>
                    <a:schemeClr val="tx1"/>
                  </a:solidFill>
                  <a:latin typeface="+mj-lt"/>
                  <a:ea typeface="黑体" pitchFamily="2" charset="-122"/>
                </a:rPr>
                <a:t>局限于</a:t>
              </a:r>
              <a:r>
                <a:rPr lang="en-US" sz="1400" dirty="0" smtClean="0">
                  <a:solidFill>
                    <a:schemeClr val="tx1"/>
                  </a:solidFill>
                  <a:latin typeface="+mj-lt"/>
                  <a:ea typeface="黑体" pitchFamily="2" charset="-122"/>
                </a:rPr>
                <a:t>Windows</a:t>
              </a:r>
              <a:r>
                <a:rPr lang="zh-CN" altLang="en-US" sz="1400" dirty="0" smtClean="0">
                  <a:solidFill>
                    <a:schemeClr val="tx1"/>
                  </a:solidFill>
                  <a:latin typeface="+mj-lt"/>
                  <a:ea typeface="黑体" pitchFamily="2" charset="-122"/>
                </a:rPr>
                <a:t>平台</a:t>
              </a:r>
              <a:endParaRPr lang="en-US" sz="1400" dirty="0" smtClean="0">
                <a:solidFill>
                  <a:schemeClr val="tx1"/>
                </a:solidFill>
                <a:latin typeface="+mj-lt"/>
                <a:ea typeface="黑体" pitchFamily="2" charset="-122"/>
              </a:endParaRPr>
            </a:p>
            <a:p>
              <a:pPr>
                <a:buFont typeface="Arial" pitchFamily="34" charset="0"/>
                <a:buChar char="•"/>
              </a:pPr>
              <a:r>
                <a:rPr lang="zh-CN" altLang="en-US" sz="1400" dirty="0" smtClean="0">
                  <a:solidFill>
                    <a:schemeClr val="tx1"/>
                  </a:solidFill>
                  <a:latin typeface="+mj-lt"/>
                  <a:ea typeface="黑体" pitchFamily="2" charset="-122"/>
                </a:rPr>
                <a:t> 本地文件存储</a:t>
              </a:r>
              <a:endParaRPr lang="en-US" sz="1400" dirty="0" smtClean="0">
                <a:solidFill>
                  <a:schemeClr val="tx1"/>
                </a:solidFill>
                <a:latin typeface="+mj-lt"/>
                <a:ea typeface="黑体" pitchFamily="2" charset="-122"/>
              </a:endParaRPr>
            </a:p>
            <a:p>
              <a:pPr>
                <a:buFont typeface="Arial" pitchFamily="34" charset="0"/>
                <a:buChar char="•"/>
              </a:pPr>
              <a:r>
                <a:rPr lang="zh-CN" altLang="en-US" sz="1400" dirty="0" smtClean="0">
                  <a:solidFill>
                    <a:schemeClr val="tx1"/>
                  </a:solidFill>
                  <a:latin typeface="+mj-lt"/>
                  <a:ea typeface="黑体" pitchFamily="2" charset="-122"/>
                </a:rPr>
                <a:t> 稳定的体验</a:t>
              </a:r>
              <a:endParaRPr lang="en-US" sz="1400" dirty="0" smtClean="0">
                <a:solidFill>
                  <a:schemeClr val="tx1"/>
                </a:solidFill>
                <a:latin typeface="+mj-lt"/>
                <a:ea typeface="黑体" pitchFamily="2" charset="-122"/>
              </a:endParaRPr>
            </a:p>
            <a:p>
              <a:pPr>
                <a:buFont typeface="Arial" pitchFamily="34" charset="0"/>
                <a:buChar char="•"/>
              </a:pPr>
              <a:endParaRPr lang="en-US" sz="1400" b="1" dirty="0" smtClean="0">
                <a:solidFill>
                  <a:schemeClr val="tx1"/>
                </a:solidFill>
                <a:latin typeface="+mj-lt"/>
                <a:ea typeface="黑体" pitchFamily="2" charset="-122"/>
              </a:endParaRPr>
            </a:p>
            <a:p>
              <a:endParaRPr lang="en-US" sz="1400" b="1" dirty="0" smtClean="0">
                <a:solidFill>
                  <a:schemeClr val="tx1"/>
                </a:solidFill>
                <a:latin typeface="+mj-lt"/>
                <a:ea typeface="黑体" pitchFamily="2" charset="-122"/>
              </a:endParaRPr>
            </a:p>
          </p:txBody>
        </p:sp>
        <p:grpSp>
          <p:nvGrpSpPr>
            <p:cNvPr id="9" name="Group 102"/>
            <p:cNvGrpSpPr/>
            <p:nvPr/>
          </p:nvGrpSpPr>
          <p:grpSpPr>
            <a:xfrm>
              <a:off x="2024077" y="2315654"/>
              <a:ext cx="2038900" cy="1304407"/>
              <a:chOff x="2474461" y="2353754"/>
              <a:chExt cx="2038900" cy="1304407"/>
            </a:xfrm>
          </p:grpSpPr>
          <p:pic>
            <p:nvPicPr>
              <p:cNvPr id="13319" name="Picture 42" descr="ICON_Desktop_Q308"/>
              <p:cNvPicPr>
                <a:picLocks noChangeAspect="1" noChangeArrowheads="1"/>
              </p:cNvPicPr>
              <p:nvPr/>
            </p:nvPicPr>
            <p:blipFill>
              <a:blip r:embed="rId12" cstate="print"/>
              <a:srcRect/>
              <a:stretch>
                <a:fillRect/>
              </a:stretch>
            </p:blipFill>
            <p:spPr bwMode="auto">
              <a:xfrm>
                <a:off x="3725839" y="2757189"/>
                <a:ext cx="787522" cy="838456"/>
              </a:xfrm>
              <a:prstGeom prst="rect">
                <a:avLst/>
              </a:prstGeom>
              <a:noFill/>
              <a:ln w="9525">
                <a:noFill/>
                <a:miter lim="800000"/>
                <a:headEnd/>
                <a:tailEnd/>
              </a:ln>
            </p:spPr>
          </p:pic>
          <p:grpSp>
            <p:nvGrpSpPr>
              <p:cNvPr id="10" name="Group 39"/>
              <p:cNvGrpSpPr/>
              <p:nvPr/>
            </p:nvGrpSpPr>
            <p:grpSpPr>
              <a:xfrm>
                <a:off x="2474461" y="2353754"/>
                <a:ext cx="1457895" cy="1304407"/>
                <a:chOff x="2283397" y="2353753"/>
                <a:chExt cx="1457895" cy="1304407"/>
              </a:xfrm>
            </p:grpSpPr>
            <p:pic>
              <p:nvPicPr>
                <p:cNvPr id="25" name="Picture 24" descr="outlook.png"/>
                <p:cNvPicPr>
                  <a:picLocks noChangeAspect="1"/>
                </p:cNvPicPr>
                <p:nvPr/>
              </p:nvPicPr>
              <p:blipFill>
                <a:blip r:embed="rId13" cstate="print"/>
                <a:srcRect l="7692" r="11539"/>
                <a:stretch>
                  <a:fillRect/>
                </a:stretch>
              </p:blipFill>
              <p:spPr>
                <a:xfrm>
                  <a:off x="2283397" y="2353753"/>
                  <a:ext cx="1457895" cy="1217174"/>
                </a:xfrm>
                <a:prstGeom prst="rect">
                  <a:avLst/>
                </a:prstGeom>
              </p:spPr>
            </p:pic>
            <p:sp>
              <p:nvSpPr>
                <p:cNvPr id="26" name="Rectangle 69"/>
                <p:cNvSpPr>
                  <a:spLocks noChangeArrowheads="1"/>
                </p:cNvSpPr>
                <p:nvPr/>
              </p:nvSpPr>
              <p:spPr bwMode="auto">
                <a:xfrm>
                  <a:off x="2323248" y="3411939"/>
                  <a:ext cx="1082348" cy="246221"/>
                </a:xfrm>
                <a:prstGeom prst="rect">
                  <a:avLst/>
                </a:prstGeom>
                <a:noFill/>
                <a:ln w="9525">
                  <a:noFill/>
                  <a:miter lim="800000"/>
                  <a:headEnd/>
                  <a:tailEnd/>
                </a:ln>
              </p:spPr>
              <p:txBody>
                <a:bodyPr wrap="none">
                  <a:spAutoFit/>
                </a:bodyPr>
                <a:lstStyle/>
                <a:p>
                  <a:pPr>
                    <a:spcBef>
                      <a:spcPct val="50000"/>
                    </a:spcBef>
                  </a:pPr>
                  <a:r>
                    <a:rPr lang="zh-CN" altLang="en-US" sz="1000" b="1" smtClean="0">
                      <a:solidFill>
                        <a:schemeClr val="tx1">
                          <a:lumMod val="95000"/>
                          <a:lumOff val="5000"/>
                        </a:schemeClr>
                      </a:solidFill>
                      <a:latin typeface="+mj-lt"/>
                      <a:ea typeface="黑体" pitchFamily="2" charset="-122"/>
                      <a:cs typeface="Arial" pitchFamily="34" charset="0"/>
                    </a:rPr>
                    <a:t>电子邮件客户端</a:t>
                  </a:r>
                  <a:endParaRPr lang="en-US" sz="1000" b="1" dirty="0" smtClean="0">
                    <a:solidFill>
                      <a:schemeClr val="tx1">
                        <a:lumMod val="95000"/>
                        <a:lumOff val="5000"/>
                      </a:schemeClr>
                    </a:solidFill>
                    <a:latin typeface="+mj-lt"/>
                    <a:ea typeface="黑体" pitchFamily="2" charset="-122"/>
                    <a:cs typeface="Arial" pitchFamily="34" charset="0"/>
                  </a:endParaRPr>
                </a:p>
              </p:txBody>
            </p:sp>
          </p:grpSp>
        </p:grpSp>
        <p:sp>
          <p:nvSpPr>
            <p:cNvPr id="34" name="Rectangle 33"/>
            <p:cNvSpPr>
              <a:spLocks noChangeArrowheads="1"/>
            </p:cNvSpPr>
            <p:nvPr/>
          </p:nvSpPr>
          <p:spPr bwMode="auto">
            <a:xfrm>
              <a:off x="1457460" y="3887625"/>
              <a:ext cx="3332904" cy="2458587"/>
            </a:xfrm>
            <a:prstGeom prst="rect">
              <a:avLst/>
            </a:prstGeom>
            <a:gradFill rotWithShape="1">
              <a:gsLst>
                <a:gs pos="0">
                  <a:srgbClr val="FFFFFF"/>
                </a:gs>
                <a:gs pos="100000">
                  <a:srgbClr val="EAEAEA"/>
                </a:gs>
              </a:gsLst>
              <a:lin ang="5400000" scaled="1"/>
            </a:gradFill>
            <a:ln w="9525">
              <a:solidFill>
                <a:srgbClr val="C0C0C0"/>
              </a:solidFill>
              <a:round/>
              <a:headEnd/>
              <a:tailEnd/>
            </a:ln>
          </p:spPr>
          <p:txBody>
            <a:bodyPr>
              <a:prstTxWarp prst="textNoShape">
                <a:avLst/>
              </a:prstTxWarp>
            </a:bodyPr>
            <a:lstStyle/>
            <a:p>
              <a:pPr marL="114300" indent="-114300">
                <a:lnSpc>
                  <a:spcPct val="80000"/>
                </a:lnSpc>
                <a:buFont typeface="Arial" charset="0"/>
                <a:buChar char="•"/>
              </a:pPr>
              <a:endParaRPr lang="en-US" sz="1400" dirty="0">
                <a:solidFill>
                  <a:schemeClr val="tx1"/>
                </a:solidFill>
                <a:latin typeface="+mj-lt"/>
                <a:ea typeface="黑体" pitchFamily="2" charset="-122"/>
                <a:cs typeface="Arial" charset="0"/>
              </a:endParaRPr>
            </a:p>
          </p:txBody>
        </p:sp>
        <p:sp>
          <p:nvSpPr>
            <p:cNvPr id="61" name="TextBox 60"/>
            <p:cNvSpPr txBox="1"/>
            <p:nvPr/>
          </p:nvSpPr>
          <p:spPr>
            <a:xfrm>
              <a:off x="1524848" y="3930556"/>
              <a:ext cx="3388346" cy="1384995"/>
            </a:xfrm>
            <a:prstGeom prst="rect">
              <a:avLst/>
            </a:prstGeom>
            <a:noFill/>
          </p:spPr>
          <p:txBody>
            <a:bodyPr wrap="square" rtlCol="0">
              <a:spAutoFit/>
            </a:bodyPr>
            <a:lstStyle/>
            <a:p>
              <a:r>
                <a:rPr lang="zh-CN" altLang="en-US" sz="1400" b="1" dirty="0" smtClean="0">
                  <a:solidFill>
                    <a:schemeClr val="tx1"/>
                  </a:solidFill>
                  <a:latin typeface="+mj-lt"/>
                  <a:ea typeface="黑体" pitchFamily="2" charset="-122"/>
                </a:rPr>
                <a:t>专有协作平台</a:t>
              </a:r>
              <a:endParaRPr lang="en-US" sz="1400" b="1" dirty="0" smtClean="0">
                <a:solidFill>
                  <a:schemeClr val="tx1"/>
                </a:solidFill>
                <a:latin typeface="+mj-lt"/>
                <a:ea typeface="黑体" pitchFamily="2" charset="-122"/>
              </a:endParaRPr>
            </a:p>
            <a:p>
              <a:pPr>
                <a:buFont typeface="Arial" pitchFamily="34" charset="0"/>
                <a:buChar char="•"/>
              </a:pPr>
              <a:r>
                <a:rPr lang="zh-CN" altLang="en-US" sz="1400" b="1" dirty="0" smtClean="0">
                  <a:solidFill>
                    <a:schemeClr val="tx1"/>
                  </a:solidFill>
                  <a:latin typeface="+mj-lt"/>
                  <a:ea typeface="黑体" pitchFamily="2" charset="-122"/>
                </a:rPr>
                <a:t> </a:t>
              </a:r>
              <a:r>
                <a:rPr lang="zh-CN" altLang="en-US" sz="1400" dirty="0" smtClean="0">
                  <a:solidFill>
                    <a:schemeClr val="tx1"/>
                  </a:solidFill>
                  <a:latin typeface="+mj-lt"/>
                  <a:ea typeface="黑体" pitchFamily="2" charset="-122"/>
                </a:rPr>
                <a:t>专门的 </a:t>
              </a:r>
              <a:r>
                <a:rPr lang="en-US" altLang="zh-CN" sz="1400" dirty="0" smtClean="0">
                  <a:solidFill>
                    <a:schemeClr val="tx1"/>
                  </a:solidFill>
                  <a:latin typeface="+mj-lt"/>
                  <a:ea typeface="黑体" pitchFamily="2" charset="-122"/>
                </a:rPr>
                <a:t>IT </a:t>
              </a:r>
              <a:r>
                <a:rPr lang="zh-CN" altLang="en-US" sz="1400" dirty="0" smtClean="0">
                  <a:solidFill>
                    <a:schemeClr val="tx1"/>
                  </a:solidFill>
                  <a:latin typeface="+mj-lt"/>
                  <a:ea typeface="黑体" pitchFamily="2" charset="-122"/>
                </a:rPr>
                <a:t>管理团队</a:t>
              </a:r>
              <a:endParaRPr lang="en-US" sz="1400" dirty="0" smtClean="0">
                <a:solidFill>
                  <a:schemeClr val="tx1"/>
                </a:solidFill>
                <a:latin typeface="+mj-lt"/>
                <a:ea typeface="黑体" pitchFamily="2" charset="-122"/>
              </a:endParaRPr>
            </a:p>
            <a:p>
              <a:pPr>
                <a:buFont typeface="Arial" pitchFamily="34" charset="0"/>
                <a:buChar char="•"/>
              </a:pPr>
              <a:r>
                <a:rPr lang="zh-CN" altLang="en-US" sz="1400" dirty="0" smtClean="0">
                  <a:solidFill>
                    <a:schemeClr val="tx1"/>
                  </a:solidFill>
                  <a:latin typeface="+mj-lt"/>
                  <a:ea typeface="黑体" pitchFamily="2" charset="-122"/>
                </a:rPr>
                <a:t> 较高的支撑硬件和使用许可成本</a:t>
              </a:r>
              <a:endParaRPr lang="en-US" sz="1400" dirty="0" smtClean="0">
                <a:solidFill>
                  <a:schemeClr val="tx1"/>
                </a:solidFill>
                <a:latin typeface="+mj-lt"/>
                <a:ea typeface="黑体" pitchFamily="2" charset="-122"/>
              </a:endParaRPr>
            </a:p>
            <a:p>
              <a:pPr>
                <a:buFont typeface="Arial" pitchFamily="34" charset="0"/>
                <a:buChar char="•"/>
              </a:pPr>
              <a:r>
                <a:rPr lang="zh-CN" altLang="en-US" sz="1400" dirty="0" smtClean="0">
                  <a:solidFill>
                    <a:schemeClr val="tx1"/>
                  </a:solidFill>
                  <a:latin typeface="+mj-lt"/>
                  <a:ea typeface="黑体" pitchFamily="2" charset="-122"/>
                </a:rPr>
                <a:t> 有限的集成功能</a:t>
              </a:r>
              <a:endParaRPr lang="en-US" sz="1400" dirty="0" smtClean="0">
                <a:solidFill>
                  <a:schemeClr val="tx1"/>
                </a:solidFill>
                <a:latin typeface="+mj-lt"/>
                <a:ea typeface="黑体" pitchFamily="2" charset="-122"/>
              </a:endParaRPr>
            </a:p>
            <a:p>
              <a:pPr>
                <a:buFont typeface="Arial" pitchFamily="34" charset="0"/>
                <a:buChar char="•"/>
              </a:pPr>
              <a:endParaRPr lang="en-US" sz="1400" b="1" dirty="0" smtClean="0">
                <a:solidFill>
                  <a:schemeClr val="tx1"/>
                </a:solidFill>
                <a:latin typeface="+mj-lt"/>
                <a:ea typeface="黑体" pitchFamily="2" charset="-122"/>
              </a:endParaRPr>
            </a:p>
            <a:p>
              <a:endParaRPr lang="en-US" sz="1400" b="1" dirty="0" smtClean="0">
                <a:solidFill>
                  <a:schemeClr val="tx1"/>
                </a:solidFill>
                <a:latin typeface="+mj-lt"/>
                <a:ea typeface="黑体" pitchFamily="2" charset="-122"/>
              </a:endParaRPr>
            </a:p>
          </p:txBody>
        </p:sp>
        <p:grpSp>
          <p:nvGrpSpPr>
            <p:cNvPr id="11" name="Group 106"/>
            <p:cNvGrpSpPr/>
            <p:nvPr/>
          </p:nvGrpSpPr>
          <p:grpSpPr>
            <a:xfrm>
              <a:off x="2140917" y="5135681"/>
              <a:ext cx="1823957" cy="1160622"/>
              <a:chOff x="2140917" y="5135681"/>
              <a:chExt cx="1823957" cy="1160622"/>
            </a:xfrm>
          </p:grpSpPr>
          <p:cxnSp>
            <p:nvCxnSpPr>
              <p:cNvPr id="64" name="Straight Connector 63"/>
              <p:cNvCxnSpPr/>
              <p:nvPr/>
            </p:nvCxnSpPr>
            <p:spPr bwMode="auto">
              <a:xfrm>
                <a:off x="2410691" y="5343896"/>
                <a:ext cx="1056904" cy="142504"/>
              </a:xfrm>
              <a:prstGeom prst="line">
                <a:avLst/>
              </a:prstGeom>
              <a:solidFill>
                <a:srgbClr val="EB582F"/>
              </a:solidFill>
              <a:ln w="12700" cap="flat" cmpd="sng" algn="ctr">
                <a:solidFill>
                  <a:schemeClr val="bg1">
                    <a:lumMod val="50000"/>
                  </a:schemeClr>
                </a:solidFill>
                <a:prstDash val="solid"/>
                <a:round/>
                <a:headEnd type="none" w="med" len="med"/>
                <a:tailEnd type="none" w="med" len="med"/>
              </a:ln>
              <a:effectLst/>
            </p:spPr>
          </p:cxnSp>
          <p:grpSp>
            <p:nvGrpSpPr>
              <p:cNvPr id="12" name="Group 94"/>
              <p:cNvGrpSpPr/>
              <p:nvPr/>
            </p:nvGrpSpPr>
            <p:grpSpPr>
              <a:xfrm>
                <a:off x="3026470" y="5135681"/>
                <a:ext cx="938404" cy="1091821"/>
                <a:chOff x="3452884" y="5008728"/>
                <a:chExt cx="1049994" cy="1221655"/>
              </a:xfrm>
            </p:grpSpPr>
            <p:pic>
              <p:nvPicPr>
                <p:cNvPr id="13316" name="Picture 384" descr="ICON_Server_Rack_Q308"/>
                <p:cNvPicPr>
                  <a:picLocks noChangeAspect="1" noChangeArrowheads="1"/>
                </p:cNvPicPr>
                <p:nvPr/>
              </p:nvPicPr>
              <p:blipFill>
                <a:blip r:embed="rId14" cstate="print"/>
                <a:srcRect/>
                <a:stretch>
                  <a:fillRect/>
                </a:stretch>
              </p:blipFill>
              <p:spPr bwMode="auto">
                <a:xfrm>
                  <a:off x="3521891" y="5500047"/>
                  <a:ext cx="927669" cy="730336"/>
                </a:xfrm>
                <a:prstGeom prst="rect">
                  <a:avLst/>
                </a:prstGeom>
                <a:noFill/>
                <a:ln w="9525">
                  <a:noFill/>
                  <a:miter lim="800000"/>
                  <a:headEnd/>
                  <a:tailEnd/>
                </a:ln>
              </p:spPr>
            </p:pic>
            <p:sp>
              <p:nvSpPr>
                <p:cNvPr id="60" name="Rounded Rectangle 59"/>
                <p:cNvSpPr/>
                <p:nvPr/>
              </p:nvSpPr>
              <p:spPr bwMode="auto">
                <a:xfrm>
                  <a:off x="3452884" y="5008728"/>
                  <a:ext cx="1049994" cy="684664"/>
                </a:xfrm>
                <a:prstGeom prst="roundRect">
                  <a:avLst>
                    <a:gd name="adj" fmla="val 7867"/>
                  </a:avLst>
                </a:prstGeom>
                <a:gradFill rotWithShape="1">
                  <a:gsLst>
                    <a:gs pos="0">
                      <a:srgbClr val="4D4D4D"/>
                    </a:gs>
                    <a:gs pos="100000">
                      <a:srgbClr val="333333"/>
                    </a:gs>
                  </a:gsLst>
                  <a:lin ang="5400000" scaled="1"/>
                </a:gradFill>
                <a:ln w="9525">
                  <a:solidFill>
                    <a:srgbClr val="333333"/>
                  </a:solidFill>
                  <a:miter lim="800000"/>
                  <a:headEnd/>
                  <a:tailEnd/>
                </a:ln>
                <a:effectLst/>
              </p:spPr>
              <p:txBody>
                <a:bodyPr wrap="none" lIns="91440" tIns="45720" rIns="91440" bIns="45720" anchor="ctr">
                  <a:prstTxWarp prst="textNoShape">
                    <a:avLst/>
                  </a:prstTxWarp>
                </a:bodyPr>
                <a:lstStyle/>
                <a:p>
                  <a:pPr marL="243836" indent="-243836">
                    <a:buClr>
                      <a:schemeClr val="bg1"/>
                    </a:buClr>
                  </a:pPr>
                  <a:endParaRPr lang="en-US" b="0" dirty="0">
                    <a:solidFill>
                      <a:schemeClr val="bg1"/>
                    </a:solidFill>
                    <a:latin typeface="+mj-lt"/>
                    <a:ea typeface="黑体" pitchFamily="2" charset="-122"/>
                    <a:cs typeface="Arial" pitchFamily="34" charset="0"/>
                  </a:endParaRPr>
                </a:p>
              </p:txBody>
            </p:sp>
            <p:pic>
              <p:nvPicPr>
                <p:cNvPr id="1034" name="Picture 10" descr="C:\Users\testuser\AppData\Local\Temp\VMwareDnD\12244602\ICON_Lock_Q308.png"/>
                <p:cNvPicPr>
                  <a:picLocks noChangeAspect="1" noChangeArrowheads="1"/>
                </p:cNvPicPr>
                <p:nvPr/>
              </p:nvPicPr>
              <p:blipFill>
                <a:blip r:embed="rId15" cstate="print"/>
                <a:srcRect/>
                <a:stretch>
                  <a:fillRect/>
                </a:stretch>
              </p:blipFill>
              <p:spPr bwMode="auto">
                <a:xfrm>
                  <a:off x="4159997" y="5117908"/>
                  <a:ext cx="258943" cy="464027"/>
                </a:xfrm>
                <a:prstGeom prst="rect">
                  <a:avLst/>
                </a:prstGeom>
                <a:noFill/>
              </p:spPr>
            </p:pic>
          </p:grpSp>
          <p:grpSp>
            <p:nvGrpSpPr>
              <p:cNvPr id="13" name="Group 101"/>
              <p:cNvGrpSpPr/>
              <p:nvPr/>
            </p:nvGrpSpPr>
            <p:grpSpPr>
              <a:xfrm>
                <a:off x="2140917" y="5173382"/>
                <a:ext cx="576339" cy="704735"/>
                <a:chOff x="2661313" y="5192623"/>
                <a:chExt cx="587241" cy="718065"/>
              </a:xfrm>
            </p:grpSpPr>
            <p:pic>
              <p:nvPicPr>
                <p:cNvPr id="69" name="Picture 384" descr="ICON_Server_Rack_Q308"/>
                <p:cNvPicPr>
                  <a:picLocks noChangeAspect="1" noChangeArrowheads="1"/>
                </p:cNvPicPr>
                <p:nvPr/>
              </p:nvPicPr>
              <p:blipFill>
                <a:blip r:embed="rId16" cstate="print"/>
                <a:srcRect/>
                <a:stretch>
                  <a:fillRect/>
                </a:stretch>
              </p:blipFill>
              <p:spPr bwMode="auto">
                <a:xfrm>
                  <a:off x="2674958" y="5459107"/>
                  <a:ext cx="573596" cy="451581"/>
                </a:xfrm>
                <a:prstGeom prst="rect">
                  <a:avLst/>
                </a:prstGeom>
                <a:noFill/>
                <a:ln w="9525">
                  <a:noFill/>
                  <a:miter lim="800000"/>
                  <a:headEnd/>
                  <a:tailEnd/>
                </a:ln>
              </p:spPr>
            </p:pic>
            <p:sp>
              <p:nvSpPr>
                <p:cNvPr id="62" name="Rounded Rectangle 61"/>
                <p:cNvSpPr/>
                <p:nvPr/>
              </p:nvSpPr>
              <p:spPr bwMode="auto">
                <a:xfrm>
                  <a:off x="2661313" y="5192623"/>
                  <a:ext cx="558675" cy="364292"/>
                </a:xfrm>
                <a:prstGeom prst="roundRect">
                  <a:avLst>
                    <a:gd name="adj" fmla="val 7867"/>
                  </a:avLst>
                </a:prstGeom>
                <a:gradFill rotWithShape="1">
                  <a:gsLst>
                    <a:gs pos="0">
                      <a:srgbClr val="4D4D4D"/>
                    </a:gs>
                    <a:gs pos="100000">
                      <a:srgbClr val="333333"/>
                    </a:gs>
                  </a:gsLst>
                  <a:lin ang="5400000" scaled="1"/>
                </a:gradFill>
                <a:ln w="9525">
                  <a:solidFill>
                    <a:srgbClr val="333333"/>
                  </a:solidFill>
                  <a:miter lim="800000"/>
                  <a:headEnd/>
                  <a:tailEnd/>
                </a:ln>
                <a:effectLst/>
              </p:spPr>
              <p:txBody>
                <a:bodyPr wrap="none" lIns="91440" tIns="45720" rIns="91440" bIns="45720" anchor="ctr">
                  <a:prstTxWarp prst="textNoShape">
                    <a:avLst/>
                  </a:prstTxWarp>
                </a:bodyPr>
                <a:lstStyle/>
                <a:p>
                  <a:pPr marL="243836" indent="-243836">
                    <a:buClr>
                      <a:schemeClr val="bg1"/>
                    </a:buClr>
                  </a:pPr>
                  <a:endParaRPr lang="en-US" b="0" dirty="0">
                    <a:solidFill>
                      <a:schemeClr val="bg1"/>
                    </a:solidFill>
                    <a:latin typeface="+mj-lt"/>
                    <a:ea typeface="黑体" pitchFamily="2" charset="-122"/>
                    <a:cs typeface="Arial" pitchFamily="34" charset="0"/>
                  </a:endParaRPr>
                </a:p>
              </p:txBody>
            </p:sp>
            <p:pic>
              <p:nvPicPr>
                <p:cNvPr id="63" name="Picture 10" descr="C:\Users\testuser\AppData\Local\Temp\VMwareDnD\12244602\ICON_Lock_Q308.png"/>
                <p:cNvPicPr>
                  <a:picLocks noChangeAspect="1" noChangeArrowheads="1"/>
                </p:cNvPicPr>
                <p:nvPr/>
              </p:nvPicPr>
              <p:blipFill>
                <a:blip r:embed="rId17" cstate="print"/>
                <a:srcRect/>
                <a:stretch>
                  <a:fillRect/>
                </a:stretch>
              </p:blipFill>
              <p:spPr bwMode="auto">
                <a:xfrm>
                  <a:off x="2998274" y="5225857"/>
                  <a:ext cx="137777" cy="246897"/>
                </a:xfrm>
                <a:prstGeom prst="rect">
                  <a:avLst/>
                </a:prstGeom>
                <a:noFill/>
              </p:spPr>
            </p:pic>
          </p:grpSp>
          <p:sp>
            <p:nvSpPr>
              <p:cNvPr id="65" name="TextBox 64"/>
              <p:cNvSpPr txBox="1"/>
              <p:nvPr/>
            </p:nvSpPr>
            <p:spPr>
              <a:xfrm>
                <a:off x="2561125" y="6050082"/>
                <a:ext cx="697627" cy="246221"/>
              </a:xfrm>
              <a:prstGeom prst="rect">
                <a:avLst/>
              </a:prstGeom>
              <a:noFill/>
            </p:spPr>
            <p:txBody>
              <a:bodyPr wrap="none" rtlCol="0">
                <a:spAutoFit/>
              </a:bodyPr>
              <a:lstStyle/>
              <a:p>
                <a:r>
                  <a:rPr lang="zh-CN" altLang="en-US" sz="1000" b="1" smtClean="0">
                    <a:solidFill>
                      <a:schemeClr val="tx1"/>
                    </a:solidFill>
                    <a:latin typeface="+mj-lt"/>
                    <a:ea typeface="黑体" pitchFamily="2" charset="-122"/>
                  </a:rPr>
                  <a:t>专有服务</a:t>
                </a:r>
                <a:endParaRPr lang="en-US" sz="1000" b="1" dirty="0" smtClean="0">
                  <a:solidFill>
                    <a:schemeClr val="tx1"/>
                  </a:solidFill>
                  <a:latin typeface="+mj-lt"/>
                  <a:ea typeface="黑体" pitchFamily="2" charset="-122"/>
                </a:endParaRPr>
              </a:p>
            </p:txBody>
          </p:sp>
        </p:grpSp>
        <p:pic>
          <p:nvPicPr>
            <p:cNvPr id="67" name="Picture 209" descr="ICON_People_Q308"/>
            <p:cNvPicPr>
              <a:picLocks noChangeAspect="1" noChangeArrowheads="1"/>
            </p:cNvPicPr>
            <p:nvPr/>
          </p:nvPicPr>
          <p:blipFill>
            <a:blip r:embed="rId18" cstate="print"/>
            <a:srcRect/>
            <a:stretch>
              <a:fillRect/>
            </a:stretch>
          </p:blipFill>
          <p:spPr bwMode="auto">
            <a:xfrm>
              <a:off x="312399" y="1733793"/>
              <a:ext cx="887008" cy="1094509"/>
            </a:xfrm>
            <a:prstGeom prst="rect">
              <a:avLst/>
            </a:prstGeom>
            <a:noFill/>
            <a:ln w="9525">
              <a:noFill/>
              <a:miter lim="800000"/>
              <a:headEnd/>
              <a:tailEnd/>
            </a:ln>
          </p:spPr>
        </p:pic>
        <p:pic>
          <p:nvPicPr>
            <p:cNvPr id="68" name="Picture 15" descr="ICON_Person_LtBlue_Q408.png"/>
            <p:cNvPicPr>
              <a:picLocks noChangeAspect="1"/>
            </p:cNvPicPr>
            <p:nvPr/>
          </p:nvPicPr>
          <p:blipFill>
            <a:blip r:embed="rId19" cstate="print"/>
            <a:srcRect/>
            <a:stretch>
              <a:fillRect/>
            </a:stretch>
          </p:blipFill>
          <p:spPr bwMode="auto">
            <a:xfrm>
              <a:off x="312694" y="4667001"/>
              <a:ext cx="451521" cy="781793"/>
            </a:xfrm>
            <a:prstGeom prst="rect">
              <a:avLst/>
            </a:prstGeom>
            <a:noFill/>
            <a:ln w="9525">
              <a:noFill/>
              <a:miter lim="800000"/>
              <a:headEnd/>
              <a:tailEnd/>
            </a:ln>
          </p:spPr>
        </p:pic>
      </p:grpSp>
      <p:pic>
        <p:nvPicPr>
          <p:cNvPr id="78" name="图片 77" descr="调整大小 Snap1.jpg"/>
          <p:cNvPicPr>
            <a:picLocks noChangeAspect="1"/>
          </p:cNvPicPr>
          <p:nvPr/>
        </p:nvPicPr>
        <p:blipFill>
          <a:blip r:embed="rId20"/>
          <a:stretch>
            <a:fillRect/>
          </a:stretch>
        </p:blipFill>
        <p:spPr>
          <a:xfrm>
            <a:off x="7591425" y="0"/>
            <a:ext cx="1552575" cy="94297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
          <p:cNvGrpSpPr/>
          <p:nvPr/>
        </p:nvGrpSpPr>
        <p:grpSpPr>
          <a:xfrm>
            <a:off x="6292851" y="973131"/>
            <a:ext cx="2438401" cy="5126172"/>
            <a:chOff x="6292851" y="973131"/>
            <a:chExt cx="2438401" cy="5126172"/>
          </a:xfrm>
        </p:grpSpPr>
        <p:sp>
          <p:nvSpPr>
            <p:cNvPr id="47" name="Rounded Rectangle 32"/>
            <p:cNvSpPr/>
            <p:nvPr/>
          </p:nvSpPr>
          <p:spPr bwMode="auto">
            <a:xfrm>
              <a:off x="6292851" y="973131"/>
              <a:ext cx="2438401" cy="5126172"/>
            </a:xfrm>
            <a:prstGeom prst="roundRect">
              <a:avLst>
                <a:gd name="adj" fmla="val 4665"/>
              </a:avLst>
            </a:prstGeom>
            <a:gradFill>
              <a:gsLst>
                <a:gs pos="0">
                  <a:srgbClr val="767676"/>
                </a:gs>
                <a:gs pos="100000">
                  <a:srgbClr val="ADADAD"/>
                </a:gs>
              </a:gsLst>
            </a:gradFill>
            <a:ln w="12700">
              <a:solidFill>
                <a:srgbClr val="A6A6A6"/>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pPr>
              <a:endParaRPr lang="zh-CN" altLang="en-US" sz="1600">
                <a:solidFill>
                  <a:srgbClr val="FFFFFF"/>
                </a:solidFill>
                <a:latin typeface="Arial" pitchFamily="34" charset="0"/>
                <a:ea typeface="SimHei" pitchFamily="2" charset="-122"/>
                <a:cs typeface="Arial" pitchFamily="34" charset="0"/>
              </a:endParaRPr>
            </a:p>
          </p:txBody>
        </p:sp>
        <p:sp>
          <p:nvSpPr>
            <p:cNvPr id="52" name="TextBox 25"/>
            <p:cNvSpPr txBox="1">
              <a:spLocks noChangeArrowheads="1"/>
            </p:cNvSpPr>
            <p:nvPr/>
          </p:nvSpPr>
          <p:spPr bwMode="auto">
            <a:xfrm>
              <a:off x="6746088" y="1212629"/>
              <a:ext cx="174370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0095D3"/>
                  </a:solidFill>
                  <a:latin typeface="Arial" charset="0"/>
                  <a:ea typeface="ＭＳ Ｐゴシック" charset="-128"/>
                </a:defRPr>
              </a:lvl1pPr>
              <a:lvl2pPr marL="742950" indent="-285750" eaLnBrk="0" hangingPunct="0">
                <a:defRPr sz="2400">
                  <a:solidFill>
                    <a:srgbClr val="0095D3"/>
                  </a:solidFill>
                  <a:latin typeface="Arial" charset="0"/>
                  <a:ea typeface="ＭＳ Ｐゴシック" charset="-128"/>
                </a:defRPr>
              </a:lvl2pPr>
              <a:lvl3pPr marL="1143000" indent="-228600" eaLnBrk="0" hangingPunct="0">
                <a:defRPr sz="2400">
                  <a:solidFill>
                    <a:srgbClr val="0095D3"/>
                  </a:solidFill>
                  <a:latin typeface="Arial" charset="0"/>
                  <a:ea typeface="ＭＳ Ｐゴシック" charset="-128"/>
                </a:defRPr>
              </a:lvl3pPr>
              <a:lvl4pPr marL="1600200" indent="-228600" eaLnBrk="0" hangingPunct="0">
                <a:defRPr sz="2400">
                  <a:solidFill>
                    <a:srgbClr val="0095D3"/>
                  </a:solidFill>
                  <a:latin typeface="Arial" charset="0"/>
                  <a:ea typeface="ＭＳ Ｐゴシック" charset="-128"/>
                </a:defRPr>
              </a:lvl4pPr>
              <a:lvl5pPr marL="2057400" indent="-228600" eaLnBrk="0" hangingPunct="0">
                <a:defRPr sz="2400">
                  <a:solidFill>
                    <a:srgbClr val="0095D3"/>
                  </a:solidFill>
                  <a:latin typeface="Arial" charset="0"/>
                  <a:ea typeface="ＭＳ Ｐゴシック" charset="-128"/>
                </a:defRPr>
              </a:lvl5pPr>
              <a:lvl6pPr marL="2514600" indent="-228600" eaLnBrk="0" fontAlgn="base" hangingPunct="0">
                <a:spcBef>
                  <a:spcPct val="0"/>
                </a:spcBef>
                <a:spcAft>
                  <a:spcPct val="0"/>
                </a:spcAft>
                <a:defRPr sz="2400">
                  <a:solidFill>
                    <a:srgbClr val="0095D3"/>
                  </a:solidFill>
                  <a:latin typeface="Arial" charset="0"/>
                  <a:ea typeface="ＭＳ Ｐゴシック" charset="-128"/>
                </a:defRPr>
              </a:lvl6pPr>
              <a:lvl7pPr marL="2971800" indent="-228600" eaLnBrk="0" fontAlgn="base" hangingPunct="0">
                <a:spcBef>
                  <a:spcPct val="0"/>
                </a:spcBef>
                <a:spcAft>
                  <a:spcPct val="0"/>
                </a:spcAft>
                <a:defRPr sz="2400">
                  <a:solidFill>
                    <a:srgbClr val="0095D3"/>
                  </a:solidFill>
                  <a:latin typeface="Arial" charset="0"/>
                  <a:ea typeface="ＭＳ Ｐゴシック" charset="-128"/>
                </a:defRPr>
              </a:lvl7pPr>
              <a:lvl8pPr marL="3429000" indent="-228600" eaLnBrk="0" fontAlgn="base" hangingPunct="0">
                <a:spcBef>
                  <a:spcPct val="0"/>
                </a:spcBef>
                <a:spcAft>
                  <a:spcPct val="0"/>
                </a:spcAft>
                <a:defRPr sz="2400">
                  <a:solidFill>
                    <a:srgbClr val="0095D3"/>
                  </a:solidFill>
                  <a:latin typeface="Arial" charset="0"/>
                  <a:ea typeface="ＭＳ Ｐゴシック" charset="-128"/>
                </a:defRPr>
              </a:lvl8pPr>
              <a:lvl9pPr marL="3886200" indent="-228600" eaLnBrk="0" fontAlgn="base" hangingPunct="0">
                <a:spcBef>
                  <a:spcPct val="0"/>
                </a:spcBef>
                <a:spcAft>
                  <a:spcPct val="0"/>
                </a:spcAft>
                <a:defRPr sz="2400">
                  <a:solidFill>
                    <a:srgbClr val="0095D3"/>
                  </a:solidFill>
                  <a:latin typeface="Arial" charset="0"/>
                  <a:ea typeface="ＭＳ Ｐゴシック" charset="-128"/>
                </a:defRPr>
              </a:lvl9pPr>
            </a:lstStyle>
            <a:p>
              <a:pPr algn="ctr" eaLnBrk="1" hangingPunct="1">
                <a:spcBef>
                  <a:spcPts val="2400"/>
                </a:spcBef>
              </a:pPr>
              <a:r>
                <a:rPr lang="en-GB" altLang="zh-CN" sz="1600" b="1" dirty="0">
                  <a:solidFill>
                    <a:srgbClr val="FFFFFF"/>
                  </a:solidFill>
                  <a:latin typeface="Arial" pitchFamily="34" charset="0"/>
                  <a:ea typeface="SimHei" pitchFamily="2" charset="-122"/>
                  <a:cs typeface="Arial" pitchFamily="34" charset="0"/>
                </a:rPr>
                <a:t>IT </a:t>
              </a:r>
              <a:r>
                <a:rPr lang="zh-CN" altLang="en-US" sz="1600" b="1" dirty="0">
                  <a:solidFill>
                    <a:srgbClr val="FFFFFF"/>
                  </a:solidFill>
                  <a:latin typeface="Arial" pitchFamily="34" charset="0"/>
                  <a:ea typeface="SimHei" pitchFamily="2" charset="-122"/>
                  <a:cs typeface="Arial" pitchFamily="34" charset="0"/>
                </a:rPr>
                <a:t>业务管理</a:t>
              </a:r>
              <a:endParaRPr lang="zh-CN" altLang="en-GB" sz="1200" dirty="0">
                <a:solidFill>
                  <a:srgbClr val="FFFFFF"/>
                </a:solidFill>
                <a:latin typeface="Arial" pitchFamily="34" charset="0"/>
                <a:ea typeface="SimHei" pitchFamily="2" charset="-122"/>
                <a:cs typeface="Arial" pitchFamily="34" charset="0"/>
              </a:endParaRPr>
            </a:p>
          </p:txBody>
        </p:sp>
        <p:sp>
          <p:nvSpPr>
            <p:cNvPr id="54" name="Rounded Rectangle 81"/>
            <p:cNvSpPr/>
            <p:nvPr/>
          </p:nvSpPr>
          <p:spPr bwMode="auto">
            <a:xfrm>
              <a:off x="7070255" y="2563865"/>
              <a:ext cx="1095375" cy="421349"/>
            </a:xfrm>
            <a:prstGeom prst="roundRect">
              <a:avLst/>
            </a:prstGeom>
            <a:gradFill>
              <a:gsLst>
                <a:gs pos="0">
                  <a:schemeClr val="tx1">
                    <a:lumMod val="40000"/>
                    <a:lumOff val="60000"/>
                  </a:schemeClr>
                </a:gs>
                <a:gs pos="83000">
                  <a:schemeClr val="bg1">
                    <a:lumMod val="85000"/>
                  </a:schemeClr>
                </a:gs>
              </a:gsLst>
            </a:gradFill>
            <a:ln w="12700">
              <a:solidFill>
                <a:schemeClr val="tx1">
                  <a:lumMod val="40000"/>
                  <a:lumOff val="60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4D4D4D"/>
                  </a:solidFill>
                  <a:latin typeface="Arial" pitchFamily="34" charset="0"/>
                  <a:ea typeface="SimHei" pitchFamily="2" charset="-122"/>
                  <a:cs typeface="Arial" pitchFamily="34" charset="0"/>
                </a:rPr>
                <a:t>Config</a:t>
              </a:r>
              <a:r>
                <a:rPr lang="en-US" altLang="zh-CN" sz="1000" b="1" dirty="0" smtClean="0">
                  <a:solidFill>
                    <a:srgbClr val="4D4D4D"/>
                  </a:solidFill>
                  <a:latin typeface="Arial" pitchFamily="34" charset="0"/>
                  <a:ea typeface="SimHei" pitchFamily="2" charset="-122"/>
                  <a:cs typeface="Arial" pitchFamily="34" charset="0"/>
                </a:rPr>
                <a:t> </a:t>
              </a:r>
            </a:p>
            <a:p>
              <a:pPr algn="ctr" fontAlgn="base">
                <a:lnSpc>
                  <a:spcPct val="95000"/>
                </a:lnSpc>
                <a:spcBef>
                  <a:spcPct val="0"/>
                </a:spcBef>
                <a:spcAft>
                  <a:spcPct val="0"/>
                </a:spcAft>
                <a:defRPr/>
              </a:pPr>
              <a:r>
                <a:rPr lang="en-US" altLang="zh-CN" sz="1000" b="1" dirty="0" smtClean="0">
                  <a:solidFill>
                    <a:srgbClr val="4D4D4D"/>
                  </a:solidFill>
                  <a:latin typeface="Arial" pitchFamily="34" charset="0"/>
                  <a:ea typeface="SimHei" pitchFamily="2" charset="-122"/>
                  <a:cs typeface="Arial" pitchFamily="34" charset="0"/>
                </a:rPr>
                <a:t>Manager</a:t>
              </a:r>
              <a:endParaRPr lang="zh-CN" altLang="en-US" sz="1000" b="1" dirty="0">
                <a:solidFill>
                  <a:srgbClr val="4D4D4D"/>
                </a:solidFill>
                <a:latin typeface="Arial" pitchFamily="34" charset="0"/>
                <a:ea typeface="SimHei" pitchFamily="2" charset="-122"/>
                <a:cs typeface="Arial" pitchFamily="34" charset="0"/>
              </a:endParaRPr>
            </a:p>
          </p:txBody>
        </p:sp>
        <p:sp>
          <p:nvSpPr>
            <p:cNvPr id="61" name="Rounded Rectangle 82"/>
            <p:cNvSpPr/>
            <p:nvPr/>
          </p:nvSpPr>
          <p:spPr bwMode="auto">
            <a:xfrm>
              <a:off x="7055265" y="3475211"/>
              <a:ext cx="1095375" cy="421349"/>
            </a:xfrm>
            <a:prstGeom prst="roundRect">
              <a:avLst/>
            </a:prstGeom>
            <a:gradFill>
              <a:gsLst>
                <a:gs pos="0">
                  <a:schemeClr val="tx1">
                    <a:lumMod val="40000"/>
                    <a:lumOff val="60000"/>
                  </a:schemeClr>
                </a:gs>
                <a:gs pos="83000">
                  <a:schemeClr val="bg1">
                    <a:lumMod val="85000"/>
                  </a:schemeClr>
                </a:gs>
              </a:gsLst>
            </a:gradFill>
            <a:ln w="12700">
              <a:solidFill>
                <a:schemeClr val="tx1">
                  <a:lumMod val="40000"/>
                  <a:lumOff val="60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4D4D4D"/>
                  </a:solidFill>
                  <a:latin typeface="Arial" pitchFamily="34" charset="0"/>
                  <a:ea typeface="SimHei" pitchFamily="2" charset="-122"/>
                  <a:cs typeface="Arial" pitchFamily="34" charset="0"/>
                </a:rPr>
                <a:t>Sevice</a:t>
              </a:r>
              <a:endParaRPr lang="en-US" altLang="zh-CN" sz="1000" b="1" dirty="0" smtClean="0">
                <a:solidFill>
                  <a:srgbClr val="4D4D4D"/>
                </a:solidFill>
                <a:latin typeface="Arial" pitchFamily="34" charset="0"/>
                <a:ea typeface="SimHei" pitchFamily="2" charset="-122"/>
                <a:cs typeface="Arial" pitchFamily="34" charset="0"/>
              </a:endParaRPr>
            </a:p>
            <a:p>
              <a:pPr algn="ctr" fontAlgn="base">
                <a:lnSpc>
                  <a:spcPct val="95000"/>
                </a:lnSpc>
                <a:spcBef>
                  <a:spcPct val="0"/>
                </a:spcBef>
                <a:spcAft>
                  <a:spcPct val="0"/>
                </a:spcAft>
                <a:defRPr/>
              </a:pPr>
              <a:r>
                <a:rPr lang="en-US" altLang="zh-CN" sz="1000" b="1" dirty="0" smtClean="0">
                  <a:solidFill>
                    <a:srgbClr val="4D4D4D"/>
                  </a:solidFill>
                  <a:latin typeface="Arial" pitchFamily="34" charset="0"/>
                  <a:ea typeface="SimHei" pitchFamily="2" charset="-122"/>
                  <a:cs typeface="Arial" pitchFamily="34" charset="0"/>
                </a:rPr>
                <a:t>Manager</a:t>
              </a:r>
              <a:endParaRPr lang="zh-CN" altLang="en-US" sz="1000" b="1" dirty="0">
                <a:solidFill>
                  <a:srgbClr val="4D4D4D"/>
                </a:solidFill>
                <a:latin typeface="Arial" pitchFamily="34" charset="0"/>
                <a:ea typeface="SimHei" pitchFamily="2" charset="-122"/>
                <a:cs typeface="Arial" pitchFamily="34" charset="0"/>
              </a:endParaRPr>
            </a:p>
          </p:txBody>
        </p:sp>
        <p:sp>
          <p:nvSpPr>
            <p:cNvPr id="62" name="Rounded Rectangle 83"/>
            <p:cNvSpPr/>
            <p:nvPr/>
          </p:nvSpPr>
          <p:spPr bwMode="auto">
            <a:xfrm>
              <a:off x="7070255" y="4401705"/>
              <a:ext cx="1095375" cy="421349"/>
            </a:xfrm>
            <a:prstGeom prst="roundRect">
              <a:avLst/>
            </a:prstGeom>
            <a:gradFill>
              <a:gsLst>
                <a:gs pos="0">
                  <a:schemeClr val="tx1">
                    <a:lumMod val="40000"/>
                    <a:lumOff val="60000"/>
                  </a:schemeClr>
                </a:gs>
                <a:gs pos="83000">
                  <a:schemeClr val="bg1">
                    <a:lumMod val="85000"/>
                  </a:schemeClr>
                </a:gs>
              </a:gsLst>
            </a:gradFill>
            <a:ln w="12700">
              <a:solidFill>
                <a:schemeClr val="tx1">
                  <a:lumMod val="40000"/>
                  <a:lumOff val="60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smtClean="0">
                  <a:solidFill>
                    <a:srgbClr val="4D4D4D"/>
                  </a:solidFill>
                  <a:latin typeface="Arial" pitchFamily="34" charset="0"/>
                  <a:ea typeface="SimHei" pitchFamily="2" charset="-122"/>
                  <a:cs typeface="Arial" pitchFamily="34" charset="0"/>
                </a:rPr>
                <a:t>VMware Operation</a:t>
              </a:r>
              <a:endParaRPr lang="zh-CN" altLang="en-US" sz="1000" b="1" dirty="0">
                <a:solidFill>
                  <a:srgbClr val="4D4D4D"/>
                </a:solidFill>
                <a:latin typeface="Arial" pitchFamily="34" charset="0"/>
                <a:ea typeface="SimHei" pitchFamily="2" charset="-122"/>
                <a:cs typeface="Arial" pitchFamily="34" charset="0"/>
              </a:endParaRPr>
            </a:p>
          </p:txBody>
        </p:sp>
        <p:sp>
          <p:nvSpPr>
            <p:cNvPr id="63" name="Rounded Rectangle 84"/>
            <p:cNvSpPr/>
            <p:nvPr/>
          </p:nvSpPr>
          <p:spPr bwMode="auto">
            <a:xfrm>
              <a:off x="7070255" y="5365105"/>
              <a:ext cx="1095375" cy="421349"/>
            </a:xfrm>
            <a:prstGeom prst="roundRect">
              <a:avLst/>
            </a:prstGeom>
            <a:gradFill>
              <a:gsLst>
                <a:gs pos="0">
                  <a:schemeClr val="tx1">
                    <a:lumMod val="40000"/>
                    <a:lumOff val="60000"/>
                  </a:schemeClr>
                </a:gs>
                <a:gs pos="83000">
                  <a:schemeClr val="bg1">
                    <a:lumMod val="85000"/>
                  </a:schemeClr>
                </a:gs>
              </a:gsLst>
            </a:gradFill>
            <a:ln w="12700">
              <a:solidFill>
                <a:schemeClr val="tx1">
                  <a:lumMod val="40000"/>
                  <a:lumOff val="60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4D4D4D"/>
                  </a:solidFill>
                  <a:latin typeface="Arial" pitchFamily="34" charset="0"/>
                  <a:ea typeface="SimHei" pitchFamily="2" charset="-122"/>
                  <a:cs typeface="Arial" pitchFamily="34" charset="0"/>
                </a:rPr>
                <a:t>vCenter</a:t>
              </a:r>
              <a:endParaRPr lang="zh-CN" altLang="en-US" sz="1000" b="1" dirty="0">
                <a:solidFill>
                  <a:srgbClr val="4D4D4D"/>
                </a:solidFill>
                <a:latin typeface="Arial" pitchFamily="34" charset="0"/>
                <a:ea typeface="SimHei" pitchFamily="2" charset="-122"/>
                <a:cs typeface="Arial" pitchFamily="34" charset="0"/>
              </a:endParaRPr>
            </a:p>
          </p:txBody>
        </p:sp>
      </p:grpSp>
      <p:sp>
        <p:nvSpPr>
          <p:cNvPr id="64" name="Rounded Rectangle 84"/>
          <p:cNvSpPr/>
          <p:nvPr/>
        </p:nvSpPr>
        <p:spPr bwMode="auto">
          <a:xfrm>
            <a:off x="7048525" y="1714488"/>
            <a:ext cx="1095375" cy="421349"/>
          </a:xfrm>
          <a:prstGeom prst="roundRect">
            <a:avLst/>
          </a:prstGeom>
          <a:gradFill>
            <a:gsLst>
              <a:gs pos="0">
                <a:schemeClr val="tx1">
                  <a:lumMod val="40000"/>
                  <a:lumOff val="60000"/>
                </a:schemeClr>
              </a:gs>
              <a:gs pos="83000">
                <a:schemeClr val="bg1">
                  <a:lumMod val="85000"/>
                </a:schemeClr>
              </a:gs>
            </a:gsLst>
          </a:gradFill>
          <a:ln w="12700">
            <a:solidFill>
              <a:schemeClr val="tx1">
                <a:lumMod val="40000"/>
                <a:lumOff val="60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a:lnSpc>
                <a:spcPct val="95000"/>
              </a:lnSpc>
              <a:defRPr/>
            </a:pPr>
            <a:r>
              <a:rPr lang="en-US" altLang="zh-CN" sz="1000" b="1" dirty="0" smtClean="0">
                <a:solidFill>
                  <a:srgbClr val="4D4D4D"/>
                </a:solidFill>
                <a:latin typeface="Arial" pitchFamily="34" charset="0"/>
                <a:ea typeface="SimHei" pitchFamily="2" charset="-122"/>
                <a:cs typeface="Arial" pitchFamily="34" charset="0"/>
              </a:rPr>
              <a:t>Application Discovery Manager</a:t>
            </a:r>
            <a:endParaRPr lang="zh-CN" altLang="en-US" sz="1000" b="1" dirty="0">
              <a:solidFill>
                <a:srgbClr val="4D4D4D"/>
              </a:solidFill>
              <a:latin typeface="Arial" pitchFamily="34" charset="0"/>
              <a:ea typeface="SimHei" pitchFamily="2" charset="-122"/>
              <a:cs typeface="Arial" pitchFamily="34" charset="0"/>
            </a:endParaRPr>
          </a:p>
        </p:txBody>
      </p:sp>
      <p:grpSp>
        <p:nvGrpSpPr>
          <p:cNvPr id="3" name="Group 6"/>
          <p:cNvGrpSpPr/>
          <p:nvPr/>
        </p:nvGrpSpPr>
        <p:grpSpPr>
          <a:xfrm>
            <a:off x="412750" y="2828350"/>
            <a:ext cx="1720851" cy="1363219"/>
            <a:chOff x="412749" y="2828349"/>
            <a:chExt cx="1720851" cy="1363219"/>
          </a:xfrm>
        </p:grpSpPr>
        <p:sp>
          <p:nvSpPr>
            <p:cNvPr id="42" name="Rounded Rectangle 41"/>
            <p:cNvSpPr/>
            <p:nvPr/>
          </p:nvSpPr>
          <p:spPr bwMode="auto">
            <a:xfrm>
              <a:off x="412749" y="2828349"/>
              <a:ext cx="1720851" cy="1363219"/>
            </a:xfrm>
            <a:prstGeom prst="roundRect">
              <a:avLst>
                <a:gd name="adj" fmla="val 9109"/>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pPr>
              <a:endParaRPr lang="zh-CN" altLang="en-US" sz="1600">
                <a:solidFill>
                  <a:srgbClr val="FFFFFF"/>
                </a:solidFill>
                <a:latin typeface="Arial" pitchFamily="34" charset="0"/>
                <a:ea typeface="SimHei" pitchFamily="2" charset="-122"/>
                <a:cs typeface="Arial" pitchFamily="34" charset="0"/>
              </a:endParaRPr>
            </a:p>
          </p:txBody>
        </p:sp>
        <p:sp>
          <p:nvSpPr>
            <p:cNvPr id="45" name="TextBox 44"/>
            <p:cNvSpPr txBox="1"/>
            <p:nvPr/>
          </p:nvSpPr>
          <p:spPr>
            <a:xfrm>
              <a:off x="412749" y="3353482"/>
              <a:ext cx="1720851" cy="307777"/>
            </a:xfrm>
            <a:prstGeom prst="rect">
              <a:avLst/>
            </a:prstGeom>
            <a:noFill/>
          </p:spPr>
          <p:txBody>
            <a:bodyPr wrap="square" anchor="ctr">
              <a:spAutoFit/>
            </a:bodyPr>
            <a:lstStyle/>
            <a:p>
              <a:pPr algn="ctr" fontAlgn="base">
                <a:spcBef>
                  <a:spcPct val="0"/>
                </a:spcBef>
                <a:spcAft>
                  <a:spcPct val="40000"/>
                </a:spcAft>
                <a:defRPr/>
              </a:pPr>
              <a:r>
                <a:rPr lang="zh-CN" altLang="en-US" sz="1400" b="1" dirty="0">
                  <a:solidFill>
                    <a:srgbClr val="FFFFFF"/>
                  </a:solidFill>
                  <a:ea typeface="SimHei" pitchFamily="2" charset="-122"/>
                  <a:cs typeface="Arial" pitchFamily="34" charset="0"/>
                </a:rPr>
                <a:t>云计算应用平台</a:t>
              </a:r>
              <a:endParaRPr lang="zh-CN" altLang="en-US" sz="1100" dirty="0">
                <a:solidFill>
                  <a:srgbClr val="FFFFFF"/>
                </a:solidFill>
                <a:ea typeface="SimHei" pitchFamily="2" charset="-122"/>
                <a:cs typeface="Arial" pitchFamily="34" charset="0"/>
              </a:endParaRPr>
            </a:p>
          </p:txBody>
        </p:sp>
      </p:grpSp>
      <p:sp>
        <p:nvSpPr>
          <p:cNvPr id="48" name="Isosceles Triangle 47"/>
          <p:cNvSpPr/>
          <p:nvPr/>
        </p:nvSpPr>
        <p:spPr bwMode="auto">
          <a:xfrm rot="16200000">
            <a:off x="1843466" y="4934378"/>
            <a:ext cx="1129787" cy="414464"/>
          </a:xfrm>
          <a:prstGeom prst="triangle">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91435" tIns="45718" rIns="91435" bIns="45718" anchor="ctr"/>
          <a:lstStyle/>
          <a:p>
            <a:pPr fontAlgn="base">
              <a:spcBef>
                <a:spcPct val="0"/>
              </a:spcBef>
              <a:spcAft>
                <a:spcPct val="0"/>
              </a:spcAft>
              <a:buClr>
                <a:srgbClr val="000000"/>
              </a:buClr>
            </a:pPr>
            <a:endParaRPr lang="zh-CN" altLang="en-US" sz="1600">
              <a:solidFill>
                <a:srgbClr val="FFFFFF"/>
              </a:solidFill>
              <a:latin typeface="Arial" pitchFamily="34" charset="0"/>
              <a:ea typeface="SimHei" pitchFamily="2" charset="-122"/>
              <a:cs typeface="Arial" pitchFamily="34" charset="0"/>
            </a:endParaRPr>
          </a:p>
        </p:txBody>
      </p:sp>
      <p:grpSp>
        <p:nvGrpSpPr>
          <p:cNvPr id="4" name="Group 7"/>
          <p:cNvGrpSpPr/>
          <p:nvPr/>
        </p:nvGrpSpPr>
        <p:grpSpPr>
          <a:xfrm>
            <a:off x="412750" y="4481224"/>
            <a:ext cx="1720851" cy="1363219"/>
            <a:chOff x="412749" y="4481224"/>
            <a:chExt cx="1720851" cy="1363219"/>
          </a:xfrm>
        </p:grpSpPr>
        <p:sp>
          <p:nvSpPr>
            <p:cNvPr id="50" name="Rounded Rectangle 49"/>
            <p:cNvSpPr/>
            <p:nvPr/>
          </p:nvSpPr>
          <p:spPr bwMode="auto">
            <a:xfrm>
              <a:off x="412749" y="4481224"/>
              <a:ext cx="1720851" cy="1363219"/>
            </a:xfrm>
            <a:prstGeom prst="roundRect">
              <a:avLst>
                <a:gd name="adj" fmla="val 9109"/>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buClr>
                  <a:srgbClr val="000000"/>
                </a:buClr>
              </a:pPr>
              <a:endParaRPr lang="zh-CN" altLang="en-US" sz="1600">
                <a:solidFill>
                  <a:srgbClr val="FFFFFF"/>
                </a:solidFill>
                <a:latin typeface="Arial" pitchFamily="34" charset="0"/>
                <a:ea typeface="SimHei" pitchFamily="2" charset="-122"/>
                <a:cs typeface="Arial" pitchFamily="34" charset="0"/>
              </a:endParaRPr>
            </a:p>
          </p:txBody>
        </p:sp>
        <p:sp>
          <p:nvSpPr>
            <p:cNvPr id="51" name="TextBox 50"/>
            <p:cNvSpPr txBox="1"/>
            <p:nvPr/>
          </p:nvSpPr>
          <p:spPr>
            <a:xfrm>
              <a:off x="412749" y="4858648"/>
              <a:ext cx="1720851" cy="523220"/>
            </a:xfrm>
            <a:prstGeom prst="rect">
              <a:avLst/>
            </a:prstGeom>
            <a:noFill/>
          </p:spPr>
          <p:txBody>
            <a:bodyPr wrap="square" anchor="ctr">
              <a:spAutoFit/>
            </a:bodyPr>
            <a:lstStyle/>
            <a:p>
              <a:pPr algn="ctr" fontAlgn="base">
                <a:spcBef>
                  <a:spcPct val="0"/>
                </a:spcBef>
                <a:spcAft>
                  <a:spcPct val="40000"/>
                </a:spcAft>
                <a:defRPr/>
              </a:pPr>
              <a:r>
                <a:rPr lang="zh-CN" altLang="en-US" sz="1400" b="1" dirty="0">
                  <a:solidFill>
                    <a:srgbClr val="FFFFFF"/>
                  </a:solidFill>
                  <a:ea typeface="SimHei" pitchFamily="2" charset="-122"/>
                  <a:cs typeface="Arial" pitchFamily="34" charset="0"/>
                </a:rPr>
                <a:t>云计算</a:t>
              </a:r>
              <a:br>
                <a:rPr lang="zh-CN" altLang="en-US" sz="1400" b="1" dirty="0">
                  <a:solidFill>
                    <a:srgbClr val="FFFFFF"/>
                  </a:solidFill>
                  <a:ea typeface="SimHei" pitchFamily="2" charset="-122"/>
                  <a:cs typeface="Arial" pitchFamily="34" charset="0"/>
                </a:rPr>
              </a:br>
              <a:r>
                <a:rPr lang="zh-CN" altLang="en-US" sz="1400" b="1" dirty="0">
                  <a:solidFill>
                    <a:srgbClr val="FFFFFF"/>
                  </a:solidFill>
                  <a:ea typeface="SimHei" pitchFamily="2" charset="-122"/>
                  <a:cs typeface="Arial" pitchFamily="34" charset="0"/>
                </a:rPr>
                <a:t>基础架构和管理</a:t>
              </a:r>
              <a:endParaRPr lang="zh-CN" altLang="en-US" sz="1100" dirty="0">
                <a:solidFill>
                  <a:srgbClr val="FFFFFF"/>
                </a:solidFill>
                <a:ea typeface="SimHei" pitchFamily="2" charset="-122"/>
                <a:cs typeface="Arial" pitchFamily="34" charset="0"/>
              </a:endParaRPr>
            </a:p>
          </p:txBody>
        </p:sp>
      </p:grpSp>
      <p:sp>
        <p:nvSpPr>
          <p:cNvPr id="34" name="Isosceles Triangle 33"/>
          <p:cNvSpPr/>
          <p:nvPr/>
        </p:nvSpPr>
        <p:spPr bwMode="auto">
          <a:xfrm rot="16200000">
            <a:off x="1843466" y="1628629"/>
            <a:ext cx="1129787" cy="414464"/>
          </a:xfrm>
          <a:prstGeom prst="triangle">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91435" tIns="45718" rIns="91435" bIns="45718" anchor="ctr"/>
          <a:lstStyle/>
          <a:p>
            <a:pPr fontAlgn="base">
              <a:spcBef>
                <a:spcPct val="0"/>
              </a:spcBef>
              <a:spcAft>
                <a:spcPct val="0"/>
              </a:spcAft>
            </a:pPr>
            <a:endParaRPr lang="zh-CN" altLang="en-US" sz="1200">
              <a:solidFill>
                <a:srgbClr val="FFFFFF"/>
              </a:solidFill>
              <a:latin typeface="Arial" pitchFamily="34" charset="0"/>
              <a:ea typeface="SimHei" pitchFamily="2" charset="-122"/>
              <a:cs typeface="Arial" pitchFamily="34" charset="0"/>
            </a:endParaRPr>
          </a:p>
        </p:txBody>
      </p:sp>
      <p:grpSp>
        <p:nvGrpSpPr>
          <p:cNvPr id="5" name="Group 5"/>
          <p:cNvGrpSpPr/>
          <p:nvPr/>
        </p:nvGrpSpPr>
        <p:grpSpPr>
          <a:xfrm>
            <a:off x="412750" y="1175474"/>
            <a:ext cx="1720851" cy="1363219"/>
            <a:chOff x="412749" y="1175474"/>
            <a:chExt cx="1720851" cy="1363219"/>
          </a:xfrm>
        </p:grpSpPr>
        <p:sp>
          <p:nvSpPr>
            <p:cNvPr id="37" name="Rounded Rectangle 36"/>
            <p:cNvSpPr/>
            <p:nvPr/>
          </p:nvSpPr>
          <p:spPr bwMode="auto">
            <a:xfrm>
              <a:off x="412749" y="1175474"/>
              <a:ext cx="1720851" cy="1363219"/>
            </a:xfrm>
            <a:prstGeom prst="roundRect">
              <a:avLst>
                <a:gd name="adj" fmla="val 9109"/>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pPr>
              <a:endParaRPr lang="zh-CN" altLang="en-US" sz="1200">
                <a:solidFill>
                  <a:srgbClr val="FFFFFF"/>
                </a:solidFill>
                <a:latin typeface="Arial" pitchFamily="34" charset="0"/>
                <a:ea typeface="SimHei" pitchFamily="2" charset="-122"/>
                <a:cs typeface="Arial" pitchFamily="34" charset="0"/>
              </a:endParaRPr>
            </a:p>
          </p:txBody>
        </p:sp>
        <p:sp>
          <p:nvSpPr>
            <p:cNvPr id="38" name="TextBox 37"/>
            <p:cNvSpPr txBox="1"/>
            <p:nvPr/>
          </p:nvSpPr>
          <p:spPr>
            <a:xfrm>
              <a:off x="518729" y="1705775"/>
              <a:ext cx="1479459" cy="307777"/>
            </a:xfrm>
            <a:prstGeom prst="rect">
              <a:avLst/>
            </a:prstGeom>
            <a:noFill/>
          </p:spPr>
          <p:txBody>
            <a:bodyPr wrap="square" anchor="ctr">
              <a:spAutoFit/>
            </a:bodyPr>
            <a:lstStyle/>
            <a:p>
              <a:pPr algn="ctr" fontAlgn="base">
                <a:spcBef>
                  <a:spcPct val="0"/>
                </a:spcBef>
                <a:spcAft>
                  <a:spcPct val="40000"/>
                </a:spcAft>
                <a:defRPr/>
              </a:pPr>
              <a:r>
                <a:rPr lang="zh-CN" altLang="en-US" sz="1400" b="1" dirty="0">
                  <a:solidFill>
                    <a:srgbClr val="FFFFFF"/>
                  </a:solidFill>
                  <a:ea typeface="SimHei" pitchFamily="2" charset="-122"/>
                  <a:cs typeface="Arial" pitchFamily="34" charset="0"/>
                </a:rPr>
                <a:t>终端用户计算</a:t>
              </a:r>
              <a:endParaRPr lang="zh-CN" altLang="en-US" sz="1100" dirty="0">
                <a:solidFill>
                  <a:srgbClr val="FFFFFF"/>
                </a:solidFill>
                <a:ea typeface="SimHei" pitchFamily="2" charset="-122"/>
                <a:cs typeface="Arial" pitchFamily="34" charset="0"/>
              </a:endParaRPr>
            </a:p>
          </p:txBody>
        </p:sp>
      </p:grpSp>
      <p:grpSp>
        <p:nvGrpSpPr>
          <p:cNvPr id="6" name="Group 1"/>
          <p:cNvGrpSpPr/>
          <p:nvPr/>
        </p:nvGrpSpPr>
        <p:grpSpPr>
          <a:xfrm>
            <a:off x="2599278" y="1175474"/>
            <a:ext cx="3996720" cy="1363219"/>
            <a:chOff x="2599278" y="1175474"/>
            <a:chExt cx="3996720" cy="1363219"/>
          </a:xfrm>
        </p:grpSpPr>
        <p:sp>
          <p:nvSpPr>
            <p:cNvPr id="35" name="Rounded Rectangle 34"/>
            <p:cNvSpPr/>
            <p:nvPr/>
          </p:nvSpPr>
          <p:spPr bwMode="auto">
            <a:xfrm>
              <a:off x="2599278" y="1175474"/>
              <a:ext cx="3996720" cy="1363219"/>
            </a:xfrm>
            <a:prstGeom prst="roundRect">
              <a:avLst>
                <a:gd name="adj" fmla="val 9109"/>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pPr>
              <a:endParaRPr lang="zh-CN" altLang="en-US" sz="1200">
                <a:solidFill>
                  <a:srgbClr val="FFFFFF"/>
                </a:solidFill>
                <a:latin typeface="Arial" pitchFamily="34" charset="0"/>
                <a:ea typeface="SimHei" pitchFamily="2" charset="-122"/>
                <a:cs typeface="Arial" pitchFamily="34" charset="0"/>
              </a:endParaRPr>
            </a:p>
          </p:txBody>
        </p:sp>
        <p:sp>
          <p:nvSpPr>
            <p:cNvPr id="55" name="Rounded Rectangle 54"/>
            <p:cNvSpPr/>
            <p:nvPr/>
          </p:nvSpPr>
          <p:spPr bwMode="auto">
            <a:xfrm>
              <a:off x="2825988" y="1820369"/>
              <a:ext cx="1095375" cy="345149"/>
            </a:xfrm>
            <a:prstGeom prst="roundRect">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smtClean="0">
                  <a:solidFill>
                    <a:srgbClr val="FFFFFF"/>
                  </a:solidFill>
                  <a:latin typeface="Arial" pitchFamily="34" charset="0"/>
                  <a:ea typeface="SimHei" pitchFamily="2" charset="-122"/>
                  <a:cs typeface="Arial" pitchFamily="34" charset="0"/>
                </a:rPr>
                <a:t>VMware View</a:t>
              </a:r>
              <a:endParaRPr lang="zh-CN" altLang="en-US" sz="1000" b="1" dirty="0">
                <a:solidFill>
                  <a:srgbClr val="FFFFFF"/>
                </a:solidFill>
                <a:latin typeface="Arial" pitchFamily="34" charset="0"/>
                <a:ea typeface="SimHei" pitchFamily="2" charset="-122"/>
                <a:cs typeface="Arial" pitchFamily="34" charset="0"/>
              </a:endParaRPr>
            </a:p>
          </p:txBody>
        </p:sp>
        <p:sp>
          <p:nvSpPr>
            <p:cNvPr id="56" name="Rounded Rectangle 55"/>
            <p:cNvSpPr/>
            <p:nvPr/>
          </p:nvSpPr>
          <p:spPr bwMode="auto">
            <a:xfrm>
              <a:off x="4045188" y="1830834"/>
              <a:ext cx="1095375" cy="345149"/>
            </a:xfrm>
            <a:prstGeom prst="roundRect">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FFFFFF"/>
                  </a:solidFill>
                  <a:latin typeface="Arial" pitchFamily="34" charset="0"/>
                  <a:ea typeface="SimHei" pitchFamily="2" charset="-122"/>
                  <a:cs typeface="Arial" pitchFamily="34" charset="0"/>
                </a:rPr>
                <a:t>Zimbra</a:t>
              </a:r>
              <a:endParaRPr lang="zh-CN" altLang="en-US" sz="1000" b="1" dirty="0">
                <a:solidFill>
                  <a:srgbClr val="FFFFFF"/>
                </a:solidFill>
                <a:latin typeface="Arial" pitchFamily="34" charset="0"/>
                <a:ea typeface="SimHei" pitchFamily="2" charset="-122"/>
                <a:cs typeface="Arial" pitchFamily="34" charset="0"/>
              </a:endParaRPr>
            </a:p>
          </p:txBody>
        </p:sp>
        <p:sp>
          <p:nvSpPr>
            <p:cNvPr id="57" name="Rounded Rectangle 56"/>
            <p:cNvSpPr/>
            <p:nvPr/>
          </p:nvSpPr>
          <p:spPr bwMode="auto">
            <a:xfrm>
              <a:off x="5273913" y="1825602"/>
              <a:ext cx="1095375" cy="345149"/>
            </a:xfrm>
            <a:prstGeom prst="roundRect">
              <a:avLst/>
            </a:prstGeom>
            <a:gradFill>
              <a:gsLst>
                <a:gs pos="0">
                  <a:srgbClr val="FF9F16"/>
                </a:gs>
                <a:gs pos="100000">
                  <a:srgbClr val="FFB95A"/>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smtClean="0">
                  <a:solidFill>
                    <a:srgbClr val="FFFFFF"/>
                  </a:solidFill>
                  <a:latin typeface="Arial" pitchFamily="34" charset="0"/>
                  <a:ea typeface="SimHei" pitchFamily="2" charset="-122"/>
                  <a:cs typeface="Arial" pitchFamily="34" charset="0"/>
                </a:rPr>
                <a:t>VMware WorkStation</a:t>
              </a:r>
              <a:endParaRPr lang="zh-CN" altLang="en-US" sz="1000" b="1" dirty="0">
                <a:solidFill>
                  <a:srgbClr val="FFFFFF"/>
                </a:solidFill>
                <a:latin typeface="Arial" pitchFamily="34" charset="0"/>
                <a:ea typeface="SimHei" pitchFamily="2" charset="-122"/>
                <a:cs typeface="Arial" pitchFamily="34" charset="0"/>
              </a:endParaRPr>
            </a:p>
          </p:txBody>
        </p:sp>
      </p:grpSp>
      <p:grpSp>
        <p:nvGrpSpPr>
          <p:cNvPr id="8" name="Group 3"/>
          <p:cNvGrpSpPr/>
          <p:nvPr/>
        </p:nvGrpSpPr>
        <p:grpSpPr>
          <a:xfrm>
            <a:off x="2599278" y="4481224"/>
            <a:ext cx="3996720" cy="1363219"/>
            <a:chOff x="2599278" y="4481224"/>
            <a:chExt cx="3996720" cy="1363219"/>
          </a:xfrm>
        </p:grpSpPr>
        <p:sp>
          <p:nvSpPr>
            <p:cNvPr id="49" name="Rounded Rectangle 48"/>
            <p:cNvSpPr/>
            <p:nvPr/>
          </p:nvSpPr>
          <p:spPr bwMode="auto">
            <a:xfrm>
              <a:off x="2599278" y="4481224"/>
              <a:ext cx="3996720" cy="1363219"/>
            </a:xfrm>
            <a:prstGeom prst="roundRect">
              <a:avLst>
                <a:gd name="adj" fmla="val 9109"/>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buClr>
                  <a:srgbClr val="000000"/>
                </a:buClr>
              </a:pPr>
              <a:endParaRPr lang="zh-CN" altLang="en-US" sz="1600">
                <a:solidFill>
                  <a:srgbClr val="FFFFFF"/>
                </a:solidFill>
                <a:latin typeface="Arial" pitchFamily="34" charset="0"/>
                <a:ea typeface="SimHei" pitchFamily="2" charset="-122"/>
                <a:cs typeface="Arial" pitchFamily="34" charset="0"/>
              </a:endParaRPr>
            </a:p>
          </p:txBody>
        </p:sp>
        <p:sp>
          <p:nvSpPr>
            <p:cNvPr id="76" name="Rounded Rectangle 75"/>
            <p:cNvSpPr/>
            <p:nvPr/>
          </p:nvSpPr>
          <p:spPr bwMode="auto">
            <a:xfrm>
              <a:off x="2825988" y="4575466"/>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err="1" smtClean="0">
                  <a:solidFill>
                    <a:srgbClr val="FFFFFF"/>
                  </a:solidFill>
                  <a:latin typeface="Arial" pitchFamily="34" charset="0"/>
                  <a:ea typeface="SimHei" pitchFamily="2" charset="-122"/>
                  <a:cs typeface="Arial" pitchFamily="34" charset="0"/>
                </a:rPr>
                <a:t>CapcityIQ</a:t>
              </a:r>
              <a:endParaRPr lang="zh-CN" altLang="en-US" sz="1000" b="1" dirty="0">
                <a:solidFill>
                  <a:srgbClr val="FFFFFF"/>
                </a:solidFill>
                <a:latin typeface="Arial" pitchFamily="34" charset="0"/>
                <a:ea typeface="SimHei" pitchFamily="2" charset="-122"/>
                <a:cs typeface="Arial" pitchFamily="34" charset="0"/>
              </a:endParaRPr>
            </a:p>
          </p:txBody>
        </p:sp>
        <p:sp>
          <p:nvSpPr>
            <p:cNvPr id="77" name="Rounded Rectangle 76"/>
            <p:cNvSpPr/>
            <p:nvPr/>
          </p:nvSpPr>
          <p:spPr bwMode="auto">
            <a:xfrm>
              <a:off x="4045188" y="4585931"/>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smtClean="0">
                  <a:solidFill>
                    <a:srgbClr val="FFFFFF"/>
                  </a:solidFill>
                  <a:latin typeface="Arial" pitchFamily="34" charset="0"/>
                  <a:ea typeface="SimHei" pitchFamily="2" charset="-122"/>
                  <a:cs typeface="Arial" pitchFamily="34" charset="0"/>
                </a:rPr>
                <a:t>Site Recovery Manager</a:t>
              </a:r>
              <a:endParaRPr lang="zh-CN" altLang="en-US" sz="1000" b="1" dirty="0">
                <a:solidFill>
                  <a:srgbClr val="FFFFFF"/>
                </a:solidFill>
                <a:latin typeface="Arial" pitchFamily="34" charset="0"/>
                <a:ea typeface="SimHei" pitchFamily="2" charset="-122"/>
                <a:cs typeface="Arial" pitchFamily="34" charset="0"/>
              </a:endParaRPr>
            </a:p>
          </p:txBody>
        </p:sp>
        <p:sp>
          <p:nvSpPr>
            <p:cNvPr id="78" name="Rounded Rectangle 77"/>
            <p:cNvSpPr/>
            <p:nvPr/>
          </p:nvSpPr>
          <p:spPr bwMode="auto">
            <a:xfrm>
              <a:off x="5273913" y="4580699"/>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spcBef>
                  <a:spcPct val="0"/>
                </a:spcBef>
                <a:spcAft>
                  <a:spcPct val="0"/>
                </a:spcAft>
                <a:buClr>
                  <a:srgbClr val="000000"/>
                </a:buClr>
              </a:pPr>
              <a:r>
                <a:rPr lang="en-US" altLang="zh-CN" sz="1000" b="1" dirty="0" err="1" smtClean="0">
                  <a:solidFill>
                    <a:srgbClr val="FFFFFF"/>
                  </a:solidFill>
                  <a:latin typeface="Arial" pitchFamily="34" charset="0"/>
                  <a:ea typeface="SimHei" pitchFamily="2" charset="-122"/>
                  <a:cs typeface="Arial" pitchFamily="34" charset="0"/>
                </a:rPr>
                <a:t>Ochestrator</a:t>
              </a:r>
              <a:endParaRPr lang="zh-CN" altLang="en-US" sz="1000" b="1" dirty="0">
                <a:solidFill>
                  <a:srgbClr val="FFFFFF"/>
                </a:solidFill>
                <a:latin typeface="Arial" pitchFamily="34" charset="0"/>
                <a:ea typeface="SimHei" pitchFamily="2" charset="-122"/>
                <a:cs typeface="Arial" pitchFamily="34" charset="0"/>
              </a:endParaRPr>
            </a:p>
          </p:txBody>
        </p:sp>
        <p:sp>
          <p:nvSpPr>
            <p:cNvPr id="79" name="Rounded Rectangle 78"/>
            <p:cNvSpPr/>
            <p:nvPr/>
          </p:nvSpPr>
          <p:spPr bwMode="auto">
            <a:xfrm>
              <a:off x="2825988" y="5002212"/>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err="1" smtClean="0">
                  <a:solidFill>
                    <a:srgbClr val="FFFFFF"/>
                  </a:solidFill>
                  <a:latin typeface="Arial" pitchFamily="34" charset="0"/>
                  <a:ea typeface="SimHei" pitchFamily="2" charset="-122"/>
                  <a:cs typeface="Arial" pitchFamily="34" charset="0"/>
                </a:rPr>
                <a:t>vCD</a:t>
              </a:r>
              <a:r>
                <a:rPr lang="en-US" altLang="zh-CN" sz="1000" b="1" dirty="0" smtClean="0">
                  <a:solidFill>
                    <a:srgbClr val="FFFFFF"/>
                  </a:solidFill>
                  <a:latin typeface="Arial" pitchFamily="34" charset="0"/>
                  <a:ea typeface="SimHei" pitchFamily="2" charset="-122"/>
                  <a:cs typeface="Arial" pitchFamily="34" charset="0"/>
                </a:rPr>
                <a:t> (</a:t>
              </a:r>
              <a:r>
                <a:rPr lang="en-US" altLang="zh-CN" sz="1000" b="1" dirty="0" err="1" smtClean="0">
                  <a:solidFill>
                    <a:srgbClr val="FFFFFF"/>
                  </a:solidFill>
                  <a:latin typeface="Arial" pitchFamily="34" charset="0"/>
                  <a:ea typeface="SimHei" pitchFamily="2" charset="-122"/>
                  <a:cs typeface="Arial" pitchFamily="34" charset="0"/>
                </a:rPr>
                <a:t>vCloud</a:t>
              </a:r>
              <a:r>
                <a:rPr lang="en-US" altLang="zh-CN" sz="1000" b="1" dirty="0" smtClean="0">
                  <a:solidFill>
                    <a:srgbClr val="FFFFFF"/>
                  </a:solidFill>
                  <a:latin typeface="Arial" pitchFamily="34" charset="0"/>
                  <a:ea typeface="SimHei" pitchFamily="2" charset="-122"/>
                  <a:cs typeface="Arial" pitchFamily="34" charset="0"/>
                </a:rPr>
                <a:t> Director)</a:t>
              </a:r>
              <a:endParaRPr lang="zh-CN" altLang="en-US" sz="1000" b="1" dirty="0">
                <a:solidFill>
                  <a:srgbClr val="FFFFFF"/>
                </a:solidFill>
                <a:latin typeface="Arial" pitchFamily="34" charset="0"/>
                <a:ea typeface="SimHei" pitchFamily="2" charset="-122"/>
                <a:cs typeface="Arial" pitchFamily="34" charset="0"/>
              </a:endParaRPr>
            </a:p>
          </p:txBody>
        </p:sp>
        <p:sp>
          <p:nvSpPr>
            <p:cNvPr id="80" name="Rounded Rectangle 79"/>
            <p:cNvSpPr/>
            <p:nvPr/>
          </p:nvSpPr>
          <p:spPr bwMode="auto">
            <a:xfrm>
              <a:off x="4045188" y="5012677"/>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err="1" smtClean="0">
                  <a:solidFill>
                    <a:srgbClr val="FFFFFF"/>
                  </a:solidFill>
                  <a:latin typeface="Arial" pitchFamily="34" charset="0"/>
                  <a:ea typeface="SimHei" pitchFamily="2" charset="-122"/>
                  <a:cs typeface="Arial" pitchFamily="34" charset="0"/>
                </a:rPr>
                <a:t>vShield</a:t>
              </a:r>
              <a:r>
                <a:rPr lang="en-US" altLang="zh-CN" sz="1000" b="1" dirty="0" smtClean="0">
                  <a:solidFill>
                    <a:srgbClr val="FFFFFF"/>
                  </a:solidFill>
                  <a:latin typeface="Arial" pitchFamily="34" charset="0"/>
                  <a:ea typeface="SimHei" pitchFamily="2" charset="-122"/>
                  <a:cs typeface="Arial" pitchFamily="34" charset="0"/>
                </a:rPr>
                <a:t> </a:t>
              </a:r>
              <a:r>
                <a:rPr lang="zh-CN" altLang="en-US" sz="1000" b="1" dirty="0" smtClean="0">
                  <a:solidFill>
                    <a:srgbClr val="FFFFFF"/>
                  </a:solidFill>
                  <a:latin typeface="Arial" pitchFamily="34" charset="0"/>
                  <a:ea typeface="SimHei" pitchFamily="2" charset="-122"/>
                  <a:cs typeface="Arial" pitchFamily="34" charset="0"/>
                </a:rPr>
                <a:t>家族</a:t>
              </a:r>
              <a:endParaRPr lang="zh-CN" altLang="en-US" sz="1000" b="1" dirty="0">
                <a:solidFill>
                  <a:srgbClr val="FFFFFF"/>
                </a:solidFill>
                <a:latin typeface="Arial" pitchFamily="34" charset="0"/>
                <a:ea typeface="SimHei" pitchFamily="2" charset="-122"/>
                <a:cs typeface="Arial" pitchFamily="34" charset="0"/>
              </a:endParaRPr>
            </a:p>
          </p:txBody>
        </p:sp>
        <p:sp>
          <p:nvSpPr>
            <p:cNvPr id="81" name="Rounded Rectangle 80"/>
            <p:cNvSpPr/>
            <p:nvPr/>
          </p:nvSpPr>
          <p:spPr bwMode="auto">
            <a:xfrm>
              <a:off x="5273913" y="5007445"/>
              <a:ext cx="1095375"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err="1" smtClean="0">
                  <a:solidFill>
                    <a:srgbClr val="FFFFFF"/>
                  </a:solidFill>
                  <a:latin typeface="Arial" pitchFamily="34" charset="0"/>
                  <a:ea typeface="SimHei" pitchFamily="2" charset="-122"/>
                  <a:cs typeface="Arial" pitchFamily="34" charset="0"/>
                </a:rPr>
                <a:t>ChargeBack</a:t>
              </a:r>
              <a:endParaRPr lang="zh-CN" altLang="en-US" sz="1000" b="1" dirty="0">
                <a:solidFill>
                  <a:srgbClr val="FFFFFF"/>
                </a:solidFill>
                <a:latin typeface="Arial" pitchFamily="34" charset="0"/>
                <a:ea typeface="SimHei" pitchFamily="2" charset="-122"/>
                <a:cs typeface="Arial" pitchFamily="34" charset="0"/>
              </a:endParaRPr>
            </a:p>
          </p:txBody>
        </p:sp>
      </p:grpSp>
      <p:sp>
        <p:nvSpPr>
          <p:cNvPr id="53" name="Rounded Rectangle 78"/>
          <p:cNvSpPr/>
          <p:nvPr/>
        </p:nvSpPr>
        <p:spPr bwMode="auto">
          <a:xfrm>
            <a:off x="2833683" y="5429264"/>
            <a:ext cx="3524267" cy="3451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buClr>
                <a:srgbClr val="000000"/>
              </a:buClr>
              <a:defRPr/>
            </a:pPr>
            <a:r>
              <a:rPr lang="en-US" altLang="zh-CN" sz="1000" b="1" dirty="0" err="1" smtClean="0">
                <a:solidFill>
                  <a:srgbClr val="FFFFFF"/>
                </a:solidFill>
                <a:latin typeface="Arial" pitchFamily="34" charset="0"/>
                <a:ea typeface="SimHei" pitchFamily="2" charset="-122"/>
                <a:cs typeface="Arial" pitchFamily="34" charset="0"/>
              </a:rPr>
              <a:t>vSphere</a:t>
            </a:r>
            <a:r>
              <a:rPr lang="zh-CN" altLang="en-US" sz="1000" b="1" dirty="0" smtClean="0">
                <a:solidFill>
                  <a:srgbClr val="FFFFFF"/>
                </a:solidFill>
                <a:latin typeface="Arial" pitchFamily="34" charset="0"/>
                <a:ea typeface="SimHei" pitchFamily="2" charset="-122"/>
                <a:cs typeface="Arial" pitchFamily="34" charset="0"/>
              </a:rPr>
              <a:t>虚拟化基础平台</a:t>
            </a:r>
            <a:endParaRPr lang="zh-CN" altLang="en-US" sz="1000" b="1" dirty="0">
              <a:solidFill>
                <a:srgbClr val="FFFFFF"/>
              </a:solidFill>
              <a:latin typeface="Arial" pitchFamily="34" charset="0"/>
              <a:ea typeface="SimHei" pitchFamily="2" charset="-122"/>
              <a:cs typeface="Arial" pitchFamily="34" charset="0"/>
            </a:endParaRPr>
          </a:p>
        </p:txBody>
      </p:sp>
      <p:sp>
        <p:nvSpPr>
          <p:cNvPr id="58" name="Isosceles Triangle 39"/>
          <p:cNvSpPr/>
          <p:nvPr/>
        </p:nvSpPr>
        <p:spPr bwMode="auto">
          <a:xfrm rot="16200000">
            <a:off x="1843466" y="3281504"/>
            <a:ext cx="1129787" cy="414464"/>
          </a:xfrm>
          <a:prstGeom prst="triangle">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91435" tIns="45718" rIns="91435" bIns="45718" anchor="ctr"/>
          <a:lstStyle/>
          <a:p>
            <a:pPr fontAlgn="base">
              <a:spcBef>
                <a:spcPct val="0"/>
              </a:spcBef>
              <a:spcAft>
                <a:spcPct val="0"/>
              </a:spcAft>
            </a:pPr>
            <a:endParaRPr lang="zh-CN" altLang="en-US" sz="1600">
              <a:solidFill>
                <a:srgbClr val="FFFFFF"/>
              </a:solidFill>
              <a:latin typeface="Arial" pitchFamily="34" charset="0"/>
              <a:ea typeface="SimHei" pitchFamily="2" charset="-122"/>
              <a:cs typeface="Arial" pitchFamily="34" charset="0"/>
            </a:endParaRPr>
          </a:p>
        </p:txBody>
      </p:sp>
      <p:grpSp>
        <p:nvGrpSpPr>
          <p:cNvPr id="59" name="Group 2"/>
          <p:cNvGrpSpPr/>
          <p:nvPr/>
        </p:nvGrpSpPr>
        <p:grpSpPr>
          <a:xfrm>
            <a:off x="2599278" y="2828350"/>
            <a:ext cx="3996720" cy="1363219"/>
            <a:chOff x="2599278" y="2828349"/>
            <a:chExt cx="3996720" cy="1363219"/>
          </a:xfrm>
        </p:grpSpPr>
        <p:sp>
          <p:nvSpPr>
            <p:cNvPr id="65" name="Rounded Rectangle 40"/>
            <p:cNvSpPr/>
            <p:nvPr/>
          </p:nvSpPr>
          <p:spPr bwMode="auto">
            <a:xfrm>
              <a:off x="2599278" y="2828349"/>
              <a:ext cx="3996720" cy="1363219"/>
            </a:xfrm>
            <a:prstGeom prst="roundRect">
              <a:avLst>
                <a:gd name="adj" fmla="val 9109"/>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fontAlgn="base">
                <a:spcBef>
                  <a:spcPct val="0"/>
                </a:spcBef>
                <a:spcAft>
                  <a:spcPct val="0"/>
                </a:spcAft>
              </a:pPr>
              <a:endParaRPr lang="zh-CN" altLang="en-US" sz="1600">
                <a:solidFill>
                  <a:srgbClr val="FFFFFF"/>
                </a:solidFill>
                <a:latin typeface="Arial" pitchFamily="34" charset="0"/>
                <a:ea typeface="SimHei" pitchFamily="2" charset="-122"/>
                <a:cs typeface="Arial" pitchFamily="34" charset="0"/>
              </a:endParaRPr>
            </a:p>
          </p:txBody>
        </p:sp>
        <p:sp>
          <p:nvSpPr>
            <p:cNvPr id="66" name="Rounded Rectangle 71"/>
            <p:cNvSpPr/>
            <p:nvPr/>
          </p:nvSpPr>
          <p:spPr bwMode="auto">
            <a:xfrm>
              <a:off x="3119435" y="3071809"/>
              <a:ext cx="1095375" cy="345149"/>
            </a:xfrm>
            <a:prstGeom prst="roundRect">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FFFFFF"/>
                  </a:solidFill>
                  <a:latin typeface="Arial" pitchFamily="34" charset="0"/>
                  <a:ea typeface="SimHei" pitchFamily="2" charset="-122"/>
                  <a:cs typeface="Arial" pitchFamily="34" charset="0"/>
                </a:rPr>
                <a:t>vFabric</a:t>
              </a:r>
              <a:r>
                <a:rPr lang="en-US" altLang="zh-CN" sz="1000" b="1" dirty="0" smtClean="0">
                  <a:solidFill>
                    <a:srgbClr val="FFFFFF"/>
                  </a:solidFill>
                  <a:latin typeface="Arial" pitchFamily="34" charset="0"/>
                  <a:ea typeface="SimHei" pitchFamily="2" charset="-122"/>
                  <a:cs typeface="Arial" pitchFamily="34" charset="0"/>
                </a:rPr>
                <a:t> </a:t>
              </a:r>
              <a:r>
                <a:rPr lang="zh-CN" altLang="en-US" sz="1000" b="1" dirty="0" smtClean="0">
                  <a:solidFill>
                    <a:srgbClr val="FFFFFF"/>
                  </a:solidFill>
                  <a:latin typeface="Arial" pitchFamily="34" charset="0"/>
                  <a:ea typeface="SimHei" pitchFamily="2" charset="-122"/>
                  <a:cs typeface="Arial" pitchFamily="34" charset="0"/>
                </a:rPr>
                <a:t>家族</a:t>
              </a:r>
              <a:endParaRPr lang="zh-CN" altLang="en-US" sz="1000" b="1" dirty="0">
                <a:solidFill>
                  <a:srgbClr val="FFFFFF"/>
                </a:solidFill>
                <a:latin typeface="Arial" pitchFamily="34" charset="0"/>
                <a:ea typeface="SimHei" pitchFamily="2" charset="-122"/>
                <a:cs typeface="Arial" pitchFamily="34" charset="0"/>
              </a:endParaRPr>
            </a:p>
          </p:txBody>
        </p:sp>
        <p:sp>
          <p:nvSpPr>
            <p:cNvPr id="67" name="Rounded Rectangle 73"/>
            <p:cNvSpPr/>
            <p:nvPr/>
          </p:nvSpPr>
          <p:spPr bwMode="auto">
            <a:xfrm>
              <a:off x="4714876" y="3071809"/>
              <a:ext cx="1095375" cy="345149"/>
            </a:xfrm>
            <a:prstGeom prst="roundRect">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FFFFFF"/>
                  </a:solidFill>
                  <a:latin typeface="Arial" pitchFamily="34" charset="0"/>
                  <a:ea typeface="SimHei" pitchFamily="2" charset="-122"/>
                  <a:cs typeface="Arial" pitchFamily="34" charset="0"/>
                </a:rPr>
                <a:t>Hyperic</a:t>
              </a:r>
              <a:endParaRPr lang="zh-CN" altLang="en-US" sz="1000" b="1" dirty="0">
                <a:solidFill>
                  <a:srgbClr val="FFFFFF"/>
                </a:solidFill>
                <a:latin typeface="Arial" pitchFamily="34" charset="0"/>
                <a:ea typeface="SimHei" pitchFamily="2" charset="-122"/>
                <a:cs typeface="Arial" pitchFamily="34" charset="0"/>
              </a:endParaRPr>
            </a:p>
          </p:txBody>
        </p:sp>
        <p:sp>
          <p:nvSpPr>
            <p:cNvPr id="68" name="Rounded Rectangle 74"/>
            <p:cNvSpPr/>
            <p:nvPr/>
          </p:nvSpPr>
          <p:spPr bwMode="auto">
            <a:xfrm>
              <a:off x="4714876" y="3643313"/>
              <a:ext cx="1095375" cy="345149"/>
            </a:xfrm>
            <a:prstGeom prst="roundRect">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a:lnSpc>
                  <a:spcPct val="95000"/>
                </a:lnSpc>
                <a:defRPr/>
              </a:pPr>
              <a:r>
                <a:rPr lang="en-US" sz="1000" b="1" dirty="0" smtClean="0"/>
                <a:t>Cloud Foundry</a:t>
              </a:r>
              <a:endParaRPr lang="zh-CN" altLang="en-US" sz="1000" b="1" dirty="0">
                <a:solidFill>
                  <a:srgbClr val="FFFFFF"/>
                </a:solidFill>
                <a:latin typeface="Arial" pitchFamily="34" charset="0"/>
                <a:ea typeface="SimHei" pitchFamily="2" charset="-122"/>
                <a:cs typeface="Arial" pitchFamily="34" charset="0"/>
              </a:endParaRPr>
            </a:p>
          </p:txBody>
        </p:sp>
      </p:grpSp>
      <p:sp>
        <p:nvSpPr>
          <p:cNvPr id="69" name="Rounded Rectangle 74"/>
          <p:cNvSpPr/>
          <p:nvPr/>
        </p:nvSpPr>
        <p:spPr bwMode="auto">
          <a:xfrm>
            <a:off x="3119435" y="3643314"/>
            <a:ext cx="1095375" cy="345149"/>
          </a:xfrm>
          <a:prstGeom prst="roundRect">
            <a:avLst/>
          </a:prstGeom>
          <a:gradFill flip="none" rotWithShape="1">
            <a:gsLst>
              <a:gs pos="99000">
                <a:srgbClr val="AAD26B"/>
              </a:gs>
              <a:gs pos="0">
                <a:srgbClr val="6C9E3B"/>
              </a:gs>
            </a:gsLst>
            <a:lin ang="16200000" scaled="0"/>
            <a:tileRect/>
          </a:gra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fontAlgn="base">
              <a:lnSpc>
                <a:spcPct val="95000"/>
              </a:lnSpc>
              <a:spcBef>
                <a:spcPct val="0"/>
              </a:spcBef>
              <a:spcAft>
                <a:spcPct val="0"/>
              </a:spcAft>
              <a:defRPr/>
            </a:pPr>
            <a:r>
              <a:rPr lang="en-US" altLang="zh-CN" sz="1000" b="1" dirty="0" err="1" smtClean="0">
                <a:solidFill>
                  <a:srgbClr val="FFFFFF"/>
                </a:solidFill>
                <a:latin typeface="Arial" pitchFamily="34" charset="0"/>
                <a:ea typeface="SimHei" pitchFamily="2" charset="-122"/>
                <a:cs typeface="Arial" pitchFamily="34" charset="0"/>
              </a:rPr>
              <a:t>SpringSource</a:t>
            </a:r>
            <a:endParaRPr lang="zh-CN" altLang="en-US" sz="1000" b="1" dirty="0">
              <a:solidFill>
                <a:srgbClr val="FFFFFF"/>
              </a:solidFill>
              <a:latin typeface="Arial" pitchFamily="34" charset="0"/>
              <a:ea typeface="SimHei" pitchFamily="2" charset="-122"/>
              <a:cs typeface="Arial" pitchFamily="34" charset="0"/>
            </a:endParaRPr>
          </a:p>
        </p:txBody>
      </p:sp>
      <p:sp>
        <p:nvSpPr>
          <p:cNvPr id="60" name="AutoShape 163"/>
          <p:cNvSpPr>
            <a:spLocks noChangeArrowheads="1"/>
          </p:cNvSpPr>
          <p:nvPr/>
        </p:nvSpPr>
        <p:spPr bwMode="auto">
          <a:xfrm>
            <a:off x="6215074" y="928670"/>
            <a:ext cx="2571768" cy="5143536"/>
          </a:xfrm>
          <a:prstGeom prst="roundRect">
            <a:avLst>
              <a:gd name="adj" fmla="val 16667"/>
            </a:avLst>
          </a:prstGeom>
          <a:solidFill>
            <a:srgbClr val="FFFF00">
              <a:alpha val="20000"/>
            </a:srgbClr>
          </a:solidFill>
          <a:ln w="76200">
            <a:solidFill>
              <a:srgbClr val="FF6600"/>
            </a:solidFill>
            <a:round/>
            <a:headEnd/>
            <a:tailEnd/>
          </a:ln>
        </p:spPr>
        <p:txBody>
          <a:bodyPr wrap="none" anchor="ctr"/>
          <a:lstStyle/>
          <a:p>
            <a:endParaRPr lang="zh-CN" altLang="en-US">
              <a:latin typeface="Calibri" pitchFamily="34" charset="0"/>
            </a:endParaRPr>
          </a:p>
        </p:txBody>
      </p:sp>
      <p:sp>
        <p:nvSpPr>
          <p:cNvPr id="44" name="矩形 43"/>
          <p:cNvSpPr/>
          <p:nvPr/>
        </p:nvSpPr>
        <p:spPr>
          <a:xfrm>
            <a:off x="7072330" y="1785926"/>
            <a:ext cx="880369" cy="3416320"/>
          </a:xfrm>
          <a:prstGeom prst="rect">
            <a:avLst/>
          </a:prstGeom>
          <a:noFill/>
        </p:spPr>
        <p:txBody>
          <a:bodyPr wrap="none" lIns="91440" tIns="45720" rIns="91440" bIns="45720">
            <a:spAutoFit/>
          </a:bodyPr>
          <a:lstStyle/>
          <a:p>
            <a:pPr algn="ctr"/>
            <a:r>
              <a:rPr lang="zh-CN" altLang="en-US" sz="54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第</a:t>
            </a:r>
            <a:endParaRPr lang="en-US" altLang="zh-CN" sz="54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a:p>
            <a:pPr algn="ctr"/>
            <a:r>
              <a:rPr lang="zh-CN" altLang="en-US" sz="54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四</a:t>
            </a:r>
            <a:endParaRPr lang="en-US" altLang="zh-CN" sz="54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a:p>
            <a:pPr algn="ctr"/>
            <a:r>
              <a:rPr lang="zh-CN" altLang="en-US" sz="54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部</a:t>
            </a:r>
            <a:endParaRPr lang="en-US" altLang="zh-CN" sz="54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a:p>
            <a:pPr algn="ctr"/>
            <a:r>
              <a:rPr lang="zh-CN" altLang="en-US" sz="54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分</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70" name="标题 69"/>
          <p:cNvSpPr>
            <a:spLocks noGrp="1"/>
          </p:cNvSpPr>
          <p:nvPr>
            <p:ph type="title"/>
          </p:nvPr>
        </p:nvSpPr>
        <p:spPr/>
        <p:txBody>
          <a:bodyPr/>
          <a:lstStyle/>
          <a:p>
            <a:r>
              <a:rPr lang="en-US" altLang="zh-CN" dirty="0" smtClean="0">
                <a:solidFill>
                  <a:schemeClr val="accent3"/>
                </a:solidFill>
                <a:latin typeface="Arial" pitchFamily="34" charset="0"/>
                <a:ea typeface="SimHei" pitchFamily="2" charset="-122"/>
                <a:cs typeface="Arial" pitchFamily="34" charset="0"/>
              </a:rPr>
              <a:t>VMware </a:t>
            </a:r>
            <a:r>
              <a:rPr lang="zh-CN" altLang="en-US" dirty="0" smtClean="0">
                <a:solidFill>
                  <a:schemeClr val="accent3"/>
                </a:solidFill>
                <a:latin typeface="Arial" pitchFamily="34" charset="0"/>
                <a:ea typeface="SimHei" pitchFamily="2" charset="-122"/>
                <a:cs typeface="Arial" pitchFamily="34" charset="0"/>
              </a:rPr>
              <a:t>虚拟化和云计算管理解决方案</a:t>
            </a:r>
            <a:endParaRPr lang="zh-CN" altLang="en-US" dirty="0"/>
          </a:p>
        </p:txBody>
      </p:sp>
    </p:spTree>
    <p:extLst>
      <p:ext uri="{BB962C8B-B14F-4D97-AF65-F5344CB8AC3E}">
        <p14:creationId xmlns:p14="http://schemas.microsoft.com/office/powerpoint/2010/main" xmlns="" val="855583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linds(horizontal)">
                                      <p:cBhvr>
                                        <p:cTn id="7" dur="500"/>
                                        <p:tgtEl>
                                          <p:spTgt spid="4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blinds(horizontal)">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4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第四部分：</a:t>
            </a:r>
            <a:r>
              <a:rPr lang="en-US" altLang="zh-CN" dirty="0" smtClean="0"/>
              <a:t>IT</a:t>
            </a:r>
            <a:r>
              <a:rPr lang="zh-CN" altLang="en-US" dirty="0" smtClean="0"/>
              <a:t>业务管理</a:t>
            </a:r>
            <a:endParaRPr lang="zh-CN" altLang="en-US" dirty="0"/>
          </a:p>
        </p:txBody>
      </p:sp>
      <p:sp>
        <p:nvSpPr>
          <p:cNvPr id="4" name="文本占位符 3"/>
          <p:cNvSpPr>
            <a:spLocks noGrp="1"/>
          </p:cNvSpPr>
          <p:nvPr>
            <p:ph type="body" sz="quarter" idx="13"/>
          </p:nvPr>
        </p:nvSpPr>
        <p:spPr/>
        <p:txBody>
          <a:bodyPr/>
          <a:lstStyle/>
          <a:p>
            <a:r>
              <a:rPr lang="en-US" altLang="zh-CN" dirty="0" smtClean="0"/>
              <a:t>1</a:t>
            </a:r>
            <a:r>
              <a:rPr lang="zh-CN" altLang="en-US" dirty="0" smtClean="0"/>
              <a:t>、</a:t>
            </a:r>
            <a:r>
              <a:rPr lang="en-US" altLang="zh-CN" dirty="0" err="1" smtClean="0"/>
              <a:t>vCenter</a:t>
            </a:r>
            <a:r>
              <a:rPr lang="zh-CN" altLang="en-US" dirty="0" smtClean="0"/>
              <a:t>：</a:t>
            </a:r>
            <a:endParaRPr lang="en-US" altLang="zh-CN" dirty="0" smtClean="0"/>
          </a:p>
          <a:p>
            <a:pPr lvl="1"/>
            <a:r>
              <a:rPr lang="zh-CN" altLang="en-US" dirty="0" smtClean="0"/>
              <a:t>大名鼎鼎的</a:t>
            </a:r>
            <a:r>
              <a:rPr lang="en-US" altLang="zh-CN" dirty="0" err="1" smtClean="0"/>
              <a:t>vCenter</a:t>
            </a:r>
            <a:r>
              <a:rPr lang="zh-CN" altLang="en-US" dirty="0" smtClean="0"/>
              <a:t>，与</a:t>
            </a:r>
            <a:r>
              <a:rPr lang="en-US" altLang="zh-CN" dirty="0" err="1" smtClean="0"/>
              <a:t>vSphere</a:t>
            </a:r>
            <a:r>
              <a:rPr lang="zh-CN" altLang="en-US" dirty="0" smtClean="0"/>
              <a:t>配合使用，同时也是众多其它管理软件的基础，很多管理软件都是通过</a:t>
            </a:r>
            <a:r>
              <a:rPr lang="en-US" altLang="zh-CN" dirty="0" err="1" smtClean="0"/>
              <a:t>vCenter</a:t>
            </a:r>
            <a:r>
              <a:rPr lang="zh-CN" altLang="en-US" dirty="0" smtClean="0"/>
              <a:t>实现对于虚拟化平台的专项管理功能。这里不再赘述。</a:t>
            </a:r>
            <a:endParaRPr lang="en-US" altLang="zh-CN" dirty="0" smtClean="0"/>
          </a:p>
          <a:p>
            <a:r>
              <a:rPr lang="en-US" altLang="zh-CN" dirty="0" smtClean="0"/>
              <a:t>2</a:t>
            </a:r>
            <a:r>
              <a:rPr lang="zh-CN" altLang="en-US" dirty="0" smtClean="0"/>
              <a:t>、</a:t>
            </a:r>
            <a:r>
              <a:rPr lang="en-US" altLang="zh-CN" dirty="0" smtClean="0"/>
              <a:t>VMware Operation</a:t>
            </a:r>
            <a:r>
              <a:rPr lang="zh-CN" altLang="en-US" dirty="0" smtClean="0"/>
              <a:t>：虚拟数据中心运维管理软件。</a:t>
            </a:r>
            <a:endParaRPr lang="en-US" altLang="zh-CN" dirty="0" smtClean="0"/>
          </a:p>
          <a:p>
            <a:r>
              <a:rPr lang="en-US" altLang="zh-CN" dirty="0" smtClean="0"/>
              <a:t>3</a:t>
            </a:r>
            <a:r>
              <a:rPr lang="zh-CN" altLang="en-US" dirty="0" smtClean="0"/>
              <a:t>、</a:t>
            </a:r>
            <a:r>
              <a:rPr lang="en-US" altLang="zh-CN" dirty="0" err="1" smtClean="0"/>
              <a:t>Config</a:t>
            </a:r>
            <a:r>
              <a:rPr lang="en-US" altLang="zh-CN" dirty="0" smtClean="0"/>
              <a:t> Manager(</a:t>
            </a:r>
            <a:r>
              <a:rPr lang="en-US" altLang="zh-CN" dirty="0" err="1" smtClean="0"/>
              <a:t>vCM</a:t>
            </a:r>
            <a:r>
              <a:rPr lang="en-US" altLang="zh-CN" dirty="0" smtClean="0"/>
              <a:t>)</a:t>
            </a:r>
            <a:r>
              <a:rPr lang="zh-CN" altLang="en-US" dirty="0" smtClean="0"/>
              <a:t>：配置管理软件。</a:t>
            </a:r>
            <a:endParaRPr lang="en-US" altLang="zh-CN" dirty="0" smtClean="0"/>
          </a:p>
          <a:p>
            <a:r>
              <a:rPr lang="en-US" altLang="zh-CN" dirty="0" smtClean="0"/>
              <a:t>4</a:t>
            </a:r>
            <a:r>
              <a:rPr lang="zh-CN" altLang="en-US" dirty="0" smtClean="0"/>
              <a:t>、</a:t>
            </a:r>
            <a:r>
              <a:rPr lang="en-US" altLang="zh-CN" dirty="0" smtClean="0"/>
              <a:t>Service Manager(</a:t>
            </a:r>
            <a:r>
              <a:rPr lang="en-US" altLang="zh-CN" dirty="0" err="1" smtClean="0"/>
              <a:t>vSM</a:t>
            </a:r>
            <a:r>
              <a:rPr lang="en-US" altLang="zh-CN" dirty="0" smtClean="0"/>
              <a:t>)</a:t>
            </a:r>
            <a:r>
              <a:rPr lang="zh-CN" altLang="en-US" dirty="0" smtClean="0"/>
              <a:t>：遵循</a:t>
            </a:r>
            <a:r>
              <a:rPr lang="en-US" altLang="zh-CN" dirty="0" smtClean="0">
                <a:latin typeface="+mj-lt"/>
              </a:rPr>
              <a:t>ITIL</a:t>
            </a:r>
            <a:r>
              <a:rPr lang="zh-CN" altLang="en-US" dirty="0" smtClean="0"/>
              <a:t>的设备管理软件。</a:t>
            </a:r>
            <a:endParaRPr lang="en-US" altLang="zh-CN" dirty="0" smtClean="0"/>
          </a:p>
          <a:p>
            <a:r>
              <a:rPr lang="en-US" altLang="zh-CN" dirty="0" smtClean="0"/>
              <a:t>5</a:t>
            </a:r>
            <a:r>
              <a:rPr lang="zh-CN" altLang="en-US" dirty="0" smtClean="0"/>
              <a:t>、</a:t>
            </a:r>
            <a:r>
              <a:rPr lang="en-US" altLang="zh-CN" dirty="0" smtClean="0"/>
              <a:t>Application Discovery Manager(</a:t>
            </a:r>
            <a:r>
              <a:rPr lang="en-US" altLang="zh-CN" dirty="0" err="1" smtClean="0"/>
              <a:t>vADM</a:t>
            </a:r>
            <a:r>
              <a:rPr lang="en-US" altLang="zh-CN" dirty="0" smtClean="0"/>
              <a:t>):</a:t>
            </a:r>
            <a:r>
              <a:rPr lang="zh-CN" altLang="en-US" dirty="0" smtClean="0"/>
              <a:t>应用关系管理软件。</a:t>
            </a:r>
            <a:endParaRPr lang="en-US" altLang="zh-CN" dirty="0" smtClean="0"/>
          </a:p>
          <a:p>
            <a:endParaRPr lang="en-US" altLang="zh-CN" dirty="0" smtClean="0"/>
          </a:p>
          <a:p>
            <a:r>
              <a:rPr lang="zh-CN" altLang="en-US" dirty="0" smtClean="0">
                <a:solidFill>
                  <a:srgbClr val="0000FF"/>
                </a:solidFill>
              </a:rPr>
              <a:t>以上功能软件，除了</a:t>
            </a:r>
            <a:r>
              <a:rPr lang="en-US" altLang="zh-CN" dirty="0" err="1" smtClean="0">
                <a:solidFill>
                  <a:srgbClr val="0000FF"/>
                </a:solidFill>
              </a:rPr>
              <a:t>vCenter</a:t>
            </a:r>
            <a:r>
              <a:rPr lang="zh-CN" altLang="en-US" dirty="0" smtClean="0">
                <a:solidFill>
                  <a:srgbClr val="0000FF"/>
                </a:solidFill>
              </a:rPr>
              <a:t>之外，都可以单独部署可以跨越基础架构层与平台层、应用层结合使用，是跨界管理软件。</a:t>
            </a:r>
            <a:endParaRPr lang="en-US" altLang="zh-CN" dirty="0" smtClean="0">
              <a:solidFill>
                <a:srgbClr val="0000FF"/>
              </a:solidFill>
            </a:endParaRPr>
          </a:p>
          <a:p>
            <a:endParaRPr lang="zh-CN" altLang="en-US" dirty="0"/>
          </a:p>
        </p:txBody>
      </p:sp>
      <p:pic>
        <p:nvPicPr>
          <p:cNvPr id="5" name="图片 4" descr="调整大小 Snap1.jpg"/>
          <p:cNvPicPr>
            <a:picLocks noChangeAspect="1"/>
          </p:cNvPicPr>
          <p:nvPr/>
        </p:nvPicPr>
        <p:blipFill>
          <a:blip r:embed="rId2"/>
          <a:stretch>
            <a:fillRect/>
          </a:stretch>
        </p:blipFill>
        <p:spPr>
          <a:xfrm>
            <a:off x="7600950" y="0"/>
            <a:ext cx="1543050" cy="952500"/>
          </a:xfrm>
          <a:prstGeom prst="rect">
            <a:avLst/>
          </a:prstGeom>
        </p:spPr>
      </p:pic>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352425" y="1219200"/>
            <a:ext cx="5133975" cy="4578350"/>
          </a:xfrm>
        </p:spPr>
        <p:txBody>
          <a:bodyPr>
            <a:noAutofit/>
          </a:bodyPr>
          <a:lstStyle/>
          <a:p>
            <a:pPr marL="0" indent="0">
              <a:spcAft>
                <a:spcPct val="40000"/>
              </a:spcAft>
              <a:buClr>
                <a:schemeClr val="tx2"/>
              </a:buClr>
              <a:buFont typeface="Arial" pitchFamily="34" charset="0"/>
              <a:buNone/>
            </a:pPr>
            <a:r>
              <a:rPr lang="en-US" altLang="zh-CN" b="0" dirty="0" err="1" smtClean="0">
                <a:solidFill>
                  <a:schemeClr val="tx1"/>
                </a:solidFill>
                <a:ea typeface="华文细黑" pitchFamily="2" charset="-122"/>
              </a:rPr>
              <a:t>vCenter</a:t>
            </a:r>
            <a:r>
              <a:rPr lang="en-US" altLang="zh-CN" b="0" dirty="0" smtClean="0">
                <a:solidFill>
                  <a:schemeClr val="tx1"/>
                </a:solidFill>
                <a:ea typeface="华文细黑" pitchFamily="2" charset="-122"/>
              </a:rPr>
              <a:t> Operations – </a:t>
            </a:r>
          </a:p>
          <a:p>
            <a:pPr marL="0" indent="0">
              <a:spcAft>
                <a:spcPct val="40000"/>
              </a:spcAft>
              <a:buClr>
                <a:schemeClr val="tx2"/>
              </a:buClr>
              <a:buFont typeface="Arial" pitchFamily="34" charset="0"/>
              <a:buNone/>
            </a:pPr>
            <a:r>
              <a:rPr lang="zh-CN" altLang="en-US" dirty="0" smtClean="0">
                <a:latin typeface="华文细黑" pitchFamily="2" charset="-122"/>
                <a:ea typeface="华文细黑" pitchFamily="2" charset="-122"/>
              </a:rPr>
              <a:t>自动化的操作管理私有云</a:t>
            </a:r>
            <a:r>
              <a:rPr lang="zh-CN" altLang="en-US" dirty="0" smtClean="0">
                <a:solidFill>
                  <a:schemeClr val="tx1"/>
                </a:solidFill>
                <a:latin typeface="华文细黑" pitchFamily="2" charset="-122"/>
                <a:ea typeface="华文细黑" pitchFamily="2" charset="-122"/>
              </a:rPr>
              <a:t/>
            </a:r>
            <a:br>
              <a:rPr lang="zh-CN" altLang="en-US" dirty="0" smtClean="0">
                <a:solidFill>
                  <a:schemeClr val="tx1"/>
                </a:solidFill>
                <a:latin typeface="华文细黑" pitchFamily="2" charset="-122"/>
                <a:ea typeface="华文细黑" pitchFamily="2" charset="-122"/>
              </a:rPr>
            </a:br>
            <a:endParaRPr lang="zh-CN" altLang="en-US" dirty="0" smtClean="0">
              <a:solidFill>
                <a:schemeClr val="tx1"/>
              </a:solidFill>
              <a:latin typeface="华文细黑" pitchFamily="2" charset="-122"/>
              <a:ea typeface="华文细黑" pitchFamily="2" charset="-122"/>
              <a:cs typeface="Arial" pitchFamily="34" charset="0"/>
            </a:endParaRPr>
          </a:p>
          <a:p>
            <a:pPr marL="165100" lvl="1" indent="0">
              <a:spcAft>
                <a:spcPct val="40000"/>
              </a:spcAft>
              <a:buClr>
                <a:schemeClr val="tx2"/>
              </a:buClr>
              <a:buFont typeface="Times" pitchFamily="18" charset="0"/>
              <a:buNone/>
            </a:pPr>
            <a:r>
              <a:rPr lang="zh-CN" altLang="en-US" sz="2400" u="sng" dirty="0" smtClean="0">
                <a:solidFill>
                  <a:schemeClr val="tx1"/>
                </a:solidFill>
                <a:latin typeface="黑体" pitchFamily="2" charset="-122"/>
                <a:ea typeface="黑体" pitchFamily="2" charset="-122"/>
                <a:cs typeface="Arial" pitchFamily="34" charset="0"/>
              </a:rPr>
              <a:t>给我们带来</a:t>
            </a:r>
          </a:p>
          <a:p>
            <a:pPr marL="165100" lvl="1" indent="0">
              <a:spcAft>
                <a:spcPct val="40000"/>
              </a:spcAft>
              <a:buClr>
                <a:schemeClr val="tx2"/>
              </a:buClr>
              <a:buFontTx/>
              <a:buChar char="•"/>
            </a:pPr>
            <a:r>
              <a:rPr lang="zh-CN" sz="2000" dirty="0" smtClean="0">
                <a:latin typeface="华文细黑" pitchFamily="2" charset="-122"/>
                <a:ea typeface="华文细黑" pitchFamily="2" charset="-122"/>
              </a:rPr>
              <a:t>积极主动</a:t>
            </a:r>
            <a:r>
              <a:rPr lang="zh-CN" altLang="en-US" sz="2000" dirty="0" smtClean="0">
                <a:latin typeface="华文细黑" pitchFamily="2" charset="-122"/>
                <a:ea typeface="华文细黑" pitchFamily="2" charset="-122"/>
              </a:rPr>
              <a:t>提供</a:t>
            </a:r>
            <a:r>
              <a:rPr lang="zh-CN" sz="2000" dirty="0" smtClean="0">
                <a:latin typeface="华文细黑" pitchFamily="2" charset="-122"/>
                <a:ea typeface="华文细黑" pitchFamily="2" charset="-122"/>
              </a:rPr>
              <a:t>智能</a:t>
            </a:r>
            <a:r>
              <a:rPr lang="zh-CN" altLang="en-US" sz="2000" dirty="0" smtClean="0">
                <a:latin typeface="华文细黑" pitchFamily="2" charset="-122"/>
                <a:ea typeface="华文细黑" pitchFamily="2" charset="-122"/>
              </a:rPr>
              <a:t>、</a:t>
            </a:r>
            <a:r>
              <a:rPr lang="zh-CN" sz="2000" dirty="0" smtClean="0">
                <a:latin typeface="华文细黑" pitchFamily="2" charset="-122"/>
                <a:ea typeface="华文细黑" pitchFamily="2" charset="-122"/>
              </a:rPr>
              <a:t>可视化和自动化</a:t>
            </a:r>
            <a:r>
              <a:rPr lang="zh-CN" altLang="en-US" sz="2000" dirty="0" smtClean="0">
                <a:latin typeface="华文细黑" pitchFamily="2" charset="-122"/>
                <a:ea typeface="华文细黑" pitchFamily="2" charset="-122"/>
              </a:rPr>
              <a:t>，</a:t>
            </a:r>
            <a:r>
              <a:rPr lang="zh-CN" sz="2000" dirty="0" smtClean="0">
                <a:latin typeface="华文细黑" pitchFamily="2" charset="-122"/>
                <a:ea typeface="华文细黑" pitchFamily="2" charset="-122"/>
              </a:rPr>
              <a:t>以确保服务水平</a:t>
            </a:r>
            <a:r>
              <a:rPr lang="zh-CN" altLang="en-US" sz="2000" dirty="0" smtClean="0">
                <a:latin typeface="华文细黑" pitchFamily="2" charset="-122"/>
                <a:ea typeface="华文细黑" pitchFamily="2" charset="-122"/>
              </a:rPr>
              <a:t>。</a:t>
            </a:r>
            <a:endParaRPr lang="en-US" altLang="zh-CN" sz="2000" dirty="0" smtClean="0">
              <a:latin typeface="华文细黑" pitchFamily="2" charset="-122"/>
              <a:ea typeface="华文细黑" pitchFamily="2" charset="-122"/>
            </a:endParaRPr>
          </a:p>
          <a:p>
            <a:pPr marL="165100" lvl="1" indent="0">
              <a:spcAft>
                <a:spcPct val="40000"/>
              </a:spcAft>
              <a:buClr>
                <a:schemeClr val="tx2"/>
              </a:buClr>
              <a:buFont typeface="Times" pitchFamily="18" charset="0"/>
              <a:buNone/>
            </a:pPr>
            <a:r>
              <a:rPr lang="zh-CN" altLang="en-US" sz="2400" u="sng" dirty="0" smtClean="0">
                <a:solidFill>
                  <a:schemeClr val="tx1"/>
                </a:solidFill>
                <a:latin typeface="黑体" pitchFamily="2" charset="-122"/>
                <a:ea typeface="黑体" pitchFamily="2" charset="-122"/>
              </a:rPr>
              <a:t>通过</a:t>
            </a:r>
            <a:endParaRPr lang="en-US" altLang="en-US" sz="2400" u="sng" dirty="0" smtClean="0">
              <a:solidFill>
                <a:schemeClr val="tx1"/>
              </a:solidFill>
              <a:latin typeface="黑体" pitchFamily="2" charset="-122"/>
              <a:ea typeface="黑体" pitchFamily="2" charset="-122"/>
            </a:endParaRPr>
          </a:p>
          <a:p>
            <a:pPr marL="165100" lvl="1" indent="0">
              <a:spcAft>
                <a:spcPct val="40000"/>
              </a:spcAft>
              <a:buClr>
                <a:schemeClr val="tx2"/>
              </a:buClr>
              <a:buFontTx/>
              <a:buChar char="•"/>
            </a:pPr>
            <a:r>
              <a:rPr lang="zh-CN" altLang="en-US" sz="2000" dirty="0" smtClean="0"/>
              <a:t>独有</a:t>
            </a:r>
            <a:r>
              <a:rPr lang="zh-CN" sz="2000" dirty="0" smtClean="0"/>
              <a:t>专利分析</a:t>
            </a:r>
            <a:endParaRPr lang="en-US" altLang="zh-CN" sz="2000" dirty="0" smtClean="0"/>
          </a:p>
          <a:p>
            <a:pPr marL="165100" lvl="1" indent="0">
              <a:spcAft>
                <a:spcPct val="40000"/>
              </a:spcAft>
              <a:buClr>
                <a:schemeClr val="tx2"/>
              </a:buClr>
              <a:buFontTx/>
              <a:buChar char="•"/>
            </a:pPr>
            <a:r>
              <a:rPr lang="zh-CN" altLang="en-US" sz="2000" dirty="0" smtClean="0"/>
              <a:t>综合方法的性能、容量和管理配置</a:t>
            </a:r>
            <a:endParaRPr lang="zh-CN" altLang="en-US" sz="2000" dirty="0" smtClean="0">
              <a:latin typeface="华文细黑" pitchFamily="2" charset="-122"/>
              <a:ea typeface="华文细黑" pitchFamily="2" charset="-122"/>
            </a:endParaRPr>
          </a:p>
        </p:txBody>
      </p:sp>
      <p:grpSp>
        <p:nvGrpSpPr>
          <p:cNvPr id="2" name="Group 11"/>
          <p:cNvGrpSpPr/>
          <p:nvPr/>
        </p:nvGrpSpPr>
        <p:grpSpPr>
          <a:xfrm>
            <a:off x="4854220" y="999462"/>
            <a:ext cx="4236615" cy="4189236"/>
            <a:chOff x="4645456" y="1362565"/>
            <a:chExt cx="4353575" cy="3795821"/>
          </a:xfrm>
          <a:scene3d>
            <a:camera prst="perspectiveContrastingLeftFacing"/>
            <a:lightRig rig="threePt" dir="t"/>
          </a:scene3d>
        </p:grpSpPr>
        <p:pic>
          <p:nvPicPr>
            <p:cNvPr id="2051" name="Picture 3"/>
            <p:cNvPicPr>
              <a:picLocks noChangeAspect="1" noChangeArrowheads="1"/>
            </p:cNvPicPr>
            <p:nvPr/>
          </p:nvPicPr>
          <p:blipFill>
            <a:blip r:embed="rId3" cstate="print"/>
            <a:srcRect/>
            <a:stretch>
              <a:fillRect/>
            </a:stretch>
          </p:blipFill>
          <p:spPr bwMode="auto">
            <a:xfrm>
              <a:off x="4645456" y="1362565"/>
              <a:ext cx="4353575" cy="3795821"/>
            </a:xfrm>
            <a:prstGeom prst="rect">
              <a:avLst/>
            </a:prstGeom>
            <a:noFill/>
            <a:effectLst>
              <a:reflection blurRad="6350" stA="52000" endA="300" endPos="35000" dir="5400000" sy="-100000" algn="bl" rotWithShape="0"/>
            </a:effectLst>
          </p:spPr>
        </p:pic>
        <p:pic>
          <p:nvPicPr>
            <p:cNvPr id="2052" name="Picture 4"/>
            <p:cNvPicPr>
              <a:picLocks noChangeAspect="1" noChangeArrowheads="1"/>
            </p:cNvPicPr>
            <p:nvPr/>
          </p:nvPicPr>
          <p:blipFill>
            <a:blip r:embed="rId4" cstate="print"/>
            <a:srcRect/>
            <a:stretch>
              <a:fillRect/>
            </a:stretch>
          </p:blipFill>
          <p:spPr bwMode="auto">
            <a:xfrm>
              <a:off x="5544116" y="1382233"/>
              <a:ext cx="612313" cy="180753"/>
            </a:xfrm>
            <a:prstGeom prst="rect">
              <a:avLst/>
            </a:prstGeom>
            <a:noFill/>
            <a:effectLst>
              <a:reflection blurRad="6350" stA="52000" endA="300" endPos="35000" dir="5400000" sy="-100000" algn="bl" rotWithShape="0"/>
            </a:effectLst>
          </p:spPr>
        </p:pic>
      </p:grpSp>
      <p:sp>
        <p:nvSpPr>
          <p:cNvPr id="7" name="标题 2"/>
          <p:cNvSpPr txBox="1">
            <a:spLocks/>
          </p:cNvSpPr>
          <p:nvPr/>
        </p:nvSpPr>
        <p:spPr bwMode="auto">
          <a:xfrm>
            <a:off x="374650" y="171451"/>
            <a:ext cx="8474075" cy="33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eaLnBrk="0" hangingPunct="0"/>
            <a:r>
              <a:rPr kumimoji="0" lang="zh-CN" altLang="en-US" sz="2200" b="1" i="0" u="none" strike="noStrike" kern="0" cap="none" spc="0" normalizeH="0" baseline="0" noProof="0" dirty="0" smtClean="0">
                <a:ln>
                  <a:noFill/>
                </a:ln>
                <a:solidFill>
                  <a:srgbClr val="003D79"/>
                </a:solidFill>
                <a:effectLst/>
                <a:uLnTx/>
                <a:uFillTx/>
                <a:latin typeface="黑体" pitchFamily="2" charset="-122"/>
                <a:ea typeface="黑体" pitchFamily="2" charset="-122"/>
                <a:cs typeface="黑体" pitchFamily="2" charset="-122"/>
              </a:rPr>
              <a:t>第四部分：</a:t>
            </a:r>
            <a:r>
              <a:rPr kumimoji="0" lang="en-US" altLang="zh-CN" sz="2200" b="1" i="0" u="none" strike="noStrike" kern="0" cap="none" spc="0" normalizeH="0" baseline="0" noProof="0" dirty="0" smtClean="0">
                <a:ln>
                  <a:noFill/>
                </a:ln>
                <a:solidFill>
                  <a:srgbClr val="003D79"/>
                </a:solidFill>
                <a:effectLst/>
                <a:uLnTx/>
                <a:uFillTx/>
                <a:latin typeface="黑体" pitchFamily="2" charset="-122"/>
                <a:ea typeface="黑体" pitchFamily="2" charset="-122"/>
                <a:cs typeface="黑体" pitchFamily="2" charset="-122"/>
              </a:rPr>
              <a:t>IT</a:t>
            </a:r>
            <a:r>
              <a:rPr kumimoji="0" lang="zh-CN" altLang="en-US" sz="2200" b="1" i="0" u="none" strike="noStrike" kern="0" cap="none" spc="0" normalizeH="0" baseline="0" noProof="0" dirty="0" smtClean="0">
                <a:ln>
                  <a:noFill/>
                </a:ln>
                <a:solidFill>
                  <a:srgbClr val="003D79"/>
                </a:solidFill>
                <a:effectLst/>
                <a:uLnTx/>
                <a:uFillTx/>
                <a:latin typeface="黑体" pitchFamily="2" charset="-122"/>
                <a:ea typeface="黑体" pitchFamily="2" charset="-122"/>
                <a:cs typeface="黑体" pitchFamily="2" charset="-122"/>
              </a:rPr>
              <a:t>业务管理</a:t>
            </a:r>
            <a:r>
              <a:rPr lang="en-US" altLang="zh-CN" sz="2200" b="1" kern="0" dirty="0" smtClean="0">
                <a:solidFill>
                  <a:srgbClr val="003D79"/>
                </a:solidFill>
                <a:latin typeface="黑体" pitchFamily="2" charset="-122"/>
                <a:ea typeface="黑体" pitchFamily="2" charset="-122"/>
                <a:cs typeface="黑体" pitchFamily="2" charset="-122"/>
              </a:rPr>
              <a:t>——</a:t>
            </a:r>
            <a:r>
              <a:rPr lang="en-US" altLang="zh-CN" sz="2200" b="1" kern="0" dirty="0" smtClean="0">
                <a:solidFill>
                  <a:srgbClr val="003D79"/>
                </a:solidFill>
                <a:latin typeface="+mj-lt"/>
                <a:ea typeface="黑体" pitchFamily="2" charset="-122"/>
                <a:cs typeface="黑体" pitchFamily="2" charset="-122"/>
              </a:rPr>
              <a:t>VMware Operations</a:t>
            </a:r>
            <a:endParaRPr kumimoji="0" lang="zh-CN" altLang="en-US" sz="2200" b="1" i="0" u="none" strike="noStrike" kern="0" cap="none" spc="0" normalizeH="0" baseline="0" noProof="0" dirty="0">
              <a:ln>
                <a:noFill/>
              </a:ln>
              <a:solidFill>
                <a:srgbClr val="003D79"/>
              </a:solidFill>
              <a:effectLst/>
              <a:uLnTx/>
              <a:uFillTx/>
              <a:latin typeface="+mj-lt"/>
              <a:ea typeface="黑体" pitchFamily="2" charset="-122"/>
              <a:cs typeface="黑体" pitchFamily="2" charset="-122"/>
            </a:endParaRPr>
          </a:p>
        </p:txBody>
      </p:sp>
      <p:pic>
        <p:nvPicPr>
          <p:cNvPr id="9" name="图片 8" descr="调整大小 Snap1.jpg"/>
          <p:cNvPicPr>
            <a:picLocks noChangeAspect="1"/>
          </p:cNvPicPr>
          <p:nvPr/>
        </p:nvPicPr>
        <p:blipFill>
          <a:blip r:embed="rId5"/>
          <a:stretch>
            <a:fillRect/>
          </a:stretch>
        </p:blipFill>
        <p:spPr>
          <a:xfrm>
            <a:off x="7591425" y="0"/>
            <a:ext cx="1552575" cy="942975"/>
          </a:xfrm>
          <a:prstGeom prst="rect">
            <a:avLst/>
          </a:prstGeom>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第一部分：云计算基础架构和管理</a:t>
            </a:r>
            <a:endParaRPr lang="zh-CN" altLang="en-US" dirty="0"/>
          </a:p>
        </p:txBody>
      </p:sp>
      <p:sp>
        <p:nvSpPr>
          <p:cNvPr id="3" name="内容占位符 2"/>
          <p:cNvSpPr>
            <a:spLocks noGrp="1"/>
          </p:cNvSpPr>
          <p:nvPr>
            <p:ph idx="1"/>
          </p:nvPr>
        </p:nvSpPr>
        <p:spPr/>
        <p:txBody>
          <a:bodyPr/>
          <a:lstStyle/>
          <a:p>
            <a:r>
              <a:rPr lang="en-US" altLang="zh-CN" dirty="0" smtClean="0">
                <a:latin typeface="华文细黑" pitchFamily="2" charset="-122"/>
                <a:ea typeface="华文细黑" pitchFamily="2" charset="-122"/>
              </a:rPr>
              <a:t>1</a:t>
            </a:r>
            <a:r>
              <a:rPr lang="zh-CN" altLang="en-US" dirty="0" smtClean="0">
                <a:latin typeface="华文细黑" pitchFamily="2" charset="-122"/>
                <a:ea typeface="华文细黑" pitchFamily="2" charset="-122"/>
              </a:rPr>
              <a:t>、</a:t>
            </a:r>
            <a:r>
              <a:rPr lang="en-US" altLang="zh-CN" dirty="0" err="1" smtClean="0">
                <a:latin typeface="华文细黑" pitchFamily="2" charset="-122"/>
                <a:ea typeface="华文细黑" pitchFamily="2" charset="-122"/>
              </a:rPr>
              <a:t>vSphere</a:t>
            </a:r>
            <a:r>
              <a:rPr lang="zh-CN" altLang="en-US" dirty="0" smtClean="0">
                <a:latin typeface="华文细黑" pitchFamily="2" charset="-122"/>
                <a:ea typeface="华文细黑" pitchFamily="2" charset="-122"/>
              </a:rPr>
              <a:t>：作为虚拟化基础软件，大家应该已经有所了解。</a:t>
            </a:r>
            <a:endParaRPr lang="en-US" altLang="zh-CN" dirty="0" smtClean="0">
              <a:latin typeface="华文细黑" pitchFamily="2" charset="-122"/>
              <a:ea typeface="华文细黑" pitchFamily="2" charset="-122"/>
            </a:endParaRPr>
          </a:p>
          <a:p>
            <a:r>
              <a:rPr lang="en-US" altLang="zh-CN" dirty="0" smtClean="0">
                <a:latin typeface="华文细黑" pitchFamily="2" charset="-122"/>
                <a:ea typeface="华文细黑" pitchFamily="2" charset="-122"/>
              </a:rPr>
              <a:t>2</a:t>
            </a:r>
            <a:r>
              <a:rPr lang="zh-CN" altLang="en-US" dirty="0" smtClean="0">
                <a:latin typeface="华文细黑" pitchFamily="2" charset="-122"/>
                <a:ea typeface="华文细黑" pitchFamily="2" charset="-122"/>
              </a:rPr>
              <a:t>、</a:t>
            </a:r>
            <a:r>
              <a:rPr lang="en-US" altLang="zh-CN" dirty="0" err="1" smtClean="0">
                <a:latin typeface="华文细黑" pitchFamily="2" charset="-122"/>
                <a:ea typeface="华文细黑" pitchFamily="2" charset="-122"/>
              </a:rPr>
              <a:t>vCD</a:t>
            </a:r>
            <a:r>
              <a:rPr lang="en-US" altLang="zh-CN" dirty="0" smtClean="0">
                <a:latin typeface="华文细黑" pitchFamily="2" charset="-122"/>
                <a:ea typeface="华文细黑" pitchFamily="2" charset="-122"/>
              </a:rPr>
              <a:t>(</a:t>
            </a:r>
            <a:r>
              <a:rPr lang="en-US" altLang="zh-CN" dirty="0" err="1" smtClean="0">
                <a:latin typeface="华文细黑" pitchFamily="2" charset="-122"/>
                <a:ea typeface="华文细黑" pitchFamily="2" charset="-122"/>
              </a:rPr>
              <a:t>vCloud</a:t>
            </a:r>
            <a:r>
              <a:rPr lang="en-US" altLang="zh-CN" dirty="0" smtClean="0">
                <a:latin typeface="华文细黑" pitchFamily="2" charset="-122"/>
                <a:ea typeface="华文细黑" pitchFamily="2" charset="-122"/>
              </a:rPr>
              <a:t> Director): </a:t>
            </a:r>
            <a:r>
              <a:rPr lang="zh-CN" altLang="en-US" dirty="0" smtClean="0">
                <a:latin typeface="华文细黑" pitchFamily="2" charset="-122"/>
                <a:ea typeface="华文细黑" pitchFamily="2" charset="-122"/>
              </a:rPr>
              <a:t>云计算平台软件。</a:t>
            </a:r>
            <a:endParaRPr lang="en-US" altLang="zh-CN" dirty="0" smtClean="0">
              <a:latin typeface="华文细黑" pitchFamily="2" charset="-122"/>
              <a:ea typeface="华文细黑" pitchFamily="2" charset="-122"/>
            </a:endParaRPr>
          </a:p>
          <a:p>
            <a:r>
              <a:rPr lang="en-US" altLang="zh-CN" dirty="0" smtClean="0">
                <a:latin typeface="华文细黑" pitchFamily="2" charset="-122"/>
                <a:ea typeface="华文细黑" pitchFamily="2" charset="-122"/>
              </a:rPr>
              <a:t>3</a:t>
            </a:r>
            <a:r>
              <a:rPr lang="zh-CN" altLang="en-US" dirty="0" smtClean="0">
                <a:latin typeface="华文细黑" pitchFamily="2" charset="-122"/>
                <a:ea typeface="华文细黑" pitchFamily="2" charset="-122"/>
              </a:rPr>
              <a:t>、</a:t>
            </a:r>
            <a:r>
              <a:rPr lang="en-US" altLang="zh-CN" dirty="0" err="1" smtClean="0">
                <a:latin typeface="华文细黑" pitchFamily="2" charset="-122"/>
                <a:ea typeface="华文细黑" pitchFamily="2" charset="-122"/>
              </a:rPr>
              <a:t>vShield</a:t>
            </a:r>
            <a:r>
              <a:rPr lang="zh-CN" altLang="en-US" dirty="0" smtClean="0">
                <a:latin typeface="华文细黑" pitchFamily="2" charset="-122"/>
                <a:ea typeface="华文细黑" pitchFamily="2" charset="-122"/>
              </a:rPr>
              <a:t>家族：虚拟化安全管理系列软件，主要包含</a:t>
            </a:r>
            <a:r>
              <a:rPr lang="en-US" altLang="zh-CN" dirty="0" err="1" smtClean="0">
                <a:latin typeface="华文细黑" pitchFamily="2" charset="-122"/>
                <a:ea typeface="华文细黑" pitchFamily="2" charset="-122"/>
              </a:rPr>
              <a:t>vShield</a:t>
            </a:r>
            <a:r>
              <a:rPr lang="en-US" altLang="zh-CN" dirty="0" smtClean="0">
                <a:latin typeface="华文细黑" pitchFamily="2" charset="-122"/>
                <a:ea typeface="华文细黑" pitchFamily="2" charset="-122"/>
              </a:rPr>
              <a:t>  Zone</a:t>
            </a:r>
            <a:r>
              <a:rPr lang="zh-CN" altLang="en-US" dirty="0" smtClean="0">
                <a:latin typeface="华文细黑" pitchFamily="2" charset="-122"/>
                <a:ea typeface="华文细黑" pitchFamily="2" charset="-122"/>
              </a:rPr>
              <a:t>、</a:t>
            </a:r>
            <a:r>
              <a:rPr lang="en-US" altLang="zh-CN" dirty="0" err="1" smtClean="0">
                <a:latin typeface="华文细黑" pitchFamily="2" charset="-122"/>
                <a:ea typeface="华文细黑" pitchFamily="2" charset="-122"/>
              </a:rPr>
              <a:t>vShield</a:t>
            </a:r>
            <a:r>
              <a:rPr lang="en-US" altLang="zh-CN" dirty="0" smtClean="0">
                <a:latin typeface="华文细黑" pitchFamily="2" charset="-122"/>
                <a:ea typeface="华文细黑" pitchFamily="2" charset="-122"/>
              </a:rPr>
              <a:t> Edge</a:t>
            </a:r>
            <a:r>
              <a:rPr lang="zh-CN" altLang="en-US" dirty="0" smtClean="0">
                <a:latin typeface="华文细黑" pitchFamily="2" charset="-122"/>
                <a:ea typeface="华文细黑" pitchFamily="2" charset="-122"/>
              </a:rPr>
              <a:t>、</a:t>
            </a:r>
            <a:r>
              <a:rPr lang="en-US" altLang="zh-CN" dirty="0" err="1" smtClean="0">
                <a:latin typeface="华文细黑" pitchFamily="2" charset="-122"/>
                <a:ea typeface="华文细黑" pitchFamily="2" charset="-122"/>
              </a:rPr>
              <a:t>vShield</a:t>
            </a:r>
            <a:r>
              <a:rPr lang="en-US" altLang="zh-CN" dirty="0" smtClean="0">
                <a:latin typeface="华文细黑" pitchFamily="2" charset="-122"/>
                <a:ea typeface="华文细黑" pitchFamily="2" charset="-122"/>
              </a:rPr>
              <a:t> App</a:t>
            </a:r>
            <a:r>
              <a:rPr lang="zh-CN" altLang="en-US" dirty="0" smtClean="0">
                <a:latin typeface="华文细黑" pitchFamily="2" charset="-122"/>
                <a:ea typeface="华文细黑" pitchFamily="2" charset="-122"/>
              </a:rPr>
              <a:t>、</a:t>
            </a:r>
            <a:r>
              <a:rPr lang="en-US" altLang="zh-CN" dirty="0" err="1" smtClean="0">
                <a:latin typeface="华文细黑" pitchFamily="2" charset="-122"/>
                <a:ea typeface="华文细黑" pitchFamily="2" charset="-122"/>
              </a:rPr>
              <a:t>vShield</a:t>
            </a:r>
            <a:r>
              <a:rPr lang="en-US" altLang="zh-CN" dirty="0" smtClean="0">
                <a:latin typeface="华文细黑" pitchFamily="2" charset="-122"/>
                <a:ea typeface="华文细黑" pitchFamily="2" charset="-122"/>
              </a:rPr>
              <a:t> Endpoint</a:t>
            </a:r>
            <a:r>
              <a:rPr lang="zh-CN" altLang="en-US" dirty="0" smtClean="0">
                <a:latin typeface="华文细黑" pitchFamily="2" charset="-122"/>
                <a:ea typeface="华文细黑" pitchFamily="2" charset="-122"/>
              </a:rPr>
              <a:t>几个方面。</a:t>
            </a:r>
            <a:endParaRPr lang="en-US" altLang="zh-CN" dirty="0" smtClean="0">
              <a:latin typeface="华文细黑" pitchFamily="2" charset="-122"/>
              <a:ea typeface="华文细黑" pitchFamily="2" charset="-122"/>
            </a:endParaRPr>
          </a:p>
          <a:p>
            <a:r>
              <a:rPr lang="en-US" altLang="zh-CN" dirty="0" smtClean="0">
                <a:latin typeface="华文细黑" pitchFamily="2" charset="-122"/>
                <a:ea typeface="华文细黑" pitchFamily="2" charset="-122"/>
              </a:rPr>
              <a:t>4</a:t>
            </a:r>
            <a:r>
              <a:rPr lang="zh-CN" altLang="en-US" dirty="0" smtClean="0">
                <a:latin typeface="华文细黑" pitchFamily="2" charset="-122"/>
                <a:ea typeface="华文细黑" pitchFamily="2" charset="-122"/>
              </a:rPr>
              <a:t>、</a:t>
            </a:r>
            <a:r>
              <a:rPr lang="en-US" altLang="zh-CN" dirty="0" err="1" smtClean="0">
                <a:latin typeface="华文细黑" pitchFamily="2" charset="-122"/>
                <a:ea typeface="华文细黑" pitchFamily="2" charset="-122"/>
              </a:rPr>
              <a:t>ChargeBack</a:t>
            </a:r>
            <a:r>
              <a:rPr lang="zh-CN" altLang="en-US" dirty="0" smtClean="0">
                <a:latin typeface="华文细黑" pitchFamily="2" charset="-122"/>
                <a:ea typeface="华文细黑" pitchFamily="2" charset="-122"/>
              </a:rPr>
              <a:t>：虚拟化资产管理及计费软件。</a:t>
            </a:r>
            <a:endParaRPr lang="en-US" altLang="zh-CN" dirty="0" smtClean="0">
              <a:latin typeface="华文细黑" pitchFamily="2" charset="-122"/>
              <a:ea typeface="华文细黑" pitchFamily="2" charset="-122"/>
            </a:endParaRPr>
          </a:p>
          <a:p>
            <a:r>
              <a:rPr lang="en-US" altLang="zh-CN" dirty="0" smtClean="0">
                <a:latin typeface="华文细黑" pitchFamily="2" charset="-122"/>
                <a:ea typeface="华文细黑" pitchFamily="2" charset="-122"/>
              </a:rPr>
              <a:t>5</a:t>
            </a:r>
            <a:r>
              <a:rPr lang="zh-CN" altLang="en-US" dirty="0" smtClean="0">
                <a:latin typeface="华文细黑" pitchFamily="2" charset="-122"/>
                <a:ea typeface="华文细黑" pitchFamily="2" charset="-122"/>
              </a:rPr>
              <a:t>、</a:t>
            </a:r>
            <a:r>
              <a:rPr lang="en-US" altLang="zh-CN" dirty="0" err="1" smtClean="0">
                <a:latin typeface="华文细黑" pitchFamily="2" charset="-122"/>
                <a:ea typeface="华文细黑" pitchFamily="2" charset="-122"/>
              </a:rPr>
              <a:t>CapcityIQ</a:t>
            </a:r>
            <a:r>
              <a:rPr lang="zh-CN" altLang="en-US" dirty="0" smtClean="0">
                <a:latin typeface="华文细黑" pitchFamily="2" charset="-122"/>
                <a:ea typeface="华文细黑" pitchFamily="2" charset="-122"/>
              </a:rPr>
              <a:t>：容量规划管理软件。</a:t>
            </a:r>
            <a:endParaRPr lang="en-US" altLang="zh-CN" dirty="0" smtClean="0">
              <a:latin typeface="华文细黑" pitchFamily="2" charset="-122"/>
              <a:ea typeface="华文细黑" pitchFamily="2" charset="-122"/>
            </a:endParaRPr>
          </a:p>
          <a:p>
            <a:r>
              <a:rPr lang="en-US" altLang="zh-CN" dirty="0" smtClean="0">
                <a:latin typeface="华文细黑" pitchFamily="2" charset="-122"/>
                <a:ea typeface="华文细黑" pitchFamily="2" charset="-122"/>
              </a:rPr>
              <a:t>6</a:t>
            </a:r>
            <a:r>
              <a:rPr lang="zh-CN" altLang="en-US" dirty="0" smtClean="0">
                <a:latin typeface="华文细黑" pitchFamily="2" charset="-122"/>
                <a:ea typeface="华文细黑" pitchFamily="2" charset="-122"/>
              </a:rPr>
              <a:t>、</a:t>
            </a:r>
            <a:r>
              <a:rPr lang="en-US" altLang="zh-CN" dirty="0" smtClean="0">
                <a:latin typeface="华文细黑" pitchFamily="2" charset="-122"/>
                <a:ea typeface="华文细黑" pitchFamily="2" charset="-122"/>
              </a:rPr>
              <a:t>Orchestrator</a:t>
            </a:r>
            <a:r>
              <a:rPr lang="zh-CN" altLang="en-US" dirty="0" smtClean="0">
                <a:latin typeface="华文细黑" pitchFamily="2" charset="-122"/>
                <a:ea typeface="华文细黑" pitchFamily="2" charset="-122"/>
              </a:rPr>
              <a:t>：虚拟化自动化部署软件。</a:t>
            </a:r>
            <a:endParaRPr lang="en-US" altLang="zh-CN" dirty="0" smtClean="0">
              <a:latin typeface="华文细黑" pitchFamily="2" charset="-122"/>
              <a:ea typeface="华文细黑" pitchFamily="2" charset="-122"/>
            </a:endParaRPr>
          </a:p>
          <a:p>
            <a:r>
              <a:rPr lang="en-US" altLang="zh-CN" dirty="0" smtClean="0">
                <a:latin typeface="华文细黑" pitchFamily="2" charset="-122"/>
                <a:ea typeface="华文细黑" pitchFamily="2" charset="-122"/>
              </a:rPr>
              <a:t>7</a:t>
            </a:r>
            <a:r>
              <a:rPr lang="zh-CN" altLang="en-US" dirty="0" smtClean="0">
                <a:latin typeface="华文细黑" pitchFamily="2" charset="-122"/>
                <a:ea typeface="华文细黑" pitchFamily="2" charset="-122"/>
              </a:rPr>
              <a:t>、</a:t>
            </a:r>
            <a:r>
              <a:rPr lang="en-US" altLang="zh-CN" dirty="0" smtClean="0">
                <a:latin typeface="华文细黑" pitchFamily="2" charset="-122"/>
                <a:ea typeface="华文细黑" pitchFamily="2" charset="-122"/>
              </a:rPr>
              <a:t>Site Recovery Manager(SRM)</a:t>
            </a:r>
            <a:r>
              <a:rPr lang="zh-CN" altLang="en-US" dirty="0" smtClean="0">
                <a:latin typeface="华文细黑" pitchFamily="2" charset="-122"/>
                <a:ea typeface="华文细黑" pitchFamily="2" charset="-122"/>
              </a:rPr>
              <a:t>：虚拟化容灾管理软件。</a:t>
            </a:r>
            <a:endParaRPr lang="en-US" altLang="zh-CN" dirty="0" smtClean="0">
              <a:latin typeface="华文细黑" pitchFamily="2" charset="-122"/>
              <a:ea typeface="华文细黑" pitchFamily="2" charset="-122"/>
            </a:endParaRPr>
          </a:p>
          <a:p>
            <a:endParaRPr lang="en-US" altLang="zh-CN" dirty="0" smtClean="0">
              <a:latin typeface="华文细黑" pitchFamily="2" charset="-122"/>
              <a:ea typeface="华文细黑" pitchFamily="2" charset="-122"/>
            </a:endParaRPr>
          </a:p>
          <a:p>
            <a:endParaRPr lang="en-US" altLang="zh-CN" dirty="0" smtClean="0">
              <a:latin typeface="华文细黑" pitchFamily="2" charset="-122"/>
              <a:ea typeface="华文细黑" pitchFamily="2" charset="-122"/>
            </a:endParaRPr>
          </a:p>
          <a:p>
            <a:endParaRPr lang="zh-CN" altLang="en-US" dirty="0">
              <a:latin typeface="华文细黑" pitchFamily="2" charset="-122"/>
              <a:ea typeface="华文细黑" pitchFamily="2" charset="-122"/>
            </a:endParaRPr>
          </a:p>
        </p:txBody>
      </p:sp>
      <p:pic>
        <p:nvPicPr>
          <p:cNvPr id="4" name="图片 3" descr="调整大小 Snap1.jpg"/>
          <p:cNvPicPr>
            <a:picLocks noChangeAspect="1"/>
          </p:cNvPicPr>
          <p:nvPr/>
        </p:nvPicPr>
        <p:blipFill>
          <a:blip r:embed="rId2"/>
          <a:stretch>
            <a:fillRect/>
          </a:stretch>
        </p:blipFill>
        <p:spPr>
          <a:xfrm>
            <a:off x="7591425" y="0"/>
            <a:ext cx="1552575" cy="942975"/>
          </a:xfrm>
          <a:prstGeom prst="rect">
            <a:avLst/>
          </a:prstGeom>
        </p:spPr>
      </p:pic>
    </p:spTree>
  </p:cSld>
  <p:clrMapOvr>
    <a:masterClrMapping/>
  </p:clrMapOvr>
  <p:transition>
    <p:strips dir="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pPr lvl="0"/>
            <a:r>
              <a:rPr lang="zh-CN" altLang="en-US" dirty="0" smtClean="0"/>
              <a:t>第四部分：</a:t>
            </a:r>
            <a:r>
              <a:rPr lang="en-US" altLang="zh-CN" dirty="0" smtClean="0"/>
              <a:t>IT</a:t>
            </a:r>
            <a:r>
              <a:rPr lang="zh-CN" altLang="en-US" dirty="0" smtClean="0"/>
              <a:t>业务管理</a:t>
            </a:r>
            <a:r>
              <a:rPr lang="en-US" altLang="zh-CN" dirty="0" smtClean="0"/>
              <a:t>——</a:t>
            </a:r>
            <a:r>
              <a:rPr lang="en-US" altLang="zh-CN" dirty="0" smtClean="0">
                <a:latin typeface="+mj-lt"/>
              </a:rPr>
              <a:t>VMware Operations</a:t>
            </a:r>
            <a:r>
              <a:rPr lang="zh-CN" altLang="en-US" dirty="0" smtClean="0"/>
              <a:t/>
            </a:r>
            <a:br>
              <a:rPr lang="zh-CN" altLang="en-US" dirty="0" smtClean="0"/>
            </a:br>
            <a:r>
              <a:rPr lang="zh-CN" altLang="en-US" dirty="0" smtClean="0">
                <a:ea typeface="黑体" pitchFamily="2" charset="-122"/>
                <a:cs typeface="Arial" pitchFamily="34" charset="0"/>
              </a:rPr>
              <a:t>通过策略可实现从被动管理到主动管理</a:t>
            </a:r>
            <a:endParaRPr lang="zh-CN" altLang="en-US" i="1" dirty="0" smtClean="0">
              <a:ea typeface="黑体" pitchFamily="2" charset="-122"/>
              <a:cs typeface="Arial" pitchFamily="34" charset="0"/>
            </a:endParaRPr>
          </a:p>
        </p:txBody>
      </p:sp>
      <p:pic>
        <p:nvPicPr>
          <p:cNvPr id="69635" name="Picture 2"/>
          <p:cNvPicPr>
            <a:picLocks noChangeAspect="1" noChangeArrowheads="1"/>
          </p:cNvPicPr>
          <p:nvPr/>
        </p:nvPicPr>
        <p:blipFill>
          <a:blip r:embed="rId3"/>
          <a:srcRect l="3125" t="3906" r="18124" b="29346"/>
          <a:stretch>
            <a:fillRect/>
          </a:stretch>
        </p:blipFill>
        <p:spPr bwMode="auto">
          <a:xfrm>
            <a:off x="196850" y="696913"/>
            <a:ext cx="8748713" cy="5595937"/>
          </a:xfrm>
          <a:prstGeom prst="rect">
            <a:avLst/>
          </a:prstGeom>
          <a:noFill/>
          <a:ln w="9525">
            <a:noFill/>
            <a:miter lim="800000"/>
            <a:headEnd/>
            <a:tailEnd/>
          </a:ln>
        </p:spPr>
      </p:pic>
      <p:sp>
        <p:nvSpPr>
          <p:cNvPr id="5" name="Rounded Rectangular Callout 4"/>
          <p:cNvSpPr/>
          <p:nvPr/>
        </p:nvSpPr>
        <p:spPr bwMode="auto">
          <a:xfrm>
            <a:off x="2609850" y="2257425"/>
            <a:ext cx="1401763" cy="1095375"/>
          </a:xfrm>
          <a:prstGeom prst="wedgeRoundRectCallout">
            <a:avLst>
              <a:gd name="adj1" fmla="val -83043"/>
              <a:gd name="adj2" fmla="val 46556"/>
              <a:gd name="adj3" fmla="val 16667"/>
            </a:avLst>
          </a:prstGeom>
          <a:solidFill>
            <a:schemeClr val="bg1"/>
          </a:solidFill>
          <a:ln w="19050">
            <a:solidFill>
              <a:schemeClr val="accent1"/>
            </a:solidFill>
            <a:round/>
            <a:headEnd/>
            <a:tailEnd/>
          </a:ln>
          <a:effectLst>
            <a:outerShdw blurRad="50800" dist="38100" dir="5400000" algn="t" rotWithShape="0">
              <a:prstClr val="black">
                <a:alpha val="40000"/>
              </a:prstClr>
            </a:outerShdw>
          </a:effectLst>
        </p:spPr>
        <p:txBody>
          <a:bodyPr lIns="0" tIns="0" rIns="0" bIns="0" anchor="ctr"/>
          <a:lstStyle/>
          <a:p>
            <a:pPr algn="ctr">
              <a:lnSpc>
                <a:spcPct val="114000"/>
              </a:lnSpc>
              <a:defRPr/>
            </a:pPr>
            <a:r>
              <a:rPr lang="zh-CN" altLang="en-US" sz="1400" dirty="0">
                <a:solidFill>
                  <a:schemeClr val="accent3"/>
                </a:solidFill>
                <a:ea typeface="SimHei" pitchFamily="2" charset="-122"/>
                <a:cs typeface="Arial" pitchFamily="34" charset="0"/>
              </a:rPr>
              <a:t>与 </a:t>
            </a:r>
            <a:r>
              <a:rPr lang="en-US" altLang="zh-CN" sz="1400" dirty="0">
                <a:solidFill>
                  <a:schemeClr val="accent3"/>
                </a:solidFill>
                <a:ea typeface="SimHei" pitchFamily="2" charset="-122"/>
                <a:cs typeface="Arial" pitchFamily="34" charset="0"/>
              </a:rPr>
              <a:t>Oracle </a:t>
            </a:r>
            <a:r>
              <a:rPr lang="zh-CN" altLang="en-US" sz="1400" dirty="0">
                <a:solidFill>
                  <a:schemeClr val="accent3"/>
                </a:solidFill>
                <a:ea typeface="SimHei" pitchFamily="2" charset="-122"/>
                <a:cs typeface="Arial" pitchFamily="34" charset="0"/>
              </a:rPr>
              <a:t>负载相关的主动警告</a:t>
            </a:r>
          </a:p>
        </p:txBody>
      </p:sp>
      <p:sp>
        <p:nvSpPr>
          <p:cNvPr id="6" name="Rounded Rectangular Callout 5"/>
          <p:cNvSpPr/>
          <p:nvPr/>
        </p:nvSpPr>
        <p:spPr bwMode="auto">
          <a:xfrm>
            <a:off x="4451350" y="3028950"/>
            <a:ext cx="1570038" cy="1277938"/>
          </a:xfrm>
          <a:prstGeom prst="wedgeRoundRectCallout">
            <a:avLst>
              <a:gd name="adj1" fmla="val -22979"/>
              <a:gd name="adj2" fmla="val 132463"/>
              <a:gd name="adj3" fmla="val 16667"/>
            </a:avLst>
          </a:prstGeom>
          <a:solidFill>
            <a:schemeClr val="bg1"/>
          </a:solidFill>
          <a:ln w="19050">
            <a:solidFill>
              <a:schemeClr val="accent1"/>
            </a:solidFill>
            <a:round/>
            <a:headEnd/>
            <a:tailEnd/>
          </a:ln>
          <a:effectLst>
            <a:outerShdw blurRad="50800" dist="38100" dir="5400000" algn="t" rotWithShape="0">
              <a:prstClr val="black">
                <a:alpha val="40000"/>
              </a:prstClr>
            </a:outerShdw>
          </a:effectLst>
        </p:spPr>
        <p:txBody>
          <a:bodyPr lIns="0" tIns="0" rIns="0" bIns="0" anchor="ctr"/>
          <a:lstStyle/>
          <a:p>
            <a:pPr algn="ctr">
              <a:lnSpc>
                <a:spcPct val="114000"/>
              </a:lnSpc>
              <a:defRPr/>
            </a:pPr>
            <a:r>
              <a:rPr lang="zh-CN" altLang="en-US" sz="1400" dirty="0">
                <a:solidFill>
                  <a:schemeClr val="accent3"/>
                </a:solidFill>
                <a:ea typeface="SimHei" pitchFamily="2" charset="-122"/>
                <a:cs typeface="Arial" pitchFamily="34" charset="0"/>
              </a:rPr>
              <a:t>通过关联负载指标</a:t>
            </a:r>
            <a:r>
              <a:rPr lang="en-US" altLang="zh-CN" sz="1400" dirty="0">
                <a:solidFill>
                  <a:schemeClr val="accent3"/>
                </a:solidFill>
                <a:ea typeface="SimHei" pitchFamily="2" charset="-122"/>
                <a:cs typeface="Arial" pitchFamily="34" charset="0"/>
              </a:rPr>
              <a:t/>
            </a:r>
            <a:br>
              <a:rPr lang="en-US" altLang="zh-CN" sz="1400" dirty="0">
                <a:solidFill>
                  <a:schemeClr val="accent3"/>
                </a:solidFill>
                <a:ea typeface="SimHei" pitchFamily="2" charset="-122"/>
                <a:cs typeface="Arial" pitchFamily="34" charset="0"/>
              </a:rPr>
            </a:br>
            <a:r>
              <a:rPr lang="zh-CN" altLang="en-US" sz="1400" dirty="0">
                <a:solidFill>
                  <a:schemeClr val="accent3"/>
                </a:solidFill>
                <a:ea typeface="SimHei" pitchFamily="2" charset="-122"/>
                <a:cs typeface="Arial" pitchFamily="34" charset="0"/>
              </a:rPr>
              <a:t>预测潜在的</a:t>
            </a:r>
            <a:r>
              <a:rPr lang="en-US" altLang="zh-CN" sz="1400" dirty="0">
                <a:solidFill>
                  <a:schemeClr val="accent3"/>
                </a:solidFill>
                <a:ea typeface="SimHei" pitchFamily="2" charset="-122"/>
                <a:cs typeface="Arial" pitchFamily="34" charset="0"/>
              </a:rPr>
              <a:t/>
            </a:r>
            <a:br>
              <a:rPr lang="en-US" altLang="zh-CN" sz="1400" dirty="0">
                <a:solidFill>
                  <a:schemeClr val="accent3"/>
                </a:solidFill>
                <a:ea typeface="SimHei" pitchFamily="2" charset="-122"/>
                <a:cs typeface="Arial" pitchFamily="34" charset="0"/>
              </a:rPr>
            </a:br>
            <a:r>
              <a:rPr lang="zh-CN" altLang="en-US" sz="1400" dirty="0">
                <a:solidFill>
                  <a:schemeClr val="accent3"/>
                </a:solidFill>
                <a:ea typeface="SimHei" pitchFamily="2" charset="-122"/>
                <a:cs typeface="Arial" pitchFamily="34" charset="0"/>
              </a:rPr>
              <a:t>违约隐患</a:t>
            </a:r>
          </a:p>
        </p:txBody>
      </p:sp>
      <p:sp>
        <p:nvSpPr>
          <p:cNvPr id="7" name="Rounded Rectangular Callout 6"/>
          <p:cNvSpPr/>
          <p:nvPr/>
        </p:nvSpPr>
        <p:spPr bwMode="auto">
          <a:xfrm>
            <a:off x="6986588" y="2541588"/>
            <a:ext cx="1401762" cy="1095375"/>
          </a:xfrm>
          <a:prstGeom prst="wedgeRoundRectCallout">
            <a:avLst>
              <a:gd name="adj1" fmla="val -4994"/>
              <a:gd name="adj2" fmla="val 113645"/>
              <a:gd name="adj3" fmla="val 16667"/>
            </a:avLst>
          </a:prstGeom>
          <a:solidFill>
            <a:schemeClr val="bg1"/>
          </a:solidFill>
          <a:ln w="19050">
            <a:solidFill>
              <a:schemeClr val="accent1"/>
            </a:solidFill>
            <a:round/>
            <a:headEnd/>
            <a:tailEnd/>
          </a:ln>
          <a:effectLst>
            <a:outerShdw blurRad="50800" dist="38100" dir="5400000" algn="t" rotWithShape="0">
              <a:prstClr val="black">
                <a:alpha val="40000"/>
              </a:prstClr>
            </a:outerShdw>
          </a:effectLst>
        </p:spPr>
        <p:txBody>
          <a:bodyPr lIns="0" tIns="0" rIns="0" bIns="0" anchor="ctr"/>
          <a:lstStyle/>
          <a:p>
            <a:pPr algn="ctr">
              <a:lnSpc>
                <a:spcPct val="114000"/>
              </a:lnSpc>
              <a:defRPr/>
            </a:pPr>
            <a:r>
              <a:rPr lang="zh-CN" altLang="en-US" sz="1400" dirty="0">
                <a:solidFill>
                  <a:schemeClr val="accent3"/>
                </a:solidFill>
                <a:ea typeface="SimHei" pitchFamily="2" charset="-122"/>
                <a:cs typeface="Arial" pitchFamily="34" charset="0"/>
              </a:rPr>
              <a:t>提前数小时</a:t>
            </a:r>
            <a:r>
              <a:rPr lang="en-US" altLang="zh-CN" sz="1400" dirty="0">
                <a:solidFill>
                  <a:schemeClr val="accent3"/>
                </a:solidFill>
                <a:ea typeface="SimHei" pitchFamily="2" charset="-122"/>
                <a:cs typeface="Arial" pitchFamily="34" charset="0"/>
              </a:rPr>
              <a:t/>
            </a:r>
            <a:br>
              <a:rPr lang="en-US" altLang="zh-CN" sz="1400" dirty="0">
                <a:solidFill>
                  <a:schemeClr val="accent3"/>
                </a:solidFill>
                <a:ea typeface="SimHei" pitchFamily="2" charset="-122"/>
                <a:cs typeface="Arial" pitchFamily="34" charset="0"/>
              </a:rPr>
            </a:br>
            <a:r>
              <a:rPr lang="zh-CN" altLang="en-US" sz="1400" dirty="0">
                <a:solidFill>
                  <a:schemeClr val="accent3"/>
                </a:solidFill>
                <a:ea typeface="SimHei" pitchFamily="2" charset="-122"/>
                <a:cs typeface="Arial" pitchFamily="34" charset="0"/>
              </a:rPr>
              <a:t>以至数天预测</a:t>
            </a:r>
            <a:r>
              <a:rPr lang="en-US" altLang="zh-CN" sz="1400" dirty="0">
                <a:solidFill>
                  <a:schemeClr val="accent3"/>
                </a:solidFill>
                <a:ea typeface="SimHei" pitchFamily="2" charset="-122"/>
                <a:cs typeface="Arial" pitchFamily="34" charset="0"/>
              </a:rPr>
              <a:t/>
            </a:r>
            <a:br>
              <a:rPr lang="en-US" altLang="zh-CN" sz="1400" dirty="0">
                <a:solidFill>
                  <a:schemeClr val="accent3"/>
                </a:solidFill>
                <a:ea typeface="SimHei" pitchFamily="2" charset="-122"/>
                <a:cs typeface="Arial" pitchFamily="34" charset="0"/>
              </a:rPr>
            </a:br>
            <a:r>
              <a:rPr lang="zh-CN" altLang="en-US" sz="1400" dirty="0">
                <a:solidFill>
                  <a:schemeClr val="accent3"/>
                </a:solidFill>
                <a:ea typeface="SimHei" pitchFamily="2" charset="-122"/>
                <a:cs typeface="Arial" pitchFamily="34" charset="0"/>
              </a:rPr>
              <a:t>未来的问题</a:t>
            </a:r>
          </a:p>
        </p:txBody>
      </p:sp>
      <p:pic>
        <p:nvPicPr>
          <p:cNvPr id="8" name="图片 7" descr="调整大小 Snap1.jpg"/>
          <p:cNvPicPr>
            <a:picLocks noChangeAspect="1"/>
          </p:cNvPicPr>
          <p:nvPr/>
        </p:nvPicPr>
        <p:blipFill>
          <a:blip r:embed="rId4"/>
          <a:stretch>
            <a:fillRect/>
          </a:stretch>
        </p:blipFill>
        <p:spPr>
          <a:xfrm>
            <a:off x="7591425" y="0"/>
            <a:ext cx="1552575" cy="94297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pPr lvl="0"/>
            <a:r>
              <a:rPr lang="zh-CN" altLang="en-US" dirty="0" smtClean="0"/>
              <a:t>第四部分：</a:t>
            </a:r>
            <a:r>
              <a:rPr lang="en-US" altLang="zh-CN" dirty="0" smtClean="0"/>
              <a:t>IT</a:t>
            </a:r>
            <a:r>
              <a:rPr lang="zh-CN" altLang="en-US" dirty="0" smtClean="0"/>
              <a:t>业务管理</a:t>
            </a:r>
            <a:r>
              <a:rPr lang="en-US" altLang="zh-CN" dirty="0" smtClean="0"/>
              <a:t>——</a:t>
            </a:r>
            <a:r>
              <a:rPr lang="en-US" altLang="zh-CN" dirty="0" smtClean="0">
                <a:latin typeface="+mj-lt"/>
              </a:rPr>
              <a:t>VMware Operations</a:t>
            </a:r>
            <a:r>
              <a:rPr lang="zh-CN" altLang="en-US" dirty="0" smtClean="0">
                <a:latin typeface="+mj-lt"/>
              </a:rPr>
              <a:t/>
            </a:r>
            <a:br>
              <a:rPr lang="zh-CN" altLang="en-US" dirty="0" smtClean="0">
                <a:latin typeface="+mj-lt"/>
              </a:rPr>
            </a:br>
            <a:r>
              <a:rPr lang="zh-CN" altLang="en-US" dirty="0" smtClean="0">
                <a:latin typeface="+mj-lt"/>
                <a:ea typeface="黑体" pitchFamily="2" charset="-122"/>
              </a:rPr>
              <a:t>虚拟数据中心的健康</a:t>
            </a:r>
          </a:p>
        </p:txBody>
      </p:sp>
      <p:pic>
        <p:nvPicPr>
          <p:cNvPr id="70659" name="Picture 2" descr="home_1.png"/>
          <p:cNvPicPr>
            <a:picLocks noChangeAspect="1"/>
          </p:cNvPicPr>
          <p:nvPr/>
        </p:nvPicPr>
        <p:blipFill>
          <a:blip r:embed="rId3"/>
          <a:srcRect t="14487" b="7350"/>
          <a:stretch>
            <a:fillRect/>
          </a:stretch>
        </p:blipFill>
        <p:spPr bwMode="auto">
          <a:xfrm>
            <a:off x="0" y="889000"/>
            <a:ext cx="9144000" cy="5207000"/>
          </a:xfrm>
          <a:prstGeom prst="rect">
            <a:avLst/>
          </a:prstGeom>
          <a:noFill/>
          <a:ln w="9525">
            <a:noFill/>
            <a:miter lim="800000"/>
            <a:headEnd/>
            <a:tailEnd/>
          </a:ln>
        </p:spPr>
      </p:pic>
      <p:sp>
        <p:nvSpPr>
          <p:cNvPr id="5" name="Rounded Rectangular Callout 4"/>
          <p:cNvSpPr/>
          <p:nvPr/>
        </p:nvSpPr>
        <p:spPr bwMode="auto">
          <a:xfrm>
            <a:off x="2346325" y="1497013"/>
            <a:ext cx="1878013" cy="736600"/>
          </a:xfrm>
          <a:prstGeom prst="wedgeRoundRectCallout">
            <a:avLst>
              <a:gd name="adj1" fmla="val -79789"/>
              <a:gd name="adj2" fmla="val 31296"/>
              <a:gd name="adj3" fmla="val 16667"/>
            </a:avLst>
          </a:prstGeom>
          <a:solidFill>
            <a:schemeClr val="accent3"/>
          </a:solidFill>
          <a:ln w="28575">
            <a:solidFill>
              <a:schemeClr val="accent4"/>
            </a:solidFill>
            <a:round/>
            <a:headEnd/>
            <a:tailEnd/>
          </a:ln>
        </p:spPr>
        <p:txBody>
          <a:bodyPr lIns="0" tIns="0" rIns="0" bIns="0" anchor="ctr"/>
          <a:lstStyle/>
          <a:p>
            <a:pPr algn="ctr">
              <a:defRPr/>
            </a:pPr>
            <a:r>
              <a:rPr lang="zh-CN" altLang="en-US" sz="1400" dirty="0">
                <a:solidFill>
                  <a:srgbClr val="FFFFFF"/>
                </a:solidFill>
                <a:latin typeface="黑体" pitchFamily="2" charset="-122"/>
              </a:rPr>
              <a:t>三个独特的可视化维度</a:t>
            </a:r>
            <a:endParaRPr lang="en-AU" sz="1400" dirty="0">
              <a:solidFill>
                <a:srgbClr val="FFFFFF"/>
              </a:solidFill>
              <a:latin typeface="黑体" pitchFamily="2" charset="-122"/>
            </a:endParaRPr>
          </a:p>
        </p:txBody>
      </p:sp>
      <p:sp>
        <p:nvSpPr>
          <p:cNvPr id="8" name="Rounded Rectangular Callout 7"/>
          <p:cNvSpPr/>
          <p:nvPr/>
        </p:nvSpPr>
        <p:spPr bwMode="auto">
          <a:xfrm>
            <a:off x="7207250" y="2386013"/>
            <a:ext cx="1731963" cy="871537"/>
          </a:xfrm>
          <a:prstGeom prst="wedgeRoundRectCallout">
            <a:avLst>
              <a:gd name="adj1" fmla="val -92247"/>
              <a:gd name="adj2" fmla="val 37011"/>
              <a:gd name="adj3" fmla="val 16667"/>
            </a:avLst>
          </a:prstGeom>
          <a:solidFill>
            <a:schemeClr val="accent3"/>
          </a:solidFill>
          <a:ln w="28575">
            <a:solidFill>
              <a:schemeClr val="accent4"/>
            </a:solidFill>
            <a:round/>
            <a:headEnd/>
            <a:tailEnd/>
          </a:ln>
        </p:spPr>
        <p:txBody>
          <a:bodyPr lIns="0" tIns="0" rIns="0" bIns="0" anchor="ctr"/>
          <a:lstStyle/>
          <a:p>
            <a:r>
              <a:rPr lang="zh-CN" altLang="en-US" sz="1400">
                <a:solidFill>
                  <a:schemeClr val="bg1"/>
                </a:solidFill>
              </a:rPr>
              <a:t>简单、可控的成绩表明整体性能</a:t>
            </a:r>
            <a:endParaRPr lang="en-AU" sz="1400">
              <a:solidFill>
                <a:schemeClr val="bg1"/>
              </a:solidFill>
              <a:ea typeface="MS PGothic" pitchFamily="34" charset="-128"/>
            </a:endParaRPr>
          </a:p>
        </p:txBody>
      </p:sp>
      <p:sp>
        <p:nvSpPr>
          <p:cNvPr id="9" name="Rounded Rectangular Callout 8"/>
          <p:cNvSpPr/>
          <p:nvPr/>
        </p:nvSpPr>
        <p:spPr bwMode="auto">
          <a:xfrm>
            <a:off x="6858000" y="3757613"/>
            <a:ext cx="2032000" cy="766762"/>
          </a:xfrm>
          <a:prstGeom prst="wedgeRoundRectCallout">
            <a:avLst>
              <a:gd name="adj1" fmla="val -58042"/>
              <a:gd name="adj2" fmla="val 83388"/>
              <a:gd name="adj3" fmla="val 16667"/>
            </a:avLst>
          </a:prstGeom>
          <a:solidFill>
            <a:schemeClr val="accent3"/>
          </a:solidFill>
          <a:ln w="28575">
            <a:solidFill>
              <a:schemeClr val="accent4"/>
            </a:solidFill>
            <a:round/>
            <a:headEnd/>
            <a:tailEnd/>
          </a:ln>
        </p:spPr>
        <p:txBody>
          <a:bodyPr lIns="0" tIns="0" rIns="0" bIns="0" anchor="ctr"/>
          <a:lstStyle/>
          <a:p>
            <a:r>
              <a:rPr lang="zh-CN" altLang="en-US" sz="1400">
                <a:solidFill>
                  <a:schemeClr val="bg1"/>
                </a:solidFill>
              </a:rPr>
              <a:t>从“正常“的行为偏差聚焦资源</a:t>
            </a:r>
            <a:endParaRPr lang="en-AU" sz="1400">
              <a:solidFill>
                <a:schemeClr val="bg1"/>
              </a:solidFill>
              <a:ea typeface="MS PGothic" pitchFamily="34" charset="-128"/>
            </a:endParaRPr>
          </a:p>
        </p:txBody>
      </p:sp>
      <p:sp>
        <p:nvSpPr>
          <p:cNvPr id="7" name="Rounded Rectangle 6"/>
          <p:cNvSpPr/>
          <p:nvPr/>
        </p:nvSpPr>
        <p:spPr bwMode="auto">
          <a:xfrm>
            <a:off x="119063" y="1700213"/>
            <a:ext cx="1600200" cy="592137"/>
          </a:xfrm>
          <a:prstGeom prst="roundRect">
            <a:avLst/>
          </a:prstGeom>
          <a:noFill/>
          <a:ln w="25400">
            <a:solidFill>
              <a:schemeClr val="accent3"/>
            </a:solidFill>
            <a:prstDash val="sysDash"/>
            <a:round/>
            <a:headEnd/>
            <a:tailEnd/>
          </a:ln>
        </p:spPr>
        <p:txBody>
          <a:bodyPr wrap="none" lIns="0" tIns="0" rIns="0" bIns="0" anchor="ctr"/>
          <a:lstStyle/>
          <a:p>
            <a:pPr algn="ctr">
              <a:defRPr/>
            </a:pPr>
            <a:endParaRPr lang="en-US" sz="1800" dirty="0" err="1">
              <a:solidFill>
                <a:srgbClr val="FFFFFF"/>
              </a:solidFill>
            </a:endParaRPr>
          </a:p>
        </p:txBody>
      </p:sp>
      <p:pic>
        <p:nvPicPr>
          <p:cNvPr id="10" name="图片 9" descr="调整大小 Snap1.jpg"/>
          <p:cNvPicPr>
            <a:picLocks noChangeAspect="1"/>
          </p:cNvPicPr>
          <p:nvPr/>
        </p:nvPicPr>
        <p:blipFill>
          <a:blip r:embed="rId4"/>
          <a:stretch>
            <a:fillRect/>
          </a:stretch>
        </p:blipFill>
        <p:spPr>
          <a:xfrm>
            <a:off x="7591425" y="0"/>
            <a:ext cx="1552575" cy="94297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pPr lvl="0"/>
            <a:r>
              <a:rPr lang="zh-CN" altLang="en-US" dirty="0" smtClean="0"/>
              <a:t>第四部分：</a:t>
            </a:r>
            <a:r>
              <a:rPr lang="en-US" altLang="zh-CN" dirty="0" smtClean="0"/>
              <a:t>IT</a:t>
            </a:r>
            <a:r>
              <a:rPr lang="zh-CN" altLang="en-US" dirty="0" smtClean="0"/>
              <a:t>业务管理</a:t>
            </a:r>
            <a:r>
              <a:rPr lang="en-US" altLang="zh-CN" dirty="0" smtClean="0"/>
              <a:t>——</a:t>
            </a:r>
            <a:r>
              <a:rPr lang="en-US" altLang="zh-CN" dirty="0" smtClean="0">
                <a:latin typeface="+mj-lt"/>
              </a:rPr>
              <a:t>VMware Operations</a:t>
            </a:r>
            <a:r>
              <a:rPr lang="zh-CN" altLang="en-US" dirty="0" smtClean="0"/>
              <a:t/>
            </a:r>
            <a:br>
              <a:rPr lang="zh-CN" altLang="en-US" dirty="0" smtClean="0"/>
            </a:br>
            <a:r>
              <a:rPr lang="zh-CN" altLang="en-US" dirty="0" smtClean="0">
                <a:latin typeface="黑体" pitchFamily="2" charset="-122"/>
                <a:ea typeface="黑体" pitchFamily="2" charset="-122"/>
              </a:rPr>
              <a:t>智能化的深层原因分析</a:t>
            </a:r>
          </a:p>
        </p:txBody>
      </p:sp>
      <p:pic>
        <p:nvPicPr>
          <p:cNvPr id="71683" name="Picture 2" descr="workload_details_1.png"/>
          <p:cNvPicPr>
            <a:picLocks noChangeAspect="1"/>
          </p:cNvPicPr>
          <p:nvPr/>
        </p:nvPicPr>
        <p:blipFill>
          <a:blip r:embed="rId3"/>
          <a:srcRect t="14487" b="2966"/>
          <a:stretch>
            <a:fillRect/>
          </a:stretch>
        </p:blipFill>
        <p:spPr bwMode="auto">
          <a:xfrm>
            <a:off x="0" y="838200"/>
            <a:ext cx="9144000" cy="5499100"/>
          </a:xfrm>
          <a:prstGeom prst="rect">
            <a:avLst/>
          </a:prstGeom>
          <a:noFill/>
          <a:ln w="9525">
            <a:noFill/>
            <a:miter lim="800000"/>
            <a:headEnd/>
            <a:tailEnd/>
          </a:ln>
        </p:spPr>
      </p:pic>
      <p:sp>
        <p:nvSpPr>
          <p:cNvPr id="4" name="Rounded Rectangular Callout 3"/>
          <p:cNvSpPr/>
          <p:nvPr/>
        </p:nvSpPr>
        <p:spPr bwMode="auto">
          <a:xfrm>
            <a:off x="5189538" y="2549525"/>
            <a:ext cx="2582862" cy="677863"/>
          </a:xfrm>
          <a:prstGeom prst="wedgeRoundRectCallout">
            <a:avLst>
              <a:gd name="adj1" fmla="val -63507"/>
              <a:gd name="adj2" fmla="val -134287"/>
              <a:gd name="adj3" fmla="val 16667"/>
            </a:avLst>
          </a:prstGeom>
          <a:solidFill>
            <a:schemeClr val="accent3"/>
          </a:solidFill>
          <a:ln w="28575">
            <a:solidFill>
              <a:schemeClr val="accent4"/>
            </a:solidFill>
            <a:round/>
            <a:headEnd/>
            <a:tailEnd/>
          </a:ln>
        </p:spPr>
        <p:txBody>
          <a:bodyPr lIns="0" tIns="0" rIns="0" bIns="0" anchor="ctr"/>
          <a:lstStyle/>
          <a:p>
            <a:r>
              <a:rPr lang="zh-CN" altLang="en-US" sz="1400">
                <a:solidFill>
                  <a:schemeClr val="bg1"/>
                </a:solidFill>
              </a:rPr>
              <a:t>在感兴趣的关键指标的基础上不断的“正常“行为学习</a:t>
            </a:r>
            <a:endParaRPr lang="zh-CN" altLang="en-US" sz="1400">
              <a:solidFill>
                <a:schemeClr val="bg1"/>
              </a:solidFill>
              <a:ea typeface="MS PGothic" pitchFamily="34" charset="-128"/>
            </a:endParaRPr>
          </a:p>
        </p:txBody>
      </p:sp>
      <p:sp>
        <p:nvSpPr>
          <p:cNvPr id="5" name="Rounded Rectangular Callout 4"/>
          <p:cNvSpPr/>
          <p:nvPr/>
        </p:nvSpPr>
        <p:spPr bwMode="auto">
          <a:xfrm>
            <a:off x="2733675" y="3311525"/>
            <a:ext cx="2074863" cy="368300"/>
          </a:xfrm>
          <a:prstGeom prst="wedgeRoundRectCallout">
            <a:avLst>
              <a:gd name="adj1" fmla="val -64761"/>
              <a:gd name="adj2" fmla="val -123188"/>
              <a:gd name="adj3" fmla="val 16667"/>
            </a:avLst>
          </a:prstGeom>
          <a:solidFill>
            <a:schemeClr val="accent3"/>
          </a:solidFill>
          <a:ln w="28575">
            <a:solidFill>
              <a:schemeClr val="accent4"/>
            </a:solidFill>
            <a:round/>
            <a:headEnd/>
            <a:tailEnd/>
          </a:ln>
        </p:spPr>
        <p:txBody>
          <a:bodyPr lIns="0" tIns="0" rIns="0" bIns="0" anchor="ctr"/>
          <a:lstStyle/>
          <a:p>
            <a:pPr algn="ctr">
              <a:defRPr/>
            </a:pPr>
            <a:r>
              <a:rPr lang="zh-CN" altLang="en-US" sz="1400" dirty="0">
                <a:solidFill>
                  <a:srgbClr val="FFFFFF"/>
                </a:solidFill>
                <a:latin typeface="黑体" pitchFamily="2" charset="-122"/>
              </a:rPr>
              <a:t>压力是网络</a:t>
            </a:r>
            <a:r>
              <a:rPr lang="en-US" sz="1400" dirty="0">
                <a:solidFill>
                  <a:srgbClr val="FFFFFF"/>
                </a:solidFill>
                <a:latin typeface="黑体" pitchFamily="2" charset="-122"/>
              </a:rPr>
              <a:t> I/O</a:t>
            </a:r>
            <a:r>
              <a:rPr lang="zh-CN" altLang="en-US" sz="1400" dirty="0">
                <a:solidFill>
                  <a:srgbClr val="FFFFFF"/>
                </a:solidFill>
                <a:latin typeface="黑体" pitchFamily="2" charset="-122"/>
              </a:rPr>
              <a:t>所造成</a:t>
            </a:r>
            <a:endParaRPr lang="en-US" sz="1400" dirty="0">
              <a:solidFill>
                <a:srgbClr val="FFFFFF"/>
              </a:solidFill>
              <a:latin typeface="黑体" pitchFamily="2" charset="-122"/>
            </a:endParaRPr>
          </a:p>
        </p:txBody>
      </p:sp>
      <p:sp>
        <p:nvSpPr>
          <p:cNvPr id="7" name="Rounded Rectangle 6"/>
          <p:cNvSpPr/>
          <p:nvPr/>
        </p:nvSpPr>
        <p:spPr bwMode="auto">
          <a:xfrm>
            <a:off x="127000" y="3362325"/>
            <a:ext cx="2438400" cy="1211263"/>
          </a:xfrm>
          <a:prstGeom prst="roundRect">
            <a:avLst/>
          </a:prstGeom>
          <a:noFill/>
          <a:ln w="25400">
            <a:solidFill>
              <a:schemeClr val="accent3"/>
            </a:solidFill>
            <a:round/>
            <a:headEnd/>
            <a:tailEnd/>
          </a:ln>
        </p:spPr>
        <p:txBody>
          <a:bodyPr wrap="none" lIns="0" tIns="0" rIns="0" bIns="0" anchor="ctr"/>
          <a:lstStyle/>
          <a:p>
            <a:pPr algn="ctr">
              <a:defRPr/>
            </a:pPr>
            <a:endParaRPr lang="en-US" sz="1800" dirty="0" err="1">
              <a:solidFill>
                <a:srgbClr val="FFFFFF"/>
              </a:solidFill>
            </a:endParaRPr>
          </a:p>
        </p:txBody>
      </p:sp>
      <p:sp>
        <p:nvSpPr>
          <p:cNvPr id="8" name="Rounded Rectangular Callout 7"/>
          <p:cNvSpPr/>
          <p:nvPr/>
        </p:nvSpPr>
        <p:spPr bwMode="auto">
          <a:xfrm>
            <a:off x="3033713" y="4276725"/>
            <a:ext cx="1530350" cy="482600"/>
          </a:xfrm>
          <a:prstGeom prst="wedgeRoundRectCallout">
            <a:avLst>
              <a:gd name="adj1" fmla="val -79140"/>
              <a:gd name="adj2" fmla="val -47501"/>
              <a:gd name="adj3" fmla="val 16667"/>
            </a:avLst>
          </a:prstGeom>
          <a:solidFill>
            <a:schemeClr val="accent3"/>
          </a:solidFill>
          <a:ln w="28575">
            <a:solidFill>
              <a:schemeClr val="accent4"/>
            </a:solidFill>
            <a:round/>
            <a:headEnd/>
            <a:tailEnd/>
          </a:ln>
        </p:spPr>
        <p:txBody>
          <a:bodyPr lIns="0" tIns="0" rIns="0" bIns="0" anchor="ctr"/>
          <a:lstStyle/>
          <a:p>
            <a:pPr algn="ctr">
              <a:defRPr/>
            </a:pPr>
            <a:r>
              <a:rPr lang="zh-CN" altLang="en-US" sz="1400" dirty="0">
                <a:solidFill>
                  <a:srgbClr val="FFFFFF"/>
                </a:solidFill>
                <a:latin typeface="黑体" pitchFamily="2" charset="-122"/>
              </a:rPr>
              <a:t>快速识别问题所在</a:t>
            </a:r>
            <a:endParaRPr lang="en-US" sz="1400" dirty="0">
              <a:solidFill>
                <a:srgbClr val="FFFFFF"/>
              </a:solidFill>
              <a:latin typeface="黑体" pitchFamily="2" charset="-122"/>
            </a:endParaRPr>
          </a:p>
        </p:txBody>
      </p:sp>
      <p:sp>
        <p:nvSpPr>
          <p:cNvPr id="9" name="Rounded Rectangle 8"/>
          <p:cNvSpPr/>
          <p:nvPr/>
        </p:nvSpPr>
        <p:spPr bwMode="auto">
          <a:xfrm>
            <a:off x="1498600" y="2930525"/>
            <a:ext cx="889000" cy="152400"/>
          </a:xfrm>
          <a:prstGeom prst="roundRect">
            <a:avLst/>
          </a:prstGeom>
          <a:noFill/>
          <a:ln w="25400">
            <a:solidFill>
              <a:schemeClr val="accent3"/>
            </a:solidFill>
            <a:round/>
            <a:headEnd/>
            <a:tailEnd/>
          </a:ln>
        </p:spPr>
        <p:txBody>
          <a:bodyPr wrap="none" lIns="0" tIns="0" rIns="0" bIns="0" anchor="ctr"/>
          <a:lstStyle/>
          <a:p>
            <a:pPr algn="ctr">
              <a:defRPr/>
            </a:pPr>
            <a:endParaRPr lang="en-US" sz="1800" dirty="0" err="1">
              <a:solidFill>
                <a:srgbClr val="FFFFFF"/>
              </a:solidFill>
            </a:endParaRPr>
          </a:p>
        </p:txBody>
      </p:sp>
      <p:sp>
        <p:nvSpPr>
          <p:cNvPr id="10" name="Rounded Rectangle 9"/>
          <p:cNvSpPr/>
          <p:nvPr/>
        </p:nvSpPr>
        <p:spPr bwMode="auto">
          <a:xfrm>
            <a:off x="3657600" y="1668463"/>
            <a:ext cx="3030538" cy="279400"/>
          </a:xfrm>
          <a:prstGeom prst="roundRect">
            <a:avLst/>
          </a:prstGeom>
          <a:noFill/>
          <a:ln w="25400">
            <a:solidFill>
              <a:schemeClr val="accent3"/>
            </a:solidFill>
            <a:round/>
            <a:headEnd/>
            <a:tailEnd/>
          </a:ln>
        </p:spPr>
        <p:txBody>
          <a:bodyPr wrap="none" lIns="0" tIns="0" rIns="0" bIns="0" anchor="ctr"/>
          <a:lstStyle/>
          <a:p>
            <a:pPr algn="ctr">
              <a:defRPr/>
            </a:pPr>
            <a:endParaRPr lang="en-US" sz="1800" dirty="0" err="1">
              <a:solidFill>
                <a:srgbClr val="FFFFFF"/>
              </a:solidFill>
            </a:endParaRPr>
          </a:p>
        </p:txBody>
      </p:sp>
      <p:pic>
        <p:nvPicPr>
          <p:cNvPr id="11" name="图片 10" descr="调整大小 Snap1.jpg"/>
          <p:cNvPicPr>
            <a:picLocks noChangeAspect="1"/>
          </p:cNvPicPr>
          <p:nvPr/>
        </p:nvPicPr>
        <p:blipFill>
          <a:blip r:embed="rId4"/>
          <a:stretch>
            <a:fillRect/>
          </a:stretch>
        </p:blipFill>
        <p:spPr>
          <a:xfrm>
            <a:off x="7591425" y="0"/>
            <a:ext cx="1552575" cy="94297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pPr lvl="0"/>
            <a:r>
              <a:rPr lang="zh-CN" altLang="en-US" dirty="0" smtClean="0"/>
              <a:t>第四部分：</a:t>
            </a:r>
            <a:r>
              <a:rPr lang="en-US" altLang="zh-CN" dirty="0" smtClean="0"/>
              <a:t>IT</a:t>
            </a:r>
            <a:r>
              <a:rPr lang="zh-CN" altLang="en-US" dirty="0" smtClean="0"/>
              <a:t>业务管理</a:t>
            </a:r>
            <a:r>
              <a:rPr lang="en-US" altLang="zh-CN" dirty="0" smtClean="0"/>
              <a:t>——</a:t>
            </a:r>
            <a:r>
              <a:rPr lang="en-US" altLang="zh-CN" dirty="0" smtClean="0">
                <a:latin typeface="+mj-lt"/>
              </a:rPr>
              <a:t>VMware Operations</a:t>
            </a:r>
            <a:r>
              <a:rPr lang="zh-CN" altLang="en-US" dirty="0" smtClean="0"/>
              <a:t/>
            </a:r>
            <a:br>
              <a:rPr lang="zh-CN" altLang="en-US" dirty="0" smtClean="0"/>
            </a:br>
            <a:r>
              <a:rPr lang="zh-CN" dirty="0" smtClean="0">
                <a:latin typeface="黑体" pitchFamily="2" charset="-122"/>
                <a:ea typeface="黑体" pitchFamily="2" charset="-122"/>
              </a:rPr>
              <a:t>可视</a:t>
            </a:r>
            <a:r>
              <a:rPr lang="zh-CN" altLang="en-US" dirty="0" smtClean="0">
                <a:latin typeface="黑体" pitchFamily="2" charset="-122"/>
                <a:ea typeface="黑体" pitchFamily="2" charset="-122"/>
              </a:rPr>
              <a:t>化的</a:t>
            </a:r>
            <a:r>
              <a:rPr lang="zh-CN" dirty="0" smtClean="0">
                <a:latin typeface="黑体" pitchFamily="2" charset="-122"/>
                <a:ea typeface="黑体" pitchFamily="2" charset="-122"/>
              </a:rPr>
              <a:t>性能行为的原因及影响</a:t>
            </a:r>
            <a:endParaRPr lang="zh-CN" altLang="en-US" dirty="0" smtClean="0">
              <a:latin typeface="黑体" pitchFamily="2" charset="-122"/>
              <a:ea typeface="黑体" pitchFamily="2" charset="-122"/>
            </a:endParaRPr>
          </a:p>
        </p:txBody>
      </p:sp>
      <p:pic>
        <p:nvPicPr>
          <p:cNvPr id="72707" name="Picture 2" descr="workload_details_2.png"/>
          <p:cNvPicPr>
            <a:picLocks noChangeAspect="1"/>
          </p:cNvPicPr>
          <p:nvPr/>
        </p:nvPicPr>
        <p:blipFill>
          <a:blip r:embed="rId3"/>
          <a:srcRect t="14594" b="2243"/>
          <a:stretch>
            <a:fillRect/>
          </a:stretch>
        </p:blipFill>
        <p:spPr bwMode="auto">
          <a:xfrm>
            <a:off x="0" y="838200"/>
            <a:ext cx="9144000" cy="5540375"/>
          </a:xfrm>
          <a:prstGeom prst="rect">
            <a:avLst/>
          </a:prstGeom>
          <a:noFill/>
          <a:ln w="9525">
            <a:noFill/>
            <a:miter lim="800000"/>
            <a:headEnd/>
            <a:tailEnd/>
          </a:ln>
        </p:spPr>
      </p:pic>
      <p:sp>
        <p:nvSpPr>
          <p:cNvPr id="5" name="Rounded Rectangular Callout 4"/>
          <p:cNvSpPr/>
          <p:nvPr/>
        </p:nvSpPr>
        <p:spPr bwMode="auto">
          <a:xfrm>
            <a:off x="4978400" y="3216275"/>
            <a:ext cx="1549400" cy="663575"/>
          </a:xfrm>
          <a:prstGeom prst="wedgeRoundRectCallout">
            <a:avLst>
              <a:gd name="adj1" fmla="val 119579"/>
              <a:gd name="adj2" fmla="val 89574"/>
              <a:gd name="adj3" fmla="val 16667"/>
            </a:avLst>
          </a:prstGeom>
          <a:solidFill>
            <a:schemeClr val="accent3"/>
          </a:solidFill>
          <a:ln w="28575">
            <a:solidFill>
              <a:schemeClr val="accent4"/>
            </a:solidFill>
            <a:round/>
            <a:headEnd/>
            <a:tailEnd/>
          </a:ln>
        </p:spPr>
        <p:txBody>
          <a:bodyPr lIns="0" tIns="0" rIns="0" bIns="0" anchor="ctr"/>
          <a:lstStyle/>
          <a:p>
            <a:r>
              <a:rPr lang="zh-CN" altLang="en-US" sz="1400">
                <a:solidFill>
                  <a:schemeClr val="bg1"/>
                </a:solidFill>
              </a:rPr>
              <a:t>发生在同一时间的相关事件</a:t>
            </a:r>
            <a:endParaRPr lang="zh-CN" altLang="en-US" sz="1400">
              <a:solidFill>
                <a:schemeClr val="bg1"/>
              </a:solidFill>
              <a:ea typeface="MS PGothic" pitchFamily="34" charset="-128"/>
            </a:endParaRPr>
          </a:p>
        </p:txBody>
      </p:sp>
      <p:sp>
        <p:nvSpPr>
          <p:cNvPr id="6" name="Rounded Rectangular Callout 5"/>
          <p:cNvSpPr/>
          <p:nvPr/>
        </p:nvSpPr>
        <p:spPr bwMode="auto">
          <a:xfrm>
            <a:off x="5972175" y="1692275"/>
            <a:ext cx="1376363" cy="650875"/>
          </a:xfrm>
          <a:prstGeom prst="wedgeRoundRectCallout">
            <a:avLst>
              <a:gd name="adj1" fmla="val -150543"/>
              <a:gd name="adj2" fmla="val 50510"/>
              <a:gd name="adj3" fmla="val 16667"/>
            </a:avLst>
          </a:prstGeom>
          <a:solidFill>
            <a:schemeClr val="accent3"/>
          </a:solidFill>
          <a:ln w="28575">
            <a:solidFill>
              <a:schemeClr val="accent4"/>
            </a:solidFill>
            <a:round/>
            <a:headEnd/>
            <a:tailEnd/>
          </a:ln>
        </p:spPr>
        <p:txBody>
          <a:bodyPr lIns="0" tIns="0" rIns="0" bIns="0" anchor="ctr"/>
          <a:lstStyle/>
          <a:p>
            <a:r>
              <a:rPr lang="zh-CN" altLang="en-US" sz="1400">
                <a:solidFill>
                  <a:schemeClr val="bg1"/>
                </a:solidFill>
              </a:rPr>
              <a:t>分层次地对目标进行健康检查</a:t>
            </a:r>
            <a:endParaRPr lang="zh-CN" altLang="en-US" sz="1400">
              <a:solidFill>
                <a:schemeClr val="bg1"/>
              </a:solidFill>
              <a:ea typeface="MS PGothic" pitchFamily="34" charset="-128"/>
            </a:endParaRPr>
          </a:p>
        </p:txBody>
      </p:sp>
      <p:pic>
        <p:nvPicPr>
          <p:cNvPr id="7" name="图片 6" descr="调整大小 Snap1.jpg"/>
          <p:cNvPicPr>
            <a:picLocks noChangeAspect="1"/>
          </p:cNvPicPr>
          <p:nvPr/>
        </p:nvPicPr>
        <p:blipFill>
          <a:blip r:embed="rId4"/>
          <a:stretch>
            <a:fillRect/>
          </a:stretch>
        </p:blipFill>
        <p:spPr>
          <a:xfrm>
            <a:off x="7591425" y="0"/>
            <a:ext cx="1552575" cy="94297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pPr lvl="0"/>
            <a:r>
              <a:rPr lang="zh-CN" altLang="en-US" dirty="0" smtClean="0"/>
              <a:t>第四部分：</a:t>
            </a:r>
            <a:r>
              <a:rPr lang="en-US" altLang="zh-CN" dirty="0" smtClean="0"/>
              <a:t>IT</a:t>
            </a:r>
            <a:r>
              <a:rPr lang="zh-CN" altLang="en-US" dirty="0" smtClean="0"/>
              <a:t>业务管理</a:t>
            </a:r>
            <a:r>
              <a:rPr lang="en-US" altLang="zh-CN" dirty="0" smtClean="0"/>
              <a:t>——</a:t>
            </a:r>
            <a:r>
              <a:rPr lang="en-US" altLang="zh-CN" dirty="0" smtClean="0">
                <a:latin typeface="+mj-lt"/>
              </a:rPr>
              <a:t>VMware Operations</a:t>
            </a:r>
            <a:r>
              <a:rPr lang="zh-CN" altLang="en-US" dirty="0" smtClean="0"/>
              <a:t/>
            </a:r>
            <a:br>
              <a:rPr lang="zh-CN" altLang="en-US" dirty="0" smtClean="0"/>
            </a:br>
            <a:r>
              <a:rPr lang="zh-CN" dirty="0" smtClean="0">
                <a:latin typeface="黑体" pitchFamily="2" charset="-122"/>
                <a:ea typeface="黑体" pitchFamily="2" charset="-122"/>
              </a:rPr>
              <a:t>主动的管理，确保服务水平</a:t>
            </a:r>
            <a:endParaRPr lang="zh-CN" altLang="en-US" dirty="0" smtClean="0">
              <a:latin typeface="黑体" pitchFamily="2" charset="-122"/>
              <a:ea typeface="黑体" pitchFamily="2" charset="-122"/>
            </a:endParaRPr>
          </a:p>
        </p:txBody>
      </p:sp>
      <p:pic>
        <p:nvPicPr>
          <p:cNvPr id="73731" name="Picture 2" descr="heat_map_1.png"/>
          <p:cNvPicPr>
            <a:picLocks noChangeAspect="1"/>
          </p:cNvPicPr>
          <p:nvPr/>
        </p:nvPicPr>
        <p:blipFill>
          <a:blip r:embed="rId3"/>
          <a:srcRect t="14594" b="3500"/>
          <a:stretch>
            <a:fillRect/>
          </a:stretch>
        </p:blipFill>
        <p:spPr bwMode="auto">
          <a:xfrm>
            <a:off x="0" y="838200"/>
            <a:ext cx="9144000" cy="5456238"/>
          </a:xfrm>
          <a:prstGeom prst="rect">
            <a:avLst/>
          </a:prstGeom>
          <a:noFill/>
          <a:ln w="9525">
            <a:noFill/>
            <a:miter lim="800000"/>
            <a:headEnd/>
            <a:tailEnd/>
          </a:ln>
        </p:spPr>
      </p:pic>
      <p:sp>
        <p:nvSpPr>
          <p:cNvPr id="5" name="Rounded Rectangular Callout 4"/>
          <p:cNvSpPr/>
          <p:nvPr/>
        </p:nvSpPr>
        <p:spPr bwMode="auto">
          <a:xfrm>
            <a:off x="3657600" y="2362200"/>
            <a:ext cx="2166938" cy="685800"/>
          </a:xfrm>
          <a:prstGeom prst="wedgeRoundRectCallout">
            <a:avLst>
              <a:gd name="adj1" fmla="val 43506"/>
              <a:gd name="adj2" fmla="val 156634"/>
              <a:gd name="adj3" fmla="val 16667"/>
            </a:avLst>
          </a:prstGeom>
          <a:solidFill>
            <a:schemeClr val="accent3"/>
          </a:solidFill>
          <a:ln w="28575">
            <a:solidFill>
              <a:schemeClr val="accent4"/>
            </a:solidFill>
            <a:round/>
            <a:headEnd/>
            <a:tailEnd/>
          </a:ln>
        </p:spPr>
        <p:txBody>
          <a:bodyPr lIns="0" tIns="0" rIns="0" bIns="0" anchor="ctr"/>
          <a:lstStyle/>
          <a:p>
            <a:pPr>
              <a:defRPr/>
            </a:pPr>
            <a:r>
              <a:rPr lang="zh-CN" altLang="en-US" sz="1400" dirty="0">
                <a:solidFill>
                  <a:srgbClr val="FFFFFF"/>
                </a:solidFill>
                <a:latin typeface="黑体" pitchFamily="2" charset="-122"/>
              </a:rPr>
              <a:t>可以把</a:t>
            </a:r>
            <a:r>
              <a:rPr lang="en-US" sz="1400" dirty="0">
                <a:solidFill>
                  <a:srgbClr val="FFFFFF"/>
                </a:solidFill>
                <a:latin typeface="黑体" pitchFamily="2" charset="-122"/>
              </a:rPr>
              <a:t>VMs </a:t>
            </a:r>
            <a:r>
              <a:rPr lang="zh-CN" altLang="en-US" sz="1400" dirty="0">
                <a:solidFill>
                  <a:srgbClr val="FFFFFF"/>
                </a:solidFill>
                <a:latin typeface="黑体" pitchFamily="2" charset="-122"/>
              </a:rPr>
              <a:t>迁移到其它</a:t>
            </a:r>
            <a:r>
              <a:rPr lang="en-US" sz="1400" dirty="0">
                <a:solidFill>
                  <a:srgbClr val="FFFFFF"/>
                </a:solidFill>
                <a:latin typeface="黑体" pitchFamily="2" charset="-122"/>
              </a:rPr>
              <a:t> host</a:t>
            </a:r>
            <a:r>
              <a:rPr lang="zh-CN" altLang="en-US" sz="1400" dirty="0">
                <a:solidFill>
                  <a:srgbClr val="FFFFFF"/>
                </a:solidFill>
                <a:latin typeface="黑体" pitchFamily="2" charset="-122"/>
              </a:rPr>
              <a:t>吗</a:t>
            </a:r>
            <a:r>
              <a:rPr lang="en-US" sz="1400" dirty="0">
                <a:solidFill>
                  <a:srgbClr val="FFFFFF"/>
                </a:solidFill>
                <a:latin typeface="黑体" pitchFamily="2" charset="-122"/>
              </a:rPr>
              <a:t>?</a:t>
            </a:r>
          </a:p>
        </p:txBody>
      </p:sp>
      <p:sp>
        <p:nvSpPr>
          <p:cNvPr id="6" name="Rounded Rectangular Callout 5"/>
          <p:cNvSpPr/>
          <p:nvPr/>
        </p:nvSpPr>
        <p:spPr bwMode="auto">
          <a:xfrm>
            <a:off x="4876800" y="4654550"/>
            <a:ext cx="1541463" cy="593725"/>
          </a:xfrm>
          <a:prstGeom prst="wedgeRoundRectCallout">
            <a:avLst>
              <a:gd name="adj1" fmla="val -46589"/>
              <a:gd name="adj2" fmla="val -107330"/>
              <a:gd name="adj3" fmla="val 16667"/>
            </a:avLst>
          </a:prstGeom>
          <a:solidFill>
            <a:schemeClr val="accent3"/>
          </a:solidFill>
          <a:ln w="28575">
            <a:solidFill>
              <a:schemeClr val="accent4"/>
            </a:solidFill>
            <a:round/>
            <a:headEnd/>
            <a:tailEnd/>
          </a:ln>
        </p:spPr>
        <p:txBody>
          <a:bodyPr lIns="0" tIns="0" rIns="0" bIns="0" anchor="ctr"/>
          <a:lstStyle/>
          <a:p>
            <a:pPr>
              <a:defRPr/>
            </a:pPr>
            <a:r>
              <a:rPr lang="zh-CN" altLang="en-US" sz="1400" dirty="0">
                <a:solidFill>
                  <a:srgbClr val="FFFFFF"/>
                </a:solidFill>
                <a:latin typeface="黑体" pitchFamily="2" charset="-122"/>
              </a:rPr>
              <a:t>这台</a:t>
            </a:r>
            <a:r>
              <a:rPr lang="en-US" sz="1400" dirty="0">
                <a:solidFill>
                  <a:srgbClr val="FFFFFF"/>
                </a:solidFill>
                <a:latin typeface="黑体" pitchFamily="2" charset="-122"/>
              </a:rPr>
              <a:t>host</a:t>
            </a:r>
            <a:r>
              <a:rPr lang="zh-CN" altLang="en-US" sz="1400" dirty="0">
                <a:solidFill>
                  <a:srgbClr val="FFFFFF"/>
                </a:solidFill>
                <a:latin typeface="黑体" pitchFamily="2" charset="-122"/>
              </a:rPr>
              <a:t>好像过载了</a:t>
            </a:r>
            <a:r>
              <a:rPr lang="en-US" sz="1400" dirty="0">
                <a:solidFill>
                  <a:srgbClr val="FFFFFF"/>
                </a:solidFill>
                <a:latin typeface="黑体" pitchFamily="2" charset="-122"/>
              </a:rPr>
              <a:t> </a:t>
            </a:r>
            <a:r>
              <a:rPr lang="zh-CN" altLang="en-US" sz="1400" dirty="0">
                <a:solidFill>
                  <a:srgbClr val="FFFFFF"/>
                </a:solidFill>
                <a:latin typeface="黑体" pitchFamily="2" charset="-122"/>
              </a:rPr>
              <a:t>！</a:t>
            </a:r>
            <a:endParaRPr lang="en-US" sz="1400" dirty="0">
              <a:solidFill>
                <a:srgbClr val="FFFFFF"/>
              </a:solidFill>
              <a:latin typeface="黑体" pitchFamily="2" charset="-122"/>
            </a:endParaRPr>
          </a:p>
        </p:txBody>
      </p:sp>
      <p:sp>
        <p:nvSpPr>
          <p:cNvPr id="7" name="Rounded Rectangular Callout 6"/>
          <p:cNvSpPr/>
          <p:nvPr/>
        </p:nvSpPr>
        <p:spPr bwMode="auto">
          <a:xfrm>
            <a:off x="2362200" y="4689475"/>
            <a:ext cx="1244600" cy="574675"/>
          </a:xfrm>
          <a:prstGeom prst="wedgeRoundRectCallout">
            <a:avLst>
              <a:gd name="adj1" fmla="val -69578"/>
              <a:gd name="adj2" fmla="val -112886"/>
              <a:gd name="adj3" fmla="val 16667"/>
            </a:avLst>
          </a:prstGeom>
          <a:solidFill>
            <a:schemeClr val="accent3"/>
          </a:solidFill>
          <a:ln w="28575">
            <a:solidFill>
              <a:schemeClr val="accent4"/>
            </a:solidFill>
            <a:round/>
            <a:headEnd/>
            <a:tailEnd/>
          </a:ln>
        </p:spPr>
        <p:txBody>
          <a:bodyPr lIns="0" tIns="0" rIns="0" bIns="0" anchor="ctr"/>
          <a:lstStyle/>
          <a:p>
            <a:pPr>
              <a:defRPr/>
            </a:pPr>
            <a:r>
              <a:rPr lang="zh-CN" altLang="en-US" sz="1400" dirty="0">
                <a:solidFill>
                  <a:srgbClr val="FFFFFF"/>
                </a:solidFill>
                <a:latin typeface="黑体" pitchFamily="2" charset="-122"/>
              </a:rPr>
              <a:t>这台</a:t>
            </a:r>
            <a:r>
              <a:rPr lang="en-US" sz="1400" dirty="0">
                <a:solidFill>
                  <a:srgbClr val="FFFFFF"/>
                </a:solidFill>
                <a:latin typeface="黑体" pitchFamily="2" charset="-122"/>
              </a:rPr>
              <a:t>host</a:t>
            </a:r>
            <a:r>
              <a:rPr lang="zh-CN" altLang="en-US" sz="1400" dirty="0">
                <a:solidFill>
                  <a:srgbClr val="FFFFFF"/>
                </a:solidFill>
                <a:latin typeface="黑体" pitchFamily="2" charset="-122"/>
              </a:rPr>
              <a:t>看起来是健康的</a:t>
            </a:r>
            <a:r>
              <a:rPr lang="en-US" sz="1400" dirty="0">
                <a:solidFill>
                  <a:srgbClr val="FFFFFF"/>
                </a:solidFill>
                <a:latin typeface="黑体" pitchFamily="2" charset="-122"/>
              </a:rPr>
              <a:t>…</a:t>
            </a:r>
          </a:p>
        </p:txBody>
      </p:sp>
      <p:sp>
        <p:nvSpPr>
          <p:cNvPr id="8" name="Rounded Rectangle 7"/>
          <p:cNvSpPr/>
          <p:nvPr/>
        </p:nvSpPr>
        <p:spPr bwMode="auto">
          <a:xfrm>
            <a:off x="2387600" y="3521075"/>
            <a:ext cx="728663" cy="152400"/>
          </a:xfrm>
          <a:prstGeom prst="roundRect">
            <a:avLst/>
          </a:prstGeom>
          <a:noFill/>
          <a:ln w="25400">
            <a:solidFill>
              <a:schemeClr val="accent3"/>
            </a:solidFill>
            <a:round/>
            <a:headEnd/>
            <a:tailEnd/>
          </a:ln>
        </p:spPr>
        <p:txBody>
          <a:bodyPr wrap="none" lIns="0" tIns="0" rIns="0" bIns="0" anchor="ctr"/>
          <a:lstStyle/>
          <a:p>
            <a:pPr algn="ctr">
              <a:defRPr/>
            </a:pPr>
            <a:endParaRPr lang="en-US" sz="1800" dirty="0" err="1">
              <a:solidFill>
                <a:srgbClr val="FFFFFF"/>
              </a:solidFill>
            </a:endParaRPr>
          </a:p>
        </p:txBody>
      </p:sp>
      <p:pic>
        <p:nvPicPr>
          <p:cNvPr id="9" name="图片 8" descr="调整大小 Snap1.jpg"/>
          <p:cNvPicPr>
            <a:picLocks noChangeAspect="1"/>
          </p:cNvPicPr>
          <p:nvPr/>
        </p:nvPicPr>
        <p:blipFill>
          <a:blip r:embed="rId4"/>
          <a:stretch>
            <a:fillRect/>
          </a:stretch>
        </p:blipFill>
        <p:spPr>
          <a:xfrm>
            <a:off x="7591425" y="0"/>
            <a:ext cx="1552575" cy="94297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ChangeArrowheads="1"/>
          </p:cNvSpPr>
          <p:nvPr/>
        </p:nvSpPr>
        <p:spPr bwMode="gray">
          <a:xfrm>
            <a:off x="3765550" y="1086162"/>
            <a:ext cx="1670050" cy="4608512"/>
          </a:xfrm>
          <a:prstGeom prst="roundRect">
            <a:avLst>
              <a:gd name="adj" fmla="val 6755"/>
            </a:avLst>
          </a:prstGeom>
          <a:solidFill>
            <a:srgbClr val="F8F8F8"/>
          </a:solidFill>
          <a:ln w="12700" algn="ctr">
            <a:solidFill>
              <a:srgbClr val="666666"/>
            </a:solidFill>
            <a:round/>
            <a:headEnd/>
            <a:tailEnd/>
          </a:ln>
        </p:spPr>
        <p:txBody>
          <a:bodyPr lIns="0" rIns="0"/>
          <a:lstStyle/>
          <a:p>
            <a:pPr algn="ctr">
              <a:spcBef>
                <a:spcPct val="50000"/>
              </a:spcBef>
              <a:buClr>
                <a:schemeClr val="bg1"/>
              </a:buClr>
              <a:buFont typeface="Wingdings" pitchFamily="2" charset="2"/>
              <a:buNone/>
            </a:pPr>
            <a:r>
              <a:rPr lang="en-US" sz="1500" b="0" dirty="0">
                <a:solidFill>
                  <a:schemeClr val="accent1"/>
                </a:solidFill>
              </a:rPr>
              <a:t>CHANGE </a:t>
            </a:r>
            <a:r>
              <a:rPr lang="en-US" sz="1500" b="0" dirty="0" smtClean="0">
                <a:solidFill>
                  <a:schemeClr val="accent1"/>
                </a:solidFill>
              </a:rPr>
              <a:t>MANAGEMENT</a:t>
            </a:r>
          </a:p>
          <a:p>
            <a:pPr algn="ctr">
              <a:spcBef>
                <a:spcPct val="50000"/>
              </a:spcBef>
              <a:buClr>
                <a:schemeClr val="bg1"/>
              </a:buClr>
              <a:buFont typeface="Wingdings" pitchFamily="2" charset="2"/>
              <a:buNone/>
            </a:pPr>
            <a:r>
              <a:rPr lang="zh-CN" altLang="en-US" sz="1500" dirty="0" smtClean="0">
                <a:solidFill>
                  <a:schemeClr val="accent1"/>
                </a:solidFill>
              </a:rPr>
              <a:t>（变更管理）</a:t>
            </a:r>
            <a:endParaRPr lang="en-US" sz="1500" b="0" dirty="0">
              <a:solidFill>
                <a:schemeClr val="accent1"/>
              </a:solidFill>
            </a:endParaRPr>
          </a:p>
          <a:p>
            <a:pPr marL="228600" lvl="1" indent="-114300">
              <a:spcBef>
                <a:spcPct val="50000"/>
              </a:spcBef>
              <a:buClr>
                <a:schemeClr val="folHlink"/>
              </a:buClr>
              <a:buFont typeface="Wingdings" pitchFamily="2" charset="2"/>
              <a:buChar char=""/>
            </a:pPr>
            <a:r>
              <a:rPr lang="en-US" sz="1300" b="0" dirty="0">
                <a:solidFill>
                  <a:srgbClr val="000000"/>
                </a:solidFill>
              </a:rPr>
              <a:t>Manage drift</a:t>
            </a:r>
          </a:p>
          <a:p>
            <a:pPr marL="228600" lvl="1" indent="-114300">
              <a:spcBef>
                <a:spcPct val="50000"/>
              </a:spcBef>
              <a:buClr>
                <a:schemeClr val="folHlink"/>
              </a:buClr>
              <a:buFont typeface="Wingdings" pitchFamily="2" charset="2"/>
              <a:buChar char=""/>
            </a:pPr>
            <a:r>
              <a:rPr lang="en-US" sz="1300" b="0" dirty="0">
                <a:solidFill>
                  <a:srgbClr val="000000"/>
                </a:solidFill>
              </a:rPr>
              <a:t>Who, what, where, when, why did something change?</a:t>
            </a:r>
          </a:p>
          <a:p>
            <a:pPr marL="228600" lvl="1" indent="-114300">
              <a:spcBef>
                <a:spcPct val="50000"/>
              </a:spcBef>
              <a:buClr>
                <a:schemeClr val="folHlink"/>
              </a:buClr>
              <a:buFont typeface="Wingdings" pitchFamily="2" charset="2"/>
              <a:buChar char=""/>
            </a:pPr>
            <a:r>
              <a:rPr lang="en-US" sz="1300" b="0" dirty="0">
                <a:solidFill>
                  <a:srgbClr val="000000"/>
                </a:solidFill>
              </a:rPr>
              <a:t>“Right-click fix”</a:t>
            </a:r>
          </a:p>
          <a:p>
            <a:pPr marL="228600" lvl="1" indent="-114300">
              <a:spcBef>
                <a:spcPct val="50000"/>
              </a:spcBef>
              <a:buClr>
                <a:schemeClr val="folHlink"/>
              </a:buClr>
              <a:buFont typeface="Wingdings" pitchFamily="2" charset="2"/>
              <a:buChar char=""/>
            </a:pPr>
            <a:r>
              <a:rPr lang="en-US" sz="1300" b="0" dirty="0">
                <a:solidFill>
                  <a:srgbClr val="000000"/>
                </a:solidFill>
              </a:rPr>
              <a:t>Rollbacks</a:t>
            </a:r>
          </a:p>
          <a:p>
            <a:pPr marL="228600" lvl="1" indent="-114300">
              <a:spcBef>
                <a:spcPct val="50000"/>
              </a:spcBef>
              <a:buClr>
                <a:schemeClr val="folHlink"/>
              </a:buClr>
              <a:buFont typeface="Wingdings" pitchFamily="2" charset="2"/>
              <a:buChar char=""/>
            </a:pPr>
            <a:r>
              <a:rPr lang="en-US" sz="1300" b="0" dirty="0">
                <a:solidFill>
                  <a:srgbClr val="000000"/>
                </a:solidFill>
              </a:rPr>
              <a:t>Planned versus unplanned change</a:t>
            </a:r>
          </a:p>
        </p:txBody>
      </p:sp>
      <p:sp>
        <p:nvSpPr>
          <p:cNvPr id="25603" name="Rectangle 5"/>
          <p:cNvSpPr>
            <a:spLocks noChangeArrowheads="1"/>
          </p:cNvSpPr>
          <p:nvPr/>
        </p:nvSpPr>
        <p:spPr bwMode="gray">
          <a:xfrm>
            <a:off x="2038350" y="1086162"/>
            <a:ext cx="1670050" cy="4608512"/>
          </a:xfrm>
          <a:prstGeom prst="roundRect">
            <a:avLst>
              <a:gd name="adj" fmla="val 6755"/>
            </a:avLst>
          </a:prstGeom>
          <a:solidFill>
            <a:srgbClr val="F8F8F8"/>
          </a:solidFill>
          <a:ln w="12700" algn="ctr">
            <a:solidFill>
              <a:srgbClr val="666666"/>
            </a:solidFill>
            <a:round/>
            <a:headEnd/>
            <a:tailEnd/>
          </a:ln>
        </p:spPr>
        <p:txBody>
          <a:bodyPr lIns="0" rIns="0"/>
          <a:lstStyle/>
          <a:p>
            <a:pPr algn="ctr">
              <a:spcBef>
                <a:spcPct val="50000"/>
              </a:spcBef>
              <a:buClr>
                <a:schemeClr val="bg1"/>
              </a:buClr>
              <a:buFont typeface="Wingdings" pitchFamily="2" charset="2"/>
              <a:buNone/>
            </a:pPr>
            <a:r>
              <a:rPr lang="en-US" sz="1500" b="0" dirty="0">
                <a:solidFill>
                  <a:schemeClr val="accent1"/>
                </a:solidFill>
              </a:rPr>
              <a:t>INVENTORY AND </a:t>
            </a:r>
            <a:r>
              <a:rPr lang="en-US" sz="1500" b="0" dirty="0" smtClean="0">
                <a:solidFill>
                  <a:schemeClr val="accent1"/>
                </a:solidFill>
              </a:rPr>
              <a:t>BASELINE</a:t>
            </a:r>
          </a:p>
          <a:p>
            <a:pPr algn="ctr">
              <a:spcBef>
                <a:spcPct val="50000"/>
              </a:spcBef>
              <a:buClr>
                <a:schemeClr val="bg1"/>
              </a:buClr>
              <a:buFont typeface="Wingdings" pitchFamily="2" charset="2"/>
              <a:buNone/>
            </a:pPr>
            <a:r>
              <a:rPr lang="zh-CN" altLang="en-US" sz="1500" dirty="0" smtClean="0">
                <a:solidFill>
                  <a:schemeClr val="accent1"/>
                </a:solidFill>
              </a:rPr>
              <a:t>（库存和基线）</a:t>
            </a:r>
            <a:endParaRPr lang="en-US" sz="1500" b="0" dirty="0">
              <a:solidFill>
                <a:schemeClr val="accent1"/>
              </a:solidFill>
            </a:endParaRPr>
          </a:p>
          <a:p>
            <a:pPr marL="228600" lvl="1" indent="-114300">
              <a:spcBef>
                <a:spcPct val="50000"/>
              </a:spcBef>
              <a:buClr>
                <a:schemeClr val="folHlink"/>
              </a:buClr>
              <a:buFont typeface="Wingdings" pitchFamily="2" charset="2"/>
              <a:buChar char=""/>
            </a:pPr>
            <a:r>
              <a:rPr lang="en-US" sz="1300" b="0" dirty="0">
                <a:solidFill>
                  <a:srgbClr val="000000"/>
                </a:solidFill>
              </a:rPr>
              <a:t>What do I have?</a:t>
            </a:r>
          </a:p>
          <a:p>
            <a:pPr marL="228600" lvl="1" indent="-114300">
              <a:spcBef>
                <a:spcPct val="50000"/>
              </a:spcBef>
              <a:buClr>
                <a:schemeClr val="folHlink"/>
              </a:buClr>
              <a:buFont typeface="Wingdings" pitchFamily="2" charset="2"/>
              <a:buChar char=""/>
            </a:pPr>
            <a:r>
              <a:rPr lang="en-US" sz="1300" b="0" dirty="0">
                <a:solidFill>
                  <a:srgbClr val="000000"/>
                </a:solidFill>
              </a:rPr>
              <a:t>How is it configured?</a:t>
            </a:r>
          </a:p>
          <a:p>
            <a:pPr marL="228600" lvl="1" indent="-114300">
              <a:spcBef>
                <a:spcPct val="50000"/>
              </a:spcBef>
              <a:buClr>
                <a:schemeClr val="folHlink"/>
              </a:buClr>
              <a:buFont typeface="Wingdings" pitchFamily="2" charset="2"/>
              <a:buChar char=""/>
            </a:pPr>
            <a:r>
              <a:rPr lang="en-US" sz="1300" b="0" dirty="0">
                <a:solidFill>
                  <a:srgbClr val="000000"/>
                </a:solidFill>
              </a:rPr>
              <a:t>What software is running?</a:t>
            </a:r>
          </a:p>
          <a:p>
            <a:pPr marL="228600" lvl="1" indent="-114300">
              <a:spcBef>
                <a:spcPct val="50000"/>
              </a:spcBef>
              <a:buClr>
                <a:schemeClr val="folHlink"/>
              </a:buClr>
              <a:buFont typeface="Wingdings" pitchFamily="2" charset="2"/>
              <a:buChar char=""/>
            </a:pPr>
            <a:r>
              <a:rPr lang="en-US" sz="1300" b="0" dirty="0">
                <a:solidFill>
                  <a:srgbClr val="000000"/>
                </a:solidFill>
              </a:rPr>
              <a:t>Is the software approved or unapproved?</a:t>
            </a:r>
          </a:p>
        </p:txBody>
      </p:sp>
      <p:sp>
        <p:nvSpPr>
          <p:cNvPr id="19460" name="Rectangle 20"/>
          <p:cNvSpPr>
            <a:spLocks noGrp="1" noChangeArrowheads="1"/>
          </p:cNvSpPr>
          <p:nvPr>
            <p:ph type="title"/>
          </p:nvPr>
        </p:nvSpPr>
        <p:spPr/>
        <p:txBody>
          <a:bodyPr/>
          <a:lstStyle/>
          <a:p>
            <a:pPr eaLnBrk="1" hangingPunct="1"/>
            <a:r>
              <a:rPr lang="zh-CN" altLang="en-US" dirty="0" smtClean="0"/>
              <a:t>第四部分：</a:t>
            </a:r>
            <a:r>
              <a:rPr lang="en-US" altLang="zh-CN" dirty="0" smtClean="0"/>
              <a:t>IT</a:t>
            </a:r>
            <a:r>
              <a:rPr lang="zh-CN" altLang="en-US" dirty="0" smtClean="0"/>
              <a:t>业务管理</a:t>
            </a:r>
            <a:r>
              <a:rPr lang="en-US" altLang="zh-CN" dirty="0" smtClean="0"/>
              <a:t>——</a:t>
            </a:r>
            <a:r>
              <a:rPr lang="en-US" altLang="zh-CN" dirty="0" err="1" smtClean="0">
                <a:latin typeface="+mj-lt"/>
              </a:rPr>
              <a:t>Config</a:t>
            </a:r>
            <a:r>
              <a:rPr lang="en-US" altLang="zh-CN" dirty="0" smtClean="0">
                <a:latin typeface="+mj-lt"/>
              </a:rPr>
              <a:t> Manager</a:t>
            </a:r>
            <a:r>
              <a:rPr lang="zh-CN" altLang="en-US" dirty="0" smtClean="0"/>
              <a:t>能做什么？</a:t>
            </a:r>
            <a:endParaRPr lang="en-US" dirty="0" smtClean="0">
              <a:solidFill>
                <a:srgbClr val="FF0000"/>
              </a:solidFill>
            </a:endParaRPr>
          </a:p>
        </p:txBody>
      </p:sp>
      <p:sp>
        <p:nvSpPr>
          <p:cNvPr id="25605" name="Rectangle 5"/>
          <p:cNvSpPr>
            <a:spLocks noChangeArrowheads="1"/>
          </p:cNvSpPr>
          <p:nvPr/>
        </p:nvSpPr>
        <p:spPr bwMode="gray">
          <a:xfrm>
            <a:off x="309563" y="1086162"/>
            <a:ext cx="1670050" cy="4608512"/>
          </a:xfrm>
          <a:prstGeom prst="roundRect">
            <a:avLst>
              <a:gd name="adj" fmla="val 6755"/>
            </a:avLst>
          </a:prstGeom>
          <a:solidFill>
            <a:srgbClr val="F8F8F8"/>
          </a:solidFill>
          <a:ln w="12700">
            <a:solidFill>
              <a:srgbClr val="666666"/>
            </a:solidFill>
            <a:round/>
            <a:headEnd/>
            <a:tailEnd/>
          </a:ln>
        </p:spPr>
        <p:txBody>
          <a:bodyPr lIns="0" rIns="0"/>
          <a:lstStyle/>
          <a:p>
            <a:pPr algn="ctr">
              <a:spcBef>
                <a:spcPct val="50000"/>
              </a:spcBef>
              <a:buClr>
                <a:schemeClr val="bg1"/>
              </a:buClr>
              <a:buFont typeface="Wingdings" pitchFamily="2" charset="2"/>
              <a:buNone/>
            </a:pPr>
            <a:r>
              <a:rPr lang="en-US" sz="1500" b="0" dirty="0">
                <a:solidFill>
                  <a:schemeClr val="accent1"/>
                </a:solidFill>
              </a:rPr>
              <a:t>TOOL CONSOLIDATION</a:t>
            </a:r>
          </a:p>
          <a:p>
            <a:pPr marL="228600" lvl="1" indent="-114300">
              <a:spcBef>
                <a:spcPct val="50000"/>
              </a:spcBef>
              <a:buClr>
                <a:schemeClr val="folHlink"/>
              </a:buClr>
              <a:buFont typeface="Wingdings" pitchFamily="2" charset="2"/>
              <a:buChar char=""/>
            </a:pPr>
            <a:r>
              <a:rPr lang="en-US" sz="1300" b="0" dirty="0">
                <a:solidFill>
                  <a:srgbClr val="000000"/>
                </a:solidFill>
              </a:rPr>
              <a:t>Server</a:t>
            </a:r>
          </a:p>
          <a:p>
            <a:pPr marL="228600" lvl="1" indent="-114300">
              <a:spcBef>
                <a:spcPct val="50000"/>
              </a:spcBef>
              <a:buClr>
                <a:schemeClr val="folHlink"/>
              </a:buClr>
              <a:buFont typeface="Wingdings" pitchFamily="2" charset="2"/>
              <a:buChar char=""/>
            </a:pPr>
            <a:r>
              <a:rPr lang="en-US" sz="1300" b="0" dirty="0">
                <a:solidFill>
                  <a:srgbClr val="000000"/>
                </a:solidFill>
              </a:rPr>
              <a:t>Workstation</a:t>
            </a:r>
          </a:p>
          <a:p>
            <a:pPr marL="228600" lvl="1" indent="-114300">
              <a:spcBef>
                <a:spcPct val="50000"/>
              </a:spcBef>
              <a:buClr>
                <a:schemeClr val="folHlink"/>
              </a:buClr>
              <a:buFont typeface="Wingdings" pitchFamily="2" charset="2"/>
              <a:buChar char=""/>
            </a:pPr>
            <a:r>
              <a:rPr lang="en-US" sz="1300" b="0" dirty="0">
                <a:solidFill>
                  <a:srgbClr val="000000"/>
                </a:solidFill>
              </a:rPr>
              <a:t>Virtualization</a:t>
            </a:r>
          </a:p>
          <a:p>
            <a:pPr marL="228600" lvl="1" indent="-114300">
              <a:spcBef>
                <a:spcPct val="50000"/>
              </a:spcBef>
              <a:buClr>
                <a:schemeClr val="folHlink"/>
              </a:buClr>
              <a:buFont typeface="Wingdings" pitchFamily="2" charset="2"/>
              <a:buChar char=""/>
            </a:pPr>
            <a:r>
              <a:rPr lang="en-US" sz="1300" b="0" dirty="0">
                <a:solidFill>
                  <a:srgbClr val="000000"/>
                </a:solidFill>
              </a:rPr>
              <a:t>Active Directory</a:t>
            </a:r>
          </a:p>
          <a:p>
            <a:pPr marL="228600" lvl="1" indent="-114300">
              <a:spcBef>
                <a:spcPct val="50000"/>
              </a:spcBef>
              <a:buClr>
                <a:schemeClr val="folHlink"/>
              </a:buClr>
              <a:buFont typeface="Wingdings" pitchFamily="2" charset="2"/>
              <a:buChar char=""/>
            </a:pPr>
            <a:r>
              <a:rPr lang="en-US" sz="1300" b="0" dirty="0">
                <a:solidFill>
                  <a:srgbClr val="000000"/>
                </a:solidFill>
              </a:rPr>
              <a:t>Configuration</a:t>
            </a:r>
          </a:p>
          <a:p>
            <a:pPr marL="228600" lvl="1" indent="-114300">
              <a:spcBef>
                <a:spcPct val="50000"/>
              </a:spcBef>
              <a:buClr>
                <a:schemeClr val="folHlink"/>
              </a:buClr>
              <a:buFont typeface="Wingdings" pitchFamily="2" charset="2"/>
              <a:buChar char=""/>
            </a:pPr>
            <a:r>
              <a:rPr lang="en-US" sz="1300" b="0" dirty="0">
                <a:solidFill>
                  <a:srgbClr val="000000"/>
                </a:solidFill>
              </a:rPr>
              <a:t>Change</a:t>
            </a:r>
          </a:p>
          <a:p>
            <a:pPr marL="228600" lvl="1" indent="-114300">
              <a:spcBef>
                <a:spcPct val="50000"/>
              </a:spcBef>
              <a:buClr>
                <a:schemeClr val="folHlink"/>
              </a:buClr>
              <a:buFont typeface="Wingdings" pitchFamily="2" charset="2"/>
              <a:buChar char=""/>
            </a:pPr>
            <a:r>
              <a:rPr lang="en-US" sz="1300" b="0" dirty="0">
                <a:solidFill>
                  <a:srgbClr val="000000"/>
                </a:solidFill>
              </a:rPr>
              <a:t>Patch</a:t>
            </a:r>
          </a:p>
          <a:p>
            <a:pPr marL="228600" lvl="1" indent="-114300">
              <a:spcBef>
                <a:spcPct val="50000"/>
              </a:spcBef>
              <a:buClr>
                <a:schemeClr val="folHlink"/>
              </a:buClr>
              <a:buFont typeface="Wingdings" pitchFamily="2" charset="2"/>
              <a:buChar char=""/>
            </a:pPr>
            <a:r>
              <a:rPr lang="en-US" sz="1300" b="0" dirty="0">
                <a:solidFill>
                  <a:srgbClr val="000000"/>
                </a:solidFill>
              </a:rPr>
              <a:t>Remediation </a:t>
            </a:r>
            <a:r>
              <a:rPr lang="zh-CN" altLang="en-US" sz="1300" b="0" dirty="0" smtClean="0">
                <a:solidFill>
                  <a:srgbClr val="000000"/>
                </a:solidFill>
              </a:rPr>
              <a:t>修复</a:t>
            </a:r>
            <a:endParaRPr lang="en-US" sz="1300" b="0" dirty="0">
              <a:solidFill>
                <a:srgbClr val="000000"/>
              </a:solidFill>
            </a:endParaRPr>
          </a:p>
          <a:p>
            <a:pPr marL="228600" lvl="1" indent="-114300">
              <a:spcBef>
                <a:spcPct val="50000"/>
              </a:spcBef>
              <a:buClr>
                <a:schemeClr val="folHlink"/>
              </a:buClr>
              <a:buFont typeface="Wingdings" pitchFamily="2" charset="2"/>
              <a:buChar char=""/>
            </a:pPr>
            <a:r>
              <a:rPr lang="en-US" sz="1300" b="0" dirty="0" smtClean="0">
                <a:solidFill>
                  <a:srgbClr val="000000"/>
                </a:solidFill>
              </a:rPr>
              <a:t>Compliance</a:t>
            </a:r>
            <a:r>
              <a:rPr lang="zh-CN" altLang="en-US" sz="1300" b="0" dirty="0" smtClean="0">
                <a:solidFill>
                  <a:srgbClr val="000000"/>
                </a:solidFill>
              </a:rPr>
              <a:t>合规</a:t>
            </a:r>
            <a:endParaRPr lang="en-US" sz="1300" b="0" dirty="0">
              <a:solidFill>
                <a:srgbClr val="000000"/>
              </a:solidFill>
            </a:endParaRPr>
          </a:p>
        </p:txBody>
      </p:sp>
      <p:sp>
        <p:nvSpPr>
          <p:cNvPr id="25606" name="Rectangle 5"/>
          <p:cNvSpPr>
            <a:spLocks noChangeArrowheads="1"/>
          </p:cNvSpPr>
          <p:nvPr/>
        </p:nvSpPr>
        <p:spPr bwMode="gray">
          <a:xfrm>
            <a:off x="5494338" y="1086162"/>
            <a:ext cx="1670050" cy="4608512"/>
          </a:xfrm>
          <a:prstGeom prst="roundRect">
            <a:avLst>
              <a:gd name="adj" fmla="val 6755"/>
            </a:avLst>
          </a:prstGeom>
          <a:solidFill>
            <a:srgbClr val="F8F8F8"/>
          </a:solidFill>
          <a:ln w="12700" algn="ctr">
            <a:solidFill>
              <a:srgbClr val="666666"/>
            </a:solidFill>
            <a:round/>
            <a:headEnd/>
            <a:tailEnd/>
          </a:ln>
        </p:spPr>
        <p:txBody>
          <a:bodyPr lIns="0" rIns="0"/>
          <a:lstStyle/>
          <a:p>
            <a:pPr algn="ctr">
              <a:spcBef>
                <a:spcPct val="50000"/>
              </a:spcBef>
              <a:buClr>
                <a:schemeClr val="bg1"/>
              </a:buClr>
              <a:buFont typeface="Wingdings" pitchFamily="2" charset="2"/>
              <a:buNone/>
            </a:pPr>
            <a:r>
              <a:rPr lang="en-US" sz="1500" b="0" dirty="0">
                <a:solidFill>
                  <a:schemeClr val="accent1"/>
                </a:solidFill>
              </a:rPr>
              <a:t>COMPLIANCE &amp; VULNERABILITY</a:t>
            </a:r>
          </a:p>
          <a:p>
            <a:pPr marL="228600" lvl="1" indent="-114300">
              <a:spcBef>
                <a:spcPct val="50000"/>
              </a:spcBef>
              <a:buClr>
                <a:schemeClr val="folHlink"/>
              </a:buClr>
              <a:buFont typeface="Wingdings" pitchFamily="2" charset="2"/>
              <a:buChar char=""/>
            </a:pPr>
            <a:r>
              <a:rPr lang="zh-CN" altLang="en-US" sz="1500" dirty="0" smtClean="0">
                <a:solidFill>
                  <a:schemeClr val="accent1"/>
                </a:solidFill>
              </a:rPr>
              <a:t>（合规性）</a:t>
            </a:r>
            <a:endParaRPr lang="en-US" sz="1500" dirty="0" smtClean="0">
              <a:solidFill>
                <a:schemeClr val="accent1"/>
              </a:solidFill>
            </a:endParaRPr>
          </a:p>
          <a:p>
            <a:pPr marL="228600" lvl="1" indent="-114300">
              <a:spcBef>
                <a:spcPct val="50000"/>
              </a:spcBef>
              <a:buClr>
                <a:schemeClr val="folHlink"/>
              </a:buClr>
              <a:buFont typeface="Wingdings" pitchFamily="2" charset="2"/>
              <a:buChar char=""/>
            </a:pPr>
            <a:r>
              <a:rPr lang="en-US" sz="1300" b="0" dirty="0" smtClean="0">
                <a:solidFill>
                  <a:srgbClr val="000000"/>
                </a:solidFill>
              </a:rPr>
              <a:t>Track </a:t>
            </a:r>
            <a:r>
              <a:rPr lang="en-US" sz="1300" b="0" dirty="0">
                <a:solidFill>
                  <a:srgbClr val="000000"/>
                </a:solidFill>
              </a:rPr>
              <a:t>who has access to what</a:t>
            </a:r>
          </a:p>
          <a:p>
            <a:pPr marL="228600" lvl="1" indent="-114300">
              <a:spcBef>
                <a:spcPct val="50000"/>
              </a:spcBef>
              <a:buClr>
                <a:schemeClr val="folHlink"/>
              </a:buClr>
              <a:buFont typeface="Wingdings" pitchFamily="2" charset="2"/>
              <a:buChar char=""/>
            </a:pPr>
            <a:r>
              <a:rPr lang="en-US" sz="1300" b="0" dirty="0">
                <a:solidFill>
                  <a:srgbClr val="000000"/>
                </a:solidFill>
              </a:rPr>
              <a:t>Automate password management</a:t>
            </a:r>
          </a:p>
          <a:p>
            <a:pPr marL="228600" lvl="1" indent="-114300">
              <a:spcBef>
                <a:spcPct val="50000"/>
              </a:spcBef>
              <a:buClr>
                <a:schemeClr val="folHlink"/>
              </a:buClr>
              <a:buFont typeface="Wingdings" pitchFamily="2" charset="2"/>
              <a:buChar char=""/>
            </a:pPr>
            <a:r>
              <a:rPr lang="en-US" sz="1300" b="0" dirty="0">
                <a:solidFill>
                  <a:srgbClr val="000000"/>
                </a:solidFill>
              </a:rPr>
              <a:t>Vulnerability/ patch mgmt</a:t>
            </a:r>
          </a:p>
          <a:p>
            <a:pPr marL="228600" lvl="1" indent="-114300">
              <a:spcBef>
                <a:spcPct val="50000"/>
              </a:spcBef>
              <a:buClr>
                <a:schemeClr val="folHlink"/>
              </a:buClr>
              <a:buFont typeface="Wingdings" pitchFamily="2" charset="2"/>
              <a:buChar char=""/>
            </a:pPr>
            <a:r>
              <a:rPr lang="en-US" sz="1300" b="0" dirty="0">
                <a:solidFill>
                  <a:srgbClr val="000000"/>
                </a:solidFill>
              </a:rPr>
              <a:t>Built-in compliance toolkits (PCI, SOX, ISO 2001) </a:t>
            </a:r>
          </a:p>
        </p:txBody>
      </p:sp>
      <p:sp>
        <p:nvSpPr>
          <p:cNvPr id="25607" name="Rectangle 5"/>
          <p:cNvSpPr>
            <a:spLocks noChangeArrowheads="1"/>
          </p:cNvSpPr>
          <p:nvPr/>
        </p:nvSpPr>
        <p:spPr bwMode="gray">
          <a:xfrm>
            <a:off x="7223125" y="1086162"/>
            <a:ext cx="1670050" cy="4608512"/>
          </a:xfrm>
          <a:prstGeom prst="roundRect">
            <a:avLst>
              <a:gd name="adj" fmla="val 6755"/>
            </a:avLst>
          </a:prstGeom>
          <a:solidFill>
            <a:srgbClr val="F8F8F8"/>
          </a:solidFill>
          <a:ln w="12700" algn="ctr">
            <a:solidFill>
              <a:srgbClr val="666666"/>
            </a:solidFill>
            <a:round/>
            <a:headEnd/>
            <a:tailEnd/>
          </a:ln>
        </p:spPr>
        <p:txBody>
          <a:bodyPr lIns="0" rIns="0"/>
          <a:lstStyle/>
          <a:p>
            <a:pPr algn="ctr">
              <a:spcBef>
                <a:spcPct val="50000"/>
              </a:spcBef>
              <a:buClr>
                <a:schemeClr val="bg1"/>
              </a:buClr>
              <a:buFont typeface="Wingdings" pitchFamily="2" charset="2"/>
              <a:buNone/>
            </a:pPr>
            <a:r>
              <a:rPr lang="en-US" sz="1500" b="0" dirty="0" smtClean="0">
                <a:solidFill>
                  <a:schemeClr val="accent1"/>
                </a:solidFill>
              </a:rPr>
              <a:t>ANALYTICS</a:t>
            </a:r>
          </a:p>
          <a:p>
            <a:pPr algn="ctr">
              <a:spcBef>
                <a:spcPct val="50000"/>
              </a:spcBef>
              <a:buClr>
                <a:schemeClr val="bg1"/>
              </a:buClr>
              <a:buFont typeface="Wingdings" pitchFamily="2" charset="2"/>
              <a:buNone/>
            </a:pPr>
            <a:r>
              <a:rPr lang="zh-CN" altLang="en-US" sz="1500" dirty="0" smtClean="0">
                <a:solidFill>
                  <a:schemeClr val="accent1"/>
                </a:solidFill>
              </a:rPr>
              <a:t>（可视化分析）</a:t>
            </a:r>
            <a:endParaRPr lang="en-US" sz="1500" b="0" dirty="0">
              <a:solidFill>
                <a:schemeClr val="accent1"/>
              </a:solidFill>
            </a:endParaRPr>
          </a:p>
          <a:p>
            <a:pPr marL="228600" lvl="1" indent="-114300">
              <a:spcBef>
                <a:spcPct val="50000"/>
              </a:spcBef>
              <a:buClr>
                <a:schemeClr val="folHlink"/>
              </a:buClr>
              <a:buFont typeface="Wingdings" pitchFamily="2" charset="2"/>
              <a:buChar char=""/>
            </a:pPr>
            <a:r>
              <a:rPr lang="en-US" sz="1300" b="0" dirty="0">
                <a:solidFill>
                  <a:srgbClr val="000000"/>
                </a:solidFill>
              </a:rPr>
              <a:t>Dashboard view </a:t>
            </a:r>
          </a:p>
          <a:p>
            <a:pPr marL="228600" lvl="1" indent="-114300">
              <a:spcBef>
                <a:spcPct val="50000"/>
              </a:spcBef>
              <a:buClr>
                <a:schemeClr val="folHlink"/>
              </a:buClr>
              <a:buFont typeface="Wingdings" pitchFamily="2" charset="2"/>
              <a:buChar char=""/>
            </a:pPr>
            <a:r>
              <a:rPr lang="en-US" sz="1300" b="0" dirty="0" smtClean="0">
                <a:solidFill>
                  <a:srgbClr val="000000"/>
                </a:solidFill>
              </a:rPr>
              <a:t>Status of the infrastructure</a:t>
            </a:r>
            <a:endParaRPr lang="en-US" sz="1300" b="0" dirty="0">
              <a:solidFill>
                <a:srgbClr val="000000"/>
              </a:solidFill>
            </a:endParaRPr>
          </a:p>
          <a:p>
            <a:pPr marL="228600" lvl="1" indent="-114300">
              <a:spcBef>
                <a:spcPct val="50000"/>
              </a:spcBef>
              <a:buClr>
                <a:schemeClr val="folHlink"/>
              </a:buClr>
              <a:buFont typeface="Wingdings" pitchFamily="2" charset="2"/>
              <a:buChar char=""/>
            </a:pPr>
            <a:r>
              <a:rPr lang="en-US" sz="1300" b="0" dirty="0">
                <a:solidFill>
                  <a:srgbClr val="000000"/>
                </a:solidFill>
              </a:rPr>
              <a:t>Track KPIs over </a:t>
            </a:r>
            <a:r>
              <a:rPr lang="en-US" sz="1300" b="0" dirty="0" smtClean="0">
                <a:solidFill>
                  <a:srgbClr val="000000"/>
                </a:solidFill>
              </a:rPr>
              <a:t>time</a:t>
            </a:r>
          </a:p>
          <a:p>
            <a:pPr marL="228600" lvl="1" indent="-114300">
              <a:spcBef>
                <a:spcPct val="50000"/>
              </a:spcBef>
              <a:buClr>
                <a:schemeClr val="folHlink"/>
              </a:buClr>
              <a:buFont typeface="Wingdings" pitchFamily="2" charset="2"/>
              <a:buChar char=""/>
            </a:pPr>
            <a:r>
              <a:rPr lang="en-US" sz="1300" dirty="0" smtClean="0">
                <a:solidFill>
                  <a:srgbClr val="000000"/>
                </a:solidFill>
              </a:rPr>
              <a:t>Reports</a:t>
            </a:r>
            <a:endParaRPr lang="en-US" sz="1300" b="0" dirty="0" smtClean="0">
              <a:solidFill>
                <a:srgbClr val="000000"/>
              </a:solidFill>
            </a:endParaRPr>
          </a:p>
        </p:txBody>
      </p:sp>
      <p:pic>
        <p:nvPicPr>
          <p:cNvPr id="462863" name="Picture 23" descr="CAM SCM Server Advisor Ad Hoc Analysis"/>
          <p:cNvPicPr>
            <a:picLocks noChangeAspect="1" noChangeArrowheads="1"/>
          </p:cNvPicPr>
          <p:nvPr/>
        </p:nvPicPr>
        <p:blipFill>
          <a:blip r:embed="rId3" cstate="print"/>
          <a:srcRect/>
          <a:stretch>
            <a:fillRect/>
          </a:stretch>
        </p:blipFill>
        <p:spPr bwMode="gray">
          <a:xfrm>
            <a:off x="3822700" y="4484999"/>
            <a:ext cx="1497013" cy="1095375"/>
          </a:xfrm>
          <a:prstGeom prst="rect">
            <a:avLst/>
          </a:prstGeom>
          <a:noFill/>
          <a:ln w="9525" algn="ctr">
            <a:solidFill>
              <a:srgbClr val="666666"/>
            </a:solidFill>
            <a:miter lim="800000"/>
            <a:headEnd/>
            <a:tailEnd/>
          </a:ln>
          <a:effectLst>
            <a:outerShdw dist="35921" dir="2700000" algn="ctr" rotWithShape="0">
              <a:schemeClr val="bg2"/>
            </a:outerShdw>
          </a:effectLst>
        </p:spPr>
      </p:pic>
      <p:pic>
        <p:nvPicPr>
          <p:cNvPr id="462864" name="Picture 12"/>
          <p:cNvPicPr>
            <a:picLocks noChangeAspect="1" noChangeArrowheads="1"/>
          </p:cNvPicPr>
          <p:nvPr/>
        </p:nvPicPr>
        <p:blipFill>
          <a:blip r:embed="rId4" cstate="print"/>
          <a:srcRect l="121" t="19041" r="9267"/>
          <a:stretch>
            <a:fillRect/>
          </a:stretch>
        </p:blipFill>
        <p:spPr bwMode="gray">
          <a:xfrm>
            <a:off x="366713" y="4484999"/>
            <a:ext cx="1554162" cy="1095375"/>
          </a:xfrm>
          <a:prstGeom prst="rect">
            <a:avLst/>
          </a:prstGeom>
          <a:noFill/>
          <a:ln w="9525" algn="ctr">
            <a:solidFill>
              <a:srgbClr val="666666"/>
            </a:solidFill>
            <a:miter lim="800000"/>
            <a:headEnd/>
            <a:tailEnd/>
          </a:ln>
          <a:effectLst>
            <a:outerShdw dist="35921" dir="2700000" algn="ctr" rotWithShape="0">
              <a:schemeClr val="bg2"/>
            </a:outerShdw>
          </a:effectLst>
        </p:spPr>
      </p:pic>
      <p:pic>
        <p:nvPicPr>
          <p:cNvPr id="462865" name="Picture 17"/>
          <p:cNvPicPr>
            <a:picLocks noChangeAspect="1" noChangeArrowheads="1"/>
          </p:cNvPicPr>
          <p:nvPr/>
        </p:nvPicPr>
        <p:blipFill>
          <a:blip r:embed="rId5" cstate="print"/>
          <a:srcRect b="48976"/>
          <a:stretch>
            <a:fillRect/>
          </a:stretch>
        </p:blipFill>
        <p:spPr bwMode="gray">
          <a:xfrm>
            <a:off x="2095500" y="4484999"/>
            <a:ext cx="1560513" cy="1095375"/>
          </a:xfrm>
          <a:prstGeom prst="rect">
            <a:avLst/>
          </a:prstGeom>
          <a:noFill/>
          <a:ln w="9525" algn="ctr">
            <a:solidFill>
              <a:srgbClr val="666666"/>
            </a:solidFill>
            <a:miter lim="800000"/>
            <a:headEnd/>
            <a:tailEnd/>
          </a:ln>
          <a:effectLst>
            <a:outerShdw dist="35921" dir="2700000" algn="ctr" rotWithShape="0">
              <a:schemeClr val="bg2"/>
            </a:outerShdw>
          </a:effectLst>
        </p:spPr>
      </p:pic>
      <p:pic>
        <p:nvPicPr>
          <p:cNvPr id="462867" name="Picture 47"/>
          <p:cNvPicPr preferRelativeResize="0">
            <a:picLocks noChangeAspect="1" noChangeArrowheads="1"/>
          </p:cNvPicPr>
          <p:nvPr/>
        </p:nvPicPr>
        <p:blipFill>
          <a:blip r:embed="rId6" cstate="print"/>
          <a:srcRect r="-5830" b="-71298"/>
          <a:stretch>
            <a:fillRect/>
          </a:stretch>
        </p:blipFill>
        <p:spPr bwMode="gray">
          <a:xfrm>
            <a:off x="5551488" y="4484999"/>
            <a:ext cx="1555750" cy="1095375"/>
          </a:xfrm>
          <a:prstGeom prst="rect">
            <a:avLst/>
          </a:prstGeom>
          <a:solidFill>
            <a:schemeClr val="bg1"/>
          </a:solidFill>
          <a:ln w="9525" algn="ctr">
            <a:solidFill>
              <a:srgbClr val="666666"/>
            </a:solidFill>
            <a:miter lim="800000"/>
            <a:headEnd/>
            <a:tailEnd/>
          </a:ln>
          <a:effectLst>
            <a:outerShdw dist="35921" dir="2700000" algn="ctr" rotWithShape="0">
              <a:schemeClr val="bg2"/>
            </a:outerShdw>
          </a:effectLst>
        </p:spPr>
      </p:pic>
      <p:pic>
        <p:nvPicPr>
          <p:cNvPr id="25612" name="Picture 15"/>
          <p:cNvPicPr preferRelativeResize="0">
            <a:picLocks noChangeAspect="1" noChangeArrowheads="1"/>
          </p:cNvPicPr>
          <p:nvPr/>
        </p:nvPicPr>
        <p:blipFill>
          <a:blip r:embed="rId7" cstate="print"/>
          <a:srcRect b="37019"/>
          <a:stretch>
            <a:fillRect/>
          </a:stretch>
        </p:blipFill>
        <p:spPr bwMode="gray">
          <a:xfrm>
            <a:off x="5580063" y="5119999"/>
            <a:ext cx="1498600" cy="419100"/>
          </a:xfrm>
          <a:prstGeom prst="rect">
            <a:avLst/>
          </a:prstGeom>
          <a:noFill/>
          <a:ln w="19050">
            <a:solidFill>
              <a:schemeClr val="tx2"/>
            </a:solidFill>
            <a:miter lim="800000"/>
            <a:headEnd/>
            <a:tailEnd/>
          </a:ln>
        </p:spPr>
      </p:pic>
      <p:pic>
        <p:nvPicPr>
          <p:cNvPr id="462862" name="Picture 20" descr="CAM Enterprise overview - Network + Server"/>
          <p:cNvPicPr>
            <a:picLocks noChangeAspect="1" noChangeArrowheads="1"/>
          </p:cNvPicPr>
          <p:nvPr/>
        </p:nvPicPr>
        <p:blipFill>
          <a:blip r:embed="rId8" cstate="print"/>
          <a:srcRect b="2684"/>
          <a:stretch>
            <a:fillRect/>
          </a:stretch>
        </p:blipFill>
        <p:spPr bwMode="gray">
          <a:xfrm>
            <a:off x="7280275" y="4475474"/>
            <a:ext cx="1581150" cy="1150938"/>
          </a:xfrm>
          <a:prstGeom prst="rect">
            <a:avLst/>
          </a:prstGeom>
          <a:noFill/>
          <a:ln w="9525" algn="ctr">
            <a:solidFill>
              <a:srgbClr val="666666"/>
            </a:solidFill>
            <a:miter lim="800000"/>
            <a:headEnd/>
            <a:tailEnd/>
          </a:ln>
          <a:effectLst>
            <a:outerShdw dist="35921" dir="2700000" algn="ctr" rotWithShape="0">
              <a:schemeClr val="bg2"/>
            </a:outerShdw>
          </a:effectLst>
        </p:spPr>
      </p:pic>
      <p:pic>
        <p:nvPicPr>
          <p:cNvPr id="14" name="图片 13" descr="调整大小 Snap1.jpg"/>
          <p:cNvPicPr>
            <a:picLocks noChangeAspect="1"/>
          </p:cNvPicPr>
          <p:nvPr/>
        </p:nvPicPr>
        <p:blipFill>
          <a:blip r:embed="rId9"/>
          <a:stretch>
            <a:fillRect/>
          </a:stretch>
        </p:blipFill>
        <p:spPr>
          <a:xfrm>
            <a:off x="7591425" y="0"/>
            <a:ext cx="1552575" cy="94297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605"/>
                                        </p:tgtEl>
                                        <p:attrNameLst>
                                          <p:attrName>style.visibility</p:attrName>
                                        </p:attrNameLst>
                                      </p:cBhvr>
                                      <p:to>
                                        <p:strVal val="visible"/>
                                      </p:to>
                                    </p:set>
                                    <p:animEffect transition="in" filter="dissolve">
                                      <p:cBhvr>
                                        <p:cTn id="7" dur="500"/>
                                        <p:tgtEl>
                                          <p:spTgt spid="25605"/>
                                        </p:tgtEl>
                                      </p:cBhvr>
                                    </p:animEffect>
                                  </p:childTnLst>
                                </p:cTn>
                              </p:par>
                              <p:par>
                                <p:cTn id="8" presetID="9" presetClass="entr" presetSubtype="0" fill="hold" nodeType="withEffect">
                                  <p:stCondLst>
                                    <p:cond delay="0"/>
                                  </p:stCondLst>
                                  <p:childTnLst>
                                    <p:set>
                                      <p:cBhvr>
                                        <p:cTn id="9" dur="1" fill="hold">
                                          <p:stCondLst>
                                            <p:cond delay="0"/>
                                          </p:stCondLst>
                                        </p:cTn>
                                        <p:tgtEl>
                                          <p:spTgt spid="462864"/>
                                        </p:tgtEl>
                                        <p:attrNameLst>
                                          <p:attrName>style.visibility</p:attrName>
                                        </p:attrNameLst>
                                      </p:cBhvr>
                                      <p:to>
                                        <p:strVal val="visible"/>
                                      </p:to>
                                    </p:set>
                                    <p:animEffect transition="in" filter="dissolve">
                                      <p:cBhvr>
                                        <p:cTn id="10" dur="500"/>
                                        <p:tgtEl>
                                          <p:spTgt spid="46286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5603"/>
                                        </p:tgtEl>
                                        <p:attrNameLst>
                                          <p:attrName>style.visibility</p:attrName>
                                        </p:attrNameLst>
                                      </p:cBhvr>
                                      <p:to>
                                        <p:strVal val="visible"/>
                                      </p:to>
                                    </p:set>
                                    <p:animEffect transition="in" filter="dissolve">
                                      <p:cBhvr>
                                        <p:cTn id="15" dur="500"/>
                                        <p:tgtEl>
                                          <p:spTgt spid="25603"/>
                                        </p:tgtEl>
                                      </p:cBhvr>
                                    </p:animEffect>
                                  </p:childTnLst>
                                </p:cTn>
                              </p:par>
                              <p:par>
                                <p:cTn id="16" presetID="9" presetClass="entr" presetSubtype="0" fill="hold" nodeType="withEffect">
                                  <p:stCondLst>
                                    <p:cond delay="0"/>
                                  </p:stCondLst>
                                  <p:childTnLst>
                                    <p:set>
                                      <p:cBhvr>
                                        <p:cTn id="17" dur="1" fill="hold">
                                          <p:stCondLst>
                                            <p:cond delay="0"/>
                                          </p:stCondLst>
                                        </p:cTn>
                                        <p:tgtEl>
                                          <p:spTgt spid="462865"/>
                                        </p:tgtEl>
                                        <p:attrNameLst>
                                          <p:attrName>style.visibility</p:attrName>
                                        </p:attrNameLst>
                                      </p:cBhvr>
                                      <p:to>
                                        <p:strVal val="visible"/>
                                      </p:to>
                                    </p:set>
                                    <p:animEffect transition="in" filter="dissolve">
                                      <p:cBhvr>
                                        <p:cTn id="18" dur="500"/>
                                        <p:tgtEl>
                                          <p:spTgt spid="46286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5602"/>
                                        </p:tgtEl>
                                        <p:attrNameLst>
                                          <p:attrName>style.visibility</p:attrName>
                                        </p:attrNameLst>
                                      </p:cBhvr>
                                      <p:to>
                                        <p:strVal val="visible"/>
                                      </p:to>
                                    </p:set>
                                    <p:animEffect transition="in" filter="dissolve">
                                      <p:cBhvr>
                                        <p:cTn id="23" dur="500"/>
                                        <p:tgtEl>
                                          <p:spTgt spid="25602"/>
                                        </p:tgtEl>
                                      </p:cBhvr>
                                    </p:animEffect>
                                  </p:childTnLst>
                                </p:cTn>
                              </p:par>
                              <p:par>
                                <p:cTn id="24" presetID="9" presetClass="entr" presetSubtype="0" fill="hold" nodeType="withEffect">
                                  <p:stCondLst>
                                    <p:cond delay="0"/>
                                  </p:stCondLst>
                                  <p:childTnLst>
                                    <p:set>
                                      <p:cBhvr>
                                        <p:cTn id="25" dur="1" fill="hold">
                                          <p:stCondLst>
                                            <p:cond delay="0"/>
                                          </p:stCondLst>
                                        </p:cTn>
                                        <p:tgtEl>
                                          <p:spTgt spid="462863"/>
                                        </p:tgtEl>
                                        <p:attrNameLst>
                                          <p:attrName>style.visibility</p:attrName>
                                        </p:attrNameLst>
                                      </p:cBhvr>
                                      <p:to>
                                        <p:strVal val="visible"/>
                                      </p:to>
                                    </p:set>
                                    <p:animEffect transition="in" filter="dissolve">
                                      <p:cBhvr>
                                        <p:cTn id="26" dur="500"/>
                                        <p:tgtEl>
                                          <p:spTgt spid="46286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5606"/>
                                        </p:tgtEl>
                                        <p:attrNameLst>
                                          <p:attrName>style.visibility</p:attrName>
                                        </p:attrNameLst>
                                      </p:cBhvr>
                                      <p:to>
                                        <p:strVal val="visible"/>
                                      </p:to>
                                    </p:set>
                                    <p:animEffect transition="in" filter="dissolve">
                                      <p:cBhvr>
                                        <p:cTn id="31" dur="500"/>
                                        <p:tgtEl>
                                          <p:spTgt spid="25606"/>
                                        </p:tgtEl>
                                      </p:cBhvr>
                                    </p:animEffect>
                                  </p:childTnLst>
                                </p:cTn>
                              </p:par>
                              <p:par>
                                <p:cTn id="32" presetID="9" presetClass="entr" presetSubtype="0" fill="hold" nodeType="withEffect">
                                  <p:stCondLst>
                                    <p:cond delay="0"/>
                                  </p:stCondLst>
                                  <p:childTnLst>
                                    <p:set>
                                      <p:cBhvr>
                                        <p:cTn id="33" dur="1" fill="hold">
                                          <p:stCondLst>
                                            <p:cond delay="0"/>
                                          </p:stCondLst>
                                        </p:cTn>
                                        <p:tgtEl>
                                          <p:spTgt spid="462867"/>
                                        </p:tgtEl>
                                        <p:attrNameLst>
                                          <p:attrName>style.visibility</p:attrName>
                                        </p:attrNameLst>
                                      </p:cBhvr>
                                      <p:to>
                                        <p:strVal val="visible"/>
                                      </p:to>
                                    </p:set>
                                    <p:animEffect transition="in" filter="dissolve">
                                      <p:cBhvr>
                                        <p:cTn id="34" dur="500"/>
                                        <p:tgtEl>
                                          <p:spTgt spid="462867"/>
                                        </p:tgtEl>
                                      </p:cBhvr>
                                    </p:animEffect>
                                  </p:childTnLst>
                                </p:cTn>
                              </p:par>
                              <p:par>
                                <p:cTn id="35" presetID="9" presetClass="entr" presetSubtype="0" fill="hold" nodeType="withEffect">
                                  <p:stCondLst>
                                    <p:cond delay="0"/>
                                  </p:stCondLst>
                                  <p:childTnLst>
                                    <p:set>
                                      <p:cBhvr>
                                        <p:cTn id="36" dur="1" fill="hold">
                                          <p:stCondLst>
                                            <p:cond delay="0"/>
                                          </p:stCondLst>
                                        </p:cTn>
                                        <p:tgtEl>
                                          <p:spTgt spid="25612"/>
                                        </p:tgtEl>
                                        <p:attrNameLst>
                                          <p:attrName>style.visibility</p:attrName>
                                        </p:attrNameLst>
                                      </p:cBhvr>
                                      <p:to>
                                        <p:strVal val="visible"/>
                                      </p:to>
                                    </p:set>
                                    <p:animEffect transition="in" filter="dissolve">
                                      <p:cBhvr>
                                        <p:cTn id="37" dur="500"/>
                                        <p:tgtEl>
                                          <p:spTgt spid="256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5607"/>
                                        </p:tgtEl>
                                        <p:attrNameLst>
                                          <p:attrName>style.visibility</p:attrName>
                                        </p:attrNameLst>
                                      </p:cBhvr>
                                      <p:to>
                                        <p:strVal val="visible"/>
                                      </p:to>
                                    </p:set>
                                    <p:animEffect transition="in" filter="dissolve">
                                      <p:cBhvr>
                                        <p:cTn id="42" dur="500"/>
                                        <p:tgtEl>
                                          <p:spTgt spid="25607"/>
                                        </p:tgtEl>
                                      </p:cBhvr>
                                    </p:animEffect>
                                  </p:childTnLst>
                                </p:cTn>
                              </p:par>
                              <p:par>
                                <p:cTn id="43" presetID="9" presetClass="entr" presetSubtype="0" fill="hold" nodeType="withEffect">
                                  <p:stCondLst>
                                    <p:cond delay="0"/>
                                  </p:stCondLst>
                                  <p:childTnLst>
                                    <p:set>
                                      <p:cBhvr>
                                        <p:cTn id="44" dur="1" fill="hold">
                                          <p:stCondLst>
                                            <p:cond delay="0"/>
                                          </p:stCondLst>
                                        </p:cTn>
                                        <p:tgtEl>
                                          <p:spTgt spid="462862"/>
                                        </p:tgtEl>
                                        <p:attrNameLst>
                                          <p:attrName>style.visibility</p:attrName>
                                        </p:attrNameLst>
                                      </p:cBhvr>
                                      <p:to>
                                        <p:strVal val="visible"/>
                                      </p:to>
                                    </p:set>
                                    <p:animEffect transition="in" filter="dissolve">
                                      <p:cBhvr>
                                        <p:cTn id="45" dur="500"/>
                                        <p:tgtEl>
                                          <p:spTgt spid="462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nimBg="1"/>
      <p:bldP spid="25603" grpId="0" animBg="1"/>
      <p:bldP spid="25605" grpId="0" animBg="1"/>
      <p:bldP spid="25606" grpId="0" animBg="1"/>
      <p:bldP spid="2560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第四部分：</a:t>
            </a:r>
            <a:r>
              <a:rPr lang="en-US" altLang="zh-CN" dirty="0" smtClean="0"/>
              <a:t>IT</a:t>
            </a:r>
            <a:r>
              <a:rPr lang="zh-CN" altLang="en-US" dirty="0" smtClean="0"/>
              <a:t>业务管理</a:t>
            </a:r>
            <a:r>
              <a:rPr lang="en-US" altLang="zh-CN" dirty="0" smtClean="0"/>
              <a:t>——</a:t>
            </a:r>
            <a:r>
              <a:rPr lang="en-US" altLang="zh-CN" dirty="0" smtClean="0">
                <a:latin typeface="+mj-lt"/>
              </a:rPr>
              <a:t>Service Manager</a:t>
            </a:r>
            <a:r>
              <a:rPr lang="zh-CN" altLang="en-US" dirty="0" smtClean="0"/>
              <a:t>解决的问题</a:t>
            </a:r>
            <a:r>
              <a:rPr lang="en-US" altLang="zh-CN" dirty="0" smtClean="0"/>
              <a:t>(ITSM)</a:t>
            </a:r>
            <a:endParaRPr lang="en-AU" dirty="0"/>
          </a:p>
        </p:txBody>
      </p:sp>
      <p:graphicFrame>
        <p:nvGraphicFramePr>
          <p:cNvPr id="3" name="Diagram 2"/>
          <p:cNvGraphicFramePr/>
          <p:nvPr/>
        </p:nvGraphicFramePr>
        <p:xfrm>
          <a:off x="365760" y="822960"/>
          <a:ext cx="844296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descr="调整大小 Snap1.jpg"/>
          <p:cNvPicPr>
            <a:picLocks noChangeAspect="1"/>
          </p:cNvPicPr>
          <p:nvPr/>
        </p:nvPicPr>
        <p:blipFill>
          <a:blip r:embed="rId7"/>
          <a:stretch>
            <a:fillRect/>
          </a:stretch>
        </p:blipFill>
        <p:spPr>
          <a:xfrm>
            <a:off x="7591425" y="-24"/>
            <a:ext cx="1552575" cy="942975"/>
          </a:xfrm>
          <a:prstGeom prst="rect">
            <a:avLst/>
          </a:prstGeom>
        </p:spPr>
      </p:pic>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lvl="0"/>
            <a:r>
              <a:rPr lang="zh-CN" altLang="en-US" dirty="0" smtClean="0"/>
              <a:t>第四部分：</a:t>
            </a:r>
            <a:r>
              <a:rPr lang="en-US" altLang="zh-CN" dirty="0" smtClean="0"/>
              <a:t>IT</a:t>
            </a:r>
            <a:r>
              <a:rPr lang="zh-CN" altLang="en-US" dirty="0" smtClean="0"/>
              <a:t>业务管理</a:t>
            </a:r>
            <a:r>
              <a:rPr lang="en-US" altLang="zh-CN" dirty="0" smtClean="0"/>
              <a:t>——</a:t>
            </a:r>
            <a:r>
              <a:rPr lang="en-US" altLang="zh-CN" dirty="0" smtClean="0">
                <a:latin typeface="+mn-lt"/>
              </a:rPr>
              <a:t>Service Manager</a:t>
            </a:r>
            <a:r>
              <a:rPr lang="zh-CN" altLang="en-US" dirty="0" smtClean="0"/>
              <a:t>的流程管理</a:t>
            </a:r>
            <a:endParaRPr lang="zh-CN" altLang="en-AU" dirty="0" smtClean="0">
              <a:latin typeface="Arial" pitchFamily="34" charset="0"/>
              <a:ea typeface="SimHei" pitchFamily="2" charset="-122"/>
              <a:cs typeface="Arial" pitchFamily="34" charset="0"/>
            </a:endParaRPr>
          </a:p>
        </p:txBody>
      </p:sp>
      <p:graphicFrame>
        <p:nvGraphicFramePr>
          <p:cNvPr id="4" name="Diagram 3"/>
          <p:cNvGraphicFramePr/>
          <p:nvPr/>
        </p:nvGraphicFramePr>
        <p:xfrm>
          <a:off x="228600" y="1877352"/>
          <a:ext cx="8686800" cy="42948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ounded Rectangle 4"/>
          <p:cNvSpPr/>
          <p:nvPr/>
        </p:nvSpPr>
        <p:spPr bwMode="auto">
          <a:xfrm>
            <a:off x="203109" y="795509"/>
            <a:ext cx="8706221" cy="822276"/>
          </a:xfrm>
          <a:prstGeom prst="roundRect">
            <a:avLst>
              <a:gd name="adj" fmla="val 2391"/>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5400000" scaled="1"/>
            <a:tileRect/>
          </a:gradFill>
          <a:ln w="12700">
            <a:solidFill>
              <a:schemeClr val="tx2">
                <a:lumMod val="50000"/>
              </a:schemeClr>
            </a:solidFill>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dirty="0" smtClean="0">
                <a:solidFill>
                  <a:srgbClr val="FFFFFF"/>
                </a:solidFill>
                <a:latin typeface="Arial" pitchFamily="34" charset="0"/>
                <a:ea typeface="SimHei" pitchFamily="2" charset="-122"/>
                <a:cs typeface="Arial" pitchFamily="34" charset="0"/>
              </a:rPr>
              <a:t>加强了对基于 </a:t>
            </a:r>
            <a:r>
              <a:rPr lang="en-US" altLang="zh-CN" dirty="0" err="1" smtClean="0">
                <a:solidFill>
                  <a:srgbClr val="FFFFFF"/>
                </a:solidFill>
                <a:latin typeface="Arial" pitchFamily="34" charset="0"/>
                <a:ea typeface="SimHei" pitchFamily="2" charset="-122"/>
                <a:cs typeface="Arial" pitchFamily="34" charset="0"/>
              </a:rPr>
              <a:t>vCloud</a:t>
            </a:r>
            <a:r>
              <a:rPr lang="en-US" altLang="zh-CN" dirty="0" smtClean="0">
                <a:solidFill>
                  <a:srgbClr val="FFFFFF"/>
                </a:solidFill>
                <a:latin typeface="Arial" pitchFamily="34" charset="0"/>
                <a:ea typeface="SimHei" pitchFamily="2" charset="-122"/>
                <a:cs typeface="Arial" pitchFamily="34" charset="0"/>
              </a:rPr>
              <a:t> Director </a:t>
            </a:r>
            <a:r>
              <a:rPr lang="zh-CN" altLang="en-US" dirty="0" smtClean="0">
                <a:solidFill>
                  <a:srgbClr val="FFFFFF"/>
                </a:solidFill>
                <a:latin typeface="Arial" pitchFamily="34" charset="0"/>
                <a:ea typeface="SimHei" pitchFamily="2" charset="-122"/>
                <a:cs typeface="Arial" pitchFamily="34" charset="0"/>
              </a:rPr>
              <a:t>的私有云的治理和控制</a:t>
            </a:r>
            <a:endParaRPr lang="zh-CN" altLang="en-US" dirty="0">
              <a:solidFill>
                <a:srgbClr val="FFFFFF"/>
              </a:solidFill>
              <a:latin typeface="Arial" pitchFamily="34" charset="0"/>
              <a:ea typeface="SimHei" pitchFamily="2" charset="-122"/>
              <a:cs typeface="Arial" pitchFamily="34" charset="0"/>
            </a:endParaRPr>
          </a:p>
        </p:txBody>
      </p:sp>
      <p:pic>
        <p:nvPicPr>
          <p:cNvPr id="6" name="图片 5" descr="调整大小 Snap1.jpg"/>
          <p:cNvPicPr>
            <a:picLocks noChangeAspect="1"/>
          </p:cNvPicPr>
          <p:nvPr/>
        </p:nvPicPr>
        <p:blipFill>
          <a:blip r:embed="rId7"/>
          <a:stretch>
            <a:fillRect/>
          </a:stretch>
        </p:blipFill>
        <p:spPr>
          <a:xfrm>
            <a:off x="7591425" y="0"/>
            <a:ext cx="1552575" cy="94297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57985F11-E344-4B03-9F96-7C606068947A}"/>
                                            </p:graphicEl>
                                          </p:spTgt>
                                        </p:tgtEl>
                                        <p:attrNameLst>
                                          <p:attrName>style.visibility</p:attrName>
                                        </p:attrNameLst>
                                      </p:cBhvr>
                                      <p:to>
                                        <p:strVal val="visible"/>
                                      </p:to>
                                    </p:set>
                                    <p:animEffect transition="in" filter="fade">
                                      <p:cBhvr>
                                        <p:cTn id="12" dur="1000"/>
                                        <p:tgtEl>
                                          <p:spTgt spid="4">
                                            <p:graphicEl>
                                              <a:dgm id="{57985F11-E344-4B03-9F96-7C606068947A}"/>
                                            </p:graphicEl>
                                          </p:spTgt>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
                                            <p:graphicEl>
                                              <a:dgm id="{C8ED036A-B7CF-47A5-8DCE-171D15176596}"/>
                                            </p:graphicEl>
                                          </p:spTgt>
                                        </p:tgtEl>
                                        <p:attrNameLst>
                                          <p:attrName>style.visibility</p:attrName>
                                        </p:attrNameLst>
                                      </p:cBhvr>
                                      <p:to>
                                        <p:strVal val="visible"/>
                                      </p:to>
                                    </p:set>
                                    <p:animEffect transition="in" filter="fade">
                                      <p:cBhvr>
                                        <p:cTn id="16" dur="1000"/>
                                        <p:tgtEl>
                                          <p:spTgt spid="4">
                                            <p:graphicEl>
                                              <a:dgm id="{C8ED036A-B7CF-47A5-8DCE-171D15176596}"/>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graphicEl>
                                              <a:dgm id="{B3AA94BA-7965-4E4B-A4A6-F4556074967C}"/>
                                            </p:graphicEl>
                                          </p:spTgt>
                                        </p:tgtEl>
                                        <p:attrNameLst>
                                          <p:attrName>style.visibility</p:attrName>
                                        </p:attrNameLst>
                                      </p:cBhvr>
                                      <p:to>
                                        <p:strVal val="visible"/>
                                      </p:to>
                                    </p:set>
                                    <p:animEffect transition="in" filter="fade">
                                      <p:cBhvr>
                                        <p:cTn id="21" dur="1000"/>
                                        <p:tgtEl>
                                          <p:spTgt spid="4">
                                            <p:graphicEl>
                                              <a:dgm id="{B3AA94BA-7965-4E4B-A4A6-F4556074967C}"/>
                                            </p:graphicEl>
                                          </p:spTgt>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4">
                                            <p:graphicEl>
                                              <a:dgm id="{37DAB466-EDEF-46ED-A436-2011E3924627}"/>
                                            </p:graphicEl>
                                          </p:spTgt>
                                        </p:tgtEl>
                                        <p:attrNameLst>
                                          <p:attrName>style.visibility</p:attrName>
                                        </p:attrNameLst>
                                      </p:cBhvr>
                                      <p:to>
                                        <p:strVal val="visible"/>
                                      </p:to>
                                    </p:set>
                                    <p:animEffect transition="in" filter="fade">
                                      <p:cBhvr>
                                        <p:cTn id="25" dur="1000"/>
                                        <p:tgtEl>
                                          <p:spTgt spid="4">
                                            <p:graphicEl>
                                              <a:dgm id="{37DAB466-EDEF-46ED-A436-2011E3924627}"/>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graphicEl>
                                              <a:dgm id="{CABCD4E1-F218-4409-98E1-C3C666A1A1F9}"/>
                                            </p:graphicEl>
                                          </p:spTgt>
                                        </p:tgtEl>
                                        <p:attrNameLst>
                                          <p:attrName>style.visibility</p:attrName>
                                        </p:attrNameLst>
                                      </p:cBhvr>
                                      <p:to>
                                        <p:strVal val="visible"/>
                                      </p:to>
                                    </p:set>
                                    <p:animEffect transition="in" filter="fade">
                                      <p:cBhvr>
                                        <p:cTn id="30" dur="1000"/>
                                        <p:tgtEl>
                                          <p:spTgt spid="4">
                                            <p:graphicEl>
                                              <a:dgm id="{CABCD4E1-F218-4409-98E1-C3C666A1A1F9}"/>
                                            </p:graphicEl>
                                          </p:spTgt>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4">
                                            <p:graphicEl>
                                              <a:dgm id="{FA11BC35-7E63-43B3-88FA-021A00580564}"/>
                                            </p:graphicEl>
                                          </p:spTgt>
                                        </p:tgtEl>
                                        <p:attrNameLst>
                                          <p:attrName>style.visibility</p:attrName>
                                        </p:attrNameLst>
                                      </p:cBhvr>
                                      <p:to>
                                        <p:strVal val="visible"/>
                                      </p:to>
                                    </p:set>
                                    <p:animEffect transition="in" filter="fade">
                                      <p:cBhvr>
                                        <p:cTn id="34" dur="1000"/>
                                        <p:tgtEl>
                                          <p:spTgt spid="4">
                                            <p:graphicEl>
                                              <a:dgm id="{FA11BC35-7E63-43B3-88FA-021A0058056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9" descr="Add Application Workflow - Clipped.PNG"/>
          <p:cNvPicPr>
            <a:picLocks noChangeAspect="1"/>
          </p:cNvPicPr>
          <p:nvPr/>
        </p:nvPicPr>
        <p:blipFill>
          <a:blip r:embed="rId3" cstate="print"/>
          <a:srcRect/>
          <a:stretch>
            <a:fillRect/>
          </a:stretch>
        </p:blipFill>
        <p:spPr bwMode="auto">
          <a:xfrm>
            <a:off x="381000" y="705728"/>
            <a:ext cx="8494713" cy="5562600"/>
          </a:xfrm>
          <a:prstGeom prst="rect">
            <a:avLst/>
          </a:prstGeom>
          <a:noFill/>
          <a:ln w="15875">
            <a:solidFill>
              <a:schemeClr val="tx1">
                <a:lumMod val="50000"/>
              </a:schemeClr>
            </a:solidFill>
            <a:miter lim="800000"/>
            <a:headEnd/>
            <a:tailEnd/>
          </a:ln>
        </p:spPr>
      </p:pic>
      <p:sp>
        <p:nvSpPr>
          <p:cNvPr id="40963" name="Title 1"/>
          <p:cNvSpPr>
            <a:spLocks noGrp="1"/>
          </p:cNvSpPr>
          <p:nvPr>
            <p:ph type="title"/>
          </p:nvPr>
        </p:nvSpPr>
        <p:spPr/>
        <p:txBody>
          <a:bodyPr/>
          <a:lstStyle/>
          <a:p>
            <a:r>
              <a:rPr lang="zh-CN" altLang="en-US" dirty="0" smtClean="0"/>
              <a:t>第四部分：</a:t>
            </a:r>
            <a:r>
              <a:rPr lang="en-US" altLang="zh-CN" dirty="0" smtClean="0"/>
              <a:t>IT</a:t>
            </a:r>
            <a:r>
              <a:rPr lang="zh-CN" altLang="en-US" dirty="0" smtClean="0"/>
              <a:t>业务管理</a:t>
            </a:r>
            <a:r>
              <a:rPr lang="en-US" altLang="zh-CN" dirty="0" smtClean="0"/>
              <a:t>——</a:t>
            </a:r>
            <a:r>
              <a:rPr lang="en-US" altLang="zh-CN" dirty="0" smtClean="0">
                <a:latin typeface="Arial"/>
              </a:rPr>
              <a:t>Service Manager</a:t>
            </a:r>
            <a:r>
              <a:rPr lang="zh-CN" altLang="en-US" dirty="0" smtClean="0">
                <a:latin typeface="Arial"/>
              </a:rPr>
              <a:t>中的</a:t>
            </a:r>
            <a:r>
              <a:rPr lang="zh-CN" altLang="en-US" dirty="0" smtClean="0">
                <a:latin typeface="Arial" pitchFamily="34" charset="0"/>
                <a:ea typeface="SimHei" pitchFamily="2" charset="-122"/>
                <a:cs typeface="Arial" pitchFamily="34" charset="0"/>
              </a:rPr>
              <a:t>工作流示例</a:t>
            </a:r>
            <a:endParaRPr lang="zh-CN" altLang="en-AU" dirty="0" smtClean="0">
              <a:latin typeface="Arial" pitchFamily="34" charset="0"/>
              <a:ea typeface="SimHei" pitchFamily="2" charset="-122"/>
              <a:cs typeface="Arial" pitchFamily="34" charset="0"/>
            </a:endParaRPr>
          </a:p>
        </p:txBody>
      </p:sp>
      <p:pic>
        <p:nvPicPr>
          <p:cNvPr id="4" name="图片 3" descr="调整大小 Snap1.jpg"/>
          <p:cNvPicPr>
            <a:picLocks noChangeAspect="1"/>
          </p:cNvPicPr>
          <p:nvPr/>
        </p:nvPicPr>
        <p:blipFill>
          <a:blip r:embed="rId4"/>
          <a:stretch>
            <a:fillRect/>
          </a:stretch>
        </p:blipFill>
        <p:spPr>
          <a:xfrm>
            <a:off x="7591425" y="0"/>
            <a:ext cx="1552575" cy="942975"/>
          </a:xfrm>
          <a:prstGeom prst="rect">
            <a:avLst/>
          </a:prstGeom>
        </p:spPr>
      </p:pic>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p:txBody>
          <a:bodyPr/>
          <a:lstStyle/>
          <a:p>
            <a:pPr eaLnBrk="1" hangingPunct="1"/>
            <a:r>
              <a:rPr lang="zh-CN" altLang="en-US" dirty="0" smtClean="0"/>
              <a:t>第四部分：</a:t>
            </a:r>
            <a:r>
              <a:rPr lang="en-US" altLang="zh-CN" dirty="0" smtClean="0"/>
              <a:t>IT</a:t>
            </a:r>
            <a:r>
              <a:rPr lang="zh-CN" altLang="en-US" dirty="0" smtClean="0"/>
              <a:t>业务管理</a:t>
            </a:r>
            <a:r>
              <a:rPr lang="en-US" altLang="zh-CN" dirty="0" smtClean="0"/>
              <a:t>——</a:t>
            </a:r>
            <a:r>
              <a:rPr lang="en-US" altLang="zh-CN" dirty="0" err="1" smtClean="0">
                <a:latin typeface="+mj-lt"/>
              </a:rPr>
              <a:t>vADM</a:t>
            </a:r>
            <a:r>
              <a:rPr lang="en-US" altLang="zh-CN" dirty="0" smtClean="0"/>
              <a:t> </a:t>
            </a:r>
            <a:r>
              <a:rPr lang="zh-CN" altLang="en-US" dirty="0" smtClean="0"/>
              <a:t>解决的问题</a:t>
            </a:r>
            <a:endParaRPr lang="en-US" dirty="0" smtClean="0"/>
          </a:p>
        </p:txBody>
      </p:sp>
      <p:sp>
        <p:nvSpPr>
          <p:cNvPr id="16387" name="Rectangle 3"/>
          <p:cNvSpPr>
            <a:spLocks noGrp="1" noChangeArrowheads="1"/>
          </p:cNvSpPr>
          <p:nvPr>
            <p:ph type="body" idx="4294967295"/>
          </p:nvPr>
        </p:nvSpPr>
        <p:spPr>
          <a:xfrm>
            <a:off x="366713" y="2014292"/>
            <a:ext cx="4281487" cy="3505200"/>
          </a:xfrm>
        </p:spPr>
        <p:txBody>
          <a:bodyPr/>
          <a:lstStyle/>
          <a:p>
            <a:pPr eaLnBrk="1" hangingPunct="1">
              <a:lnSpc>
                <a:spcPct val="80000"/>
              </a:lnSpc>
            </a:pPr>
            <a:r>
              <a:rPr lang="zh-CN" altLang="en-US" sz="1800" dirty="0" smtClean="0">
                <a:latin typeface="华文细黑" pitchFamily="2" charset="-122"/>
                <a:ea typeface="华文细黑" pitchFamily="2" charset="-122"/>
              </a:rPr>
              <a:t>无代理的、跨越物理及虚拟架构的连续依赖性映射</a:t>
            </a:r>
            <a:endParaRPr lang="en-US" sz="1800" dirty="0" smtClean="0">
              <a:latin typeface="华文细黑" pitchFamily="2" charset="-122"/>
              <a:ea typeface="华文细黑" pitchFamily="2" charset="-122"/>
            </a:endParaRPr>
          </a:p>
          <a:p>
            <a:pPr eaLnBrk="1" hangingPunct="1">
              <a:lnSpc>
                <a:spcPct val="80000"/>
              </a:lnSpc>
            </a:pPr>
            <a:r>
              <a:rPr lang="zh-CN" altLang="en-US" sz="1800" dirty="0" smtClean="0">
                <a:latin typeface="华文细黑" pitchFamily="2" charset="-122"/>
                <a:ea typeface="华文细黑" pitchFamily="2" charset="-122"/>
              </a:rPr>
              <a:t>快速地获得对于服务依赖关系的了解</a:t>
            </a:r>
            <a:endParaRPr lang="en-US" sz="1800" dirty="0" smtClean="0">
              <a:latin typeface="华文细黑" pitchFamily="2" charset="-122"/>
              <a:ea typeface="华文细黑" pitchFamily="2" charset="-122"/>
            </a:endParaRPr>
          </a:p>
          <a:p>
            <a:pPr eaLnBrk="1" hangingPunct="1">
              <a:lnSpc>
                <a:spcPct val="80000"/>
              </a:lnSpc>
              <a:buSzPct val="135000"/>
              <a:buFont typeface="Arial" pitchFamily="34" charset="0"/>
              <a:buChar char="•"/>
            </a:pPr>
            <a:r>
              <a:rPr lang="zh-CN" altLang="en-US" sz="1800" dirty="0" smtClean="0">
                <a:latin typeface="华文细黑" pitchFamily="2" charset="-122"/>
                <a:ea typeface="华文细黑" pitchFamily="2" charset="-122"/>
              </a:rPr>
              <a:t>在不增加风险和复杂性的同时，实现你的虚拟化目标</a:t>
            </a:r>
            <a:endParaRPr lang="en-US" sz="1800" dirty="0" smtClean="0">
              <a:latin typeface="华文细黑" pitchFamily="2" charset="-122"/>
              <a:ea typeface="华文细黑" pitchFamily="2" charset="-122"/>
            </a:endParaRPr>
          </a:p>
        </p:txBody>
      </p:sp>
      <p:sp>
        <p:nvSpPr>
          <p:cNvPr id="16388" name="Rectangle 4"/>
          <p:cNvSpPr>
            <a:spLocks noChangeArrowheads="1"/>
          </p:cNvSpPr>
          <p:nvPr/>
        </p:nvSpPr>
        <p:spPr bwMode="auto">
          <a:xfrm>
            <a:off x="254060" y="760563"/>
            <a:ext cx="8512175" cy="249299"/>
          </a:xfrm>
          <a:prstGeom prst="rect">
            <a:avLst/>
          </a:prstGeom>
          <a:noFill/>
          <a:ln w="12700" algn="ctr">
            <a:noFill/>
            <a:miter lim="800000"/>
            <a:headEnd/>
            <a:tailEnd/>
          </a:ln>
        </p:spPr>
        <p:txBody>
          <a:bodyPr lIns="0" tIns="0" rIns="0" bIns="0">
            <a:spAutoFit/>
          </a:bodyPr>
          <a:lstStyle/>
          <a:p>
            <a:pPr>
              <a:lnSpc>
                <a:spcPct val="90000"/>
              </a:lnSpc>
              <a:spcBef>
                <a:spcPct val="50000"/>
              </a:spcBef>
              <a:buClr>
                <a:srgbClr val="4D4D4D"/>
              </a:buClr>
              <a:buFont typeface="Wingdings" pitchFamily="2" charset="2"/>
              <a:buNone/>
            </a:pPr>
            <a:r>
              <a:rPr lang="zh-CN" altLang="en-US" b="1" dirty="0" smtClean="0">
                <a:solidFill>
                  <a:srgbClr val="00AFDB"/>
                </a:solidFill>
              </a:rPr>
              <a:t>得到和维护一个快速和准确的数据中心视图</a:t>
            </a:r>
            <a:endParaRPr lang="en-US" b="1" dirty="0">
              <a:solidFill>
                <a:srgbClr val="00AFDB"/>
              </a:solidFill>
            </a:endParaRPr>
          </a:p>
        </p:txBody>
      </p:sp>
      <p:pic>
        <p:nvPicPr>
          <p:cNvPr id="16389" name="Picture 4"/>
          <p:cNvPicPr>
            <a:picLocks noChangeAspect="1" noChangeArrowheads="1"/>
          </p:cNvPicPr>
          <p:nvPr/>
        </p:nvPicPr>
        <p:blipFill>
          <a:blip r:embed="rId3" cstate="print"/>
          <a:srcRect l="56888" t="19664" b="9589"/>
          <a:stretch>
            <a:fillRect/>
          </a:stretch>
        </p:blipFill>
        <p:spPr bwMode="auto">
          <a:xfrm>
            <a:off x="5105400" y="1774580"/>
            <a:ext cx="3200400" cy="1919287"/>
          </a:xfrm>
          <a:prstGeom prst="rect">
            <a:avLst/>
          </a:prstGeom>
          <a:noFill/>
          <a:ln w="12700" algn="ctr">
            <a:solidFill>
              <a:schemeClr val="tx1"/>
            </a:solidFill>
            <a:miter lim="800000"/>
            <a:headEnd/>
            <a:tailEnd/>
          </a:ln>
        </p:spPr>
      </p:pic>
      <p:sp>
        <p:nvSpPr>
          <p:cNvPr id="223240" name="Text Box 8"/>
          <p:cNvSpPr txBox="1">
            <a:spLocks noChangeArrowheads="1"/>
          </p:cNvSpPr>
          <p:nvPr/>
        </p:nvSpPr>
        <p:spPr bwMode="auto">
          <a:xfrm>
            <a:off x="1279585" y="1033073"/>
            <a:ext cx="6419850" cy="276999"/>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zh-CN" altLang="en-US" sz="1200" b="1" i="1" dirty="0" smtClean="0"/>
              <a:t>行业的最全面的应用关系依赖关系影射</a:t>
            </a:r>
            <a:endParaRPr lang="en-US" sz="1200" b="1" i="1" dirty="0"/>
          </a:p>
        </p:txBody>
      </p:sp>
      <p:sp>
        <p:nvSpPr>
          <p:cNvPr id="16391" name="Arc 27"/>
          <p:cNvSpPr>
            <a:spLocks/>
          </p:cNvSpPr>
          <p:nvPr/>
        </p:nvSpPr>
        <p:spPr bwMode="auto">
          <a:xfrm>
            <a:off x="5865813" y="4727330"/>
            <a:ext cx="1331912" cy="993775"/>
          </a:xfrm>
          <a:custGeom>
            <a:avLst/>
            <a:gdLst>
              <a:gd name="T0" fmla="*/ 0 w 33172"/>
              <a:gd name="T1" fmla="*/ 2147483647 h 22092"/>
              <a:gd name="T2" fmla="*/ 2147483647 w 33172"/>
              <a:gd name="T3" fmla="*/ 2147483647 h 22092"/>
              <a:gd name="T4" fmla="*/ 2147483647 w 33172"/>
              <a:gd name="T5" fmla="*/ 2147483647 h 22092"/>
              <a:gd name="T6" fmla="*/ 0 60000 65536"/>
              <a:gd name="T7" fmla="*/ 0 60000 65536"/>
              <a:gd name="T8" fmla="*/ 0 60000 65536"/>
              <a:gd name="T9" fmla="*/ 0 w 33172"/>
              <a:gd name="T10" fmla="*/ 0 h 22092"/>
              <a:gd name="T11" fmla="*/ 33172 w 33172"/>
              <a:gd name="T12" fmla="*/ 22092 h 22092"/>
            </a:gdLst>
            <a:ahLst/>
            <a:cxnLst>
              <a:cxn ang="T6">
                <a:pos x="T0" y="T1"/>
              </a:cxn>
              <a:cxn ang="T7">
                <a:pos x="T2" y="T3"/>
              </a:cxn>
              <a:cxn ang="T8">
                <a:pos x="T4" y="T5"/>
              </a:cxn>
            </a:cxnLst>
            <a:rect l="T9" t="T10" r="T11" b="T12"/>
            <a:pathLst>
              <a:path w="33172" h="22092" fill="none" extrusionOk="0">
                <a:moveTo>
                  <a:pt x="0" y="3361"/>
                </a:moveTo>
                <a:cubicBezTo>
                  <a:pt x="3460" y="1165"/>
                  <a:pt x="7473" y="-1"/>
                  <a:pt x="11572" y="0"/>
                </a:cubicBezTo>
                <a:cubicBezTo>
                  <a:pt x="23501" y="0"/>
                  <a:pt x="33172" y="9670"/>
                  <a:pt x="33172" y="21600"/>
                </a:cubicBezTo>
                <a:cubicBezTo>
                  <a:pt x="33172" y="21764"/>
                  <a:pt x="33170" y="21928"/>
                  <a:pt x="33166" y="22092"/>
                </a:cubicBezTo>
              </a:path>
              <a:path w="33172" h="22092" stroke="0" extrusionOk="0">
                <a:moveTo>
                  <a:pt x="0" y="3361"/>
                </a:moveTo>
                <a:cubicBezTo>
                  <a:pt x="3460" y="1165"/>
                  <a:pt x="7473" y="-1"/>
                  <a:pt x="11572" y="0"/>
                </a:cubicBezTo>
                <a:cubicBezTo>
                  <a:pt x="23501" y="0"/>
                  <a:pt x="33172" y="9670"/>
                  <a:pt x="33172" y="21600"/>
                </a:cubicBezTo>
                <a:cubicBezTo>
                  <a:pt x="33172" y="21764"/>
                  <a:pt x="33170" y="21928"/>
                  <a:pt x="33166" y="22092"/>
                </a:cubicBezTo>
                <a:lnTo>
                  <a:pt x="11572" y="21600"/>
                </a:lnTo>
                <a:close/>
              </a:path>
            </a:pathLst>
          </a:custGeom>
          <a:noFill/>
          <a:ln w="38100">
            <a:solidFill>
              <a:srgbClr val="4F7921"/>
            </a:solidFill>
            <a:round/>
            <a:headEnd/>
            <a:tailEnd type="triangle" w="med" len="med"/>
          </a:ln>
        </p:spPr>
        <p:txBody>
          <a:bodyPr wrap="none" anchor="ctr"/>
          <a:lstStyle/>
          <a:p>
            <a:endParaRPr lang="en-US" dirty="0"/>
          </a:p>
        </p:txBody>
      </p:sp>
      <p:sp>
        <p:nvSpPr>
          <p:cNvPr id="16392" name="Text Box 28"/>
          <p:cNvSpPr txBox="1">
            <a:spLocks noChangeArrowheads="1"/>
          </p:cNvSpPr>
          <p:nvPr/>
        </p:nvSpPr>
        <p:spPr bwMode="auto">
          <a:xfrm>
            <a:off x="6521450" y="4590805"/>
            <a:ext cx="1150938" cy="327025"/>
          </a:xfrm>
          <a:prstGeom prst="rect">
            <a:avLst/>
          </a:prstGeom>
          <a:solidFill>
            <a:srgbClr val="FFFFFF">
              <a:alpha val="79999"/>
            </a:srgbClr>
          </a:solidFill>
          <a:ln w="9525">
            <a:solidFill>
              <a:srgbClr val="4F7921"/>
            </a:solidFill>
            <a:miter lim="800000"/>
            <a:headEnd/>
            <a:tailEnd/>
          </a:ln>
        </p:spPr>
        <p:txBody>
          <a:bodyPr lIns="45720" rIns="45720">
            <a:spAutoFit/>
          </a:bodyPr>
          <a:lstStyle/>
          <a:p>
            <a:pPr>
              <a:lnSpc>
                <a:spcPct val="85000"/>
              </a:lnSpc>
            </a:pPr>
            <a:r>
              <a:rPr lang="en-US" b="1" dirty="0">
                <a:solidFill>
                  <a:srgbClr val="4F7921"/>
                </a:solidFill>
              </a:rPr>
              <a:t>4x Faster</a:t>
            </a:r>
            <a:endParaRPr lang="en-US" sz="1100" b="1" dirty="0">
              <a:solidFill>
                <a:srgbClr val="4F7921"/>
              </a:solidFill>
            </a:endParaRPr>
          </a:p>
        </p:txBody>
      </p:sp>
      <p:sp>
        <p:nvSpPr>
          <p:cNvPr id="16393" name="TextBox 10"/>
          <p:cNvSpPr txBox="1">
            <a:spLocks noChangeArrowheads="1"/>
          </p:cNvSpPr>
          <p:nvPr/>
        </p:nvSpPr>
        <p:spPr bwMode="auto">
          <a:xfrm rot="-5400000">
            <a:off x="4481513" y="4921004"/>
            <a:ext cx="939800" cy="307975"/>
          </a:xfrm>
          <a:prstGeom prst="rect">
            <a:avLst/>
          </a:prstGeom>
          <a:noFill/>
          <a:ln w="9525">
            <a:noFill/>
            <a:miter lim="800000"/>
            <a:headEnd/>
            <a:tailEnd/>
          </a:ln>
        </p:spPr>
        <p:txBody>
          <a:bodyPr>
            <a:spAutoFit/>
          </a:bodyPr>
          <a:lstStyle/>
          <a:p>
            <a:r>
              <a:rPr lang="en-US" sz="1400" dirty="0"/>
              <a:t>Time</a:t>
            </a:r>
          </a:p>
        </p:txBody>
      </p:sp>
      <p:sp>
        <p:nvSpPr>
          <p:cNvPr id="16394" name="TextBox 11"/>
          <p:cNvSpPr txBox="1">
            <a:spLocks noChangeArrowheads="1"/>
          </p:cNvSpPr>
          <p:nvPr/>
        </p:nvSpPr>
        <p:spPr bwMode="auto">
          <a:xfrm>
            <a:off x="4149454" y="1450912"/>
            <a:ext cx="4994830" cy="276999"/>
          </a:xfrm>
          <a:prstGeom prst="rect">
            <a:avLst/>
          </a:prstGeom>
          <a:noFill/>
          <a:ln w="9525">
            <a:noFill/>
            <a:miter lim="800000"/>
            <a:headEnd/>
            <a:tailEnd/>
          </a:ln>
        </p:spPr>
        <p:txBody>
          <a:bodyPr wrap="none">
            <a:spAutoFit/>
          </a:bodyPr>
          <a:lstStyle/>
          <a:p>
            <a:r>
              <a:rPr lang="en-US" sz="1200" dirty="0">
                <a:solidFill>
                  <a:schemeClr val="tx1"/>
                </a:solidFill>
              </a:rPr>
              <a:t>Dependency Map </a:t>
            </a:r>
            <a:r>
              <a:rPr lang="en-US" sz="1200" dirty="0" smtClean="0">
                <a:solidFill>
                  <a:schemeClr val="tx1"/>
                </a:solidFill>
              </a:rPr>
              <a:t>from vCenter Application Discovery Manager (ADM)</a:t>
            </a:r>
            <a:endParaRPr lang="en-US" sz="1200" dirty="0">
              <a:solidFill>
                <a:schemeClr val="tx1"/>
              </a:solidFill>
            </a:endParaRPr>
          </a:p>
        </p:txBody>
      </p:sp>
      <p:sp>
        <p:nvSpPr>
          <p:cNvPr id="16395" name="TextBox 12"/>
          <p:cNvSpPr txBox="1">
            <a:spLocks noChangeArrowheads="1"/>
          </p:cNvSpPr>
          <p:nvPr/>
        </p:nvSpPr>
        <p:spPr bwMode="auto">
          <a:xfrm>
            <a:off x="4580626" y="3897040"/>
            <a:ext cx="4563374" cy="276999"/>
          </a:xfrm>
          <a:prstGeom prst="rect">
            <a:avLst/>
          </a:prstGeom>
          <a:noFill/>
          <a:ln w="9525">
            <a:noFill/>
            <a:miter lim="800000"/>
            <a:headEnd/>
            <a:tailEnd/>
          </a:ln>
        </p:spPr>
        <p:txBody>
          <a:bodyPr wrap="square">
            <a:spAutoFit/>
          </a:bodyPr>
          <a:lstStyle/>
          <a:p>
            <a:r>
              <a:rPr lang="en-US" sz="1200" dirty="0">
                <a:solidFill>
                  <a:schemeClr val="tx1"/>
                </a:solidFill>
              </a:rPr>
              <a:t>Example: VMware </a:t>
            </a:r>
            <a:r>
              <a:rPr lang="en-US" sz="1200" dirty="0" smtClean="0">
                <a:solidFill>
                  <a:schemeClr val="tx1"/>
                </a:solidFill>
              </a:rPr>
              <a:t>Blueprinting Services</a:t>
            </a:r>
            <a:endParaRPr lang="en-US" sz="1100" dirty="0">
              <a:solidFill>
                <a:schemeClr val="tx1"/>
              </a:solidFill>
            </a:endParaRPr>
          </a:p>
        </p:txBody>
      </p:sp>
      <p:sp>
        <p:nvSpPr>
          <p:cNvPr id="16396" name="Text Box 28"/>
          <p:cNvSpPr txBox="1">
            <a:spLocks noChangeArrowheads="1"/>
          </p:cNvSpPr>
          <p:nvPr/>
        </p:nvSpPr>
        <p:spPr bwMode="auto">
          <a:xfrm>
            <a:off x="7391400" y="1865067"/>
            <a:ext cx="1219200" cy="609398"/>
          </a:xfrm>
          <a:prstGeom prst="rect">
            <a:avLst/>
          </a:prstGeom>
          <a:solidFill>
            <a:srgbClr val="FFFFFF">
              <a:alpha val="79999"/>
            </a:srgbClr>
          </a:solidFill>
          <a:ln w="9525">
            <a:solidFill>
              <a:srgbClr val="4F7921"/>
            </a:solidFill>
            <a:miter lim="800000"/>
            <a:headEnd/>
            <a:tailEnd/>
          </a:ln>
        </p:spPr>
        <p:txBody>
          <a:bodyPr lIns="45720" rIns="45720">
            <a:spAutoFit/>
          </a:bodyPr>
          <a:lstStyle/>
          <a:p>
            <a:pPr>
              <a:lnSpc>
                <a:spcPct val="85000"/>
              </a:lnSpc>
            </a:pPr>
            <a:r>
              <a:rPr lang="en-US" sz="1600" b="1" dirty="0">
                <a:solidFill>
                  <a:srgbClr val="4F7921"/>
                </a:solidFill>
              </a:rPr>
              <a:t>7x More</a:t>
            </a:r>
          </a:p>
          <a:p>
            <a:pPr>
              <a:lnSpc>
                <a:spcPct val="85000"/>
              </a:lnSpc>
            </a:pPr>
            <a:r>
              <a:rPr lang="en-US" sz="1600" b="1" dirty="0">
                <a:solidFill>
                  <a:srgbClr val="4F7921"/>
                </a:solidFill>
              </a:rPr>
              <a:t>Accuracy</a:t>
            </a:r>
            <a:endParaRPr lang="en-US" sz="900" b="1" dirty="0">
              <a:solidFill>
                <a:srgbClr val="4F7921"/>
              </a:solidFill>
            </a:endParaRPr>
          </a:p>
        </p:txBody>
      </p:sp>
      <p:grpSp>
        <p:nvGrpSpPr>
          <p:cNvPr id="2" name="Group 40"/>
          <p:cNvGrpSpPr>
            <a:grpSpLocks/>
          </p:cNvGrpSpPr>
          <p:nvPr/>
        </p:nvGrpSpPr>
        <p:grpSpPr bwMode="auto">
          <a:xfrm>
            <a:off x="4572000" y="4224092"/>
            <a:ext cx="3810000" cy="1995488"/>
            <a:chOff x="2873" y="2036"/>
            <a:chExt cx="2336" cy="1889"/>
          </a:xfrm>
        </p:grpSpPr>
        <p:grpSp>
          <p:nvGrpSpPr>
            <p:cNvPr id="3" name="Group 6"/>
            <p:cNvGrpSpPr>
              <a:grpSpLocks/>
            </p:cNvGrpSpPr>
            <p:nvPr/>
          </p:nvGrpSpPr>
          <p:grpSpPr bwMode="auto">
            <a:xfrm>
              <a:off x="2873" y="2036"/>
              <a:ext cx="363" cy="1732"/>
              <a:chOff x="475" y="1602"/>
              <a:chExt cx="363" cy="1732"/>
            </a:xfrm>
          </p:grpSpPr>
          <p:sp>
            <p:nvSpPr>
              <p:cNvPr id="16422" name="Line 7"/>
              <p:cNvSpPr>
                <a:spLocks noChangeShapeType="1"/>
              </p:cNvSpPr>
              <p:nvPr/>
            </p:nvSpPr>
            <p:spPr bwMode="auto">
              <a:xfrm flipV="1">
                <a:off x="798" y="1746"/>
                <a:ext cx="4" cy="1392"/>
              </a:xfrm>
              <a:prstGeom prst="line">
                <a:avLst/>
              </a:prstGeom>
              <a:noFill/>
              <a:ln w="9525">
                <a:solidFill>
                  <a:schemeClr val="tx1"/>
                </a:solidFill>
                <a:round/>
                <a:headEnd/>
                <a:tailEnd type="triangle" w="med" len="med"/>
              </a:ln>
            </p:spPr>
            <p:txBody>
              <a:bodyPr/>
              <a:lstStyle/>
              <a:p>
                <a:endParaRPr lang="en-US" dirty="0"/>
              </a:p>
            </p:txBody>
          </p:sp>
          <p:sp>
            <p:nvSpPr>
              <p:cNvPr id="16423" name="Rectangle 9"/>
              <p:cNvSpPr>
                <a:spLocks noChangeArrowheads="1"/>
              </p:cNvSpPr>
              <p:nvPr/>
            </p:nvSpPr>
            <p:spPr bwMode="auto">
              <a:xfrm>
                <a:off x="785" y="3219"/>
                <a:ext cx="53" cy="115"/>
              </a:xfrm>
              <a:prstGeom prst="rect">
                <a:avLst/>
              </a:prstGeom>
              <a:noFill/>
              <a:ln w="9525">
                <a:noFill/>
                <a:miter lim="800000"/>
                <a:headEnd/>
                <a:tailEnd/>
              </a:ln>
            </p:spPr>
            <p:txBody>
              <a:bodyPr wrap="none" lIns="0" tIns="0" rIns="0" bIns="0">
                <a:spAutoFit/>
              </a:bodyPr>
              <a:lstStyle/>
              <a:p>
                <a:r>
                  <a:rPr lang="en-US" sz="1200" b="1" dirty="0">
                    <a:solidFill>
                      <a:srgbClr val="000000"/>
                    </a:solidFill>
                  </a:rPr>
                  <a:t>0</a:t>
                </a:r>
                <a:endParaRPr lang="en-US" sz="1200" b="1" dirty="0"/>
              </a:p>
            </p:txBody>
          </p:sp>
          <p:sp>
            <p:nvSpPr>
              <p:cNvPr id="16424" name="Rectangle 10"/>
              <p:cNvSpPr>
                <a:spLocks noChangeArrowheads="1"/>
              </p:cNvSpPr>
              <p:nvPr/>
            </p:nvSpPr>
            <p:spPr bwMode="auto">
              <a:xfrm>
                <a:off x="475" y="1602"/>
                <a:ext cx="0" cy="116"/>
              </a:xfrm>
              <a:prstGeom prst="rect">
                <a:avLst/>
              </a:prstGeom>
              <a:noFill/>
              <a:ln w="9525">
                <a:noFill/>
                <a:miter lim="800000"/>
                <a:headEnd/>
                <a:tailEnd/>
              </a:ln>
            </p:spPr>
            <p:txBody>
              <a:bodyPr wrap="none" lIns="0" tIns="0" rIns="0" bIns="0">
                <a:spAutoFit/>
              </a:bodyPr>
              <a:lstStyle/>
              <a:p>
                <a:endParaRPr lang="en-US" sz="1200" b="1" dirty="0"/>
              </a:p>
            </p:txBody>
          </p:sp>
        </p:grpSp>
        <p:grpSp>
          <p:nvGrpSpPr>
            <p:cNvPr id="4" name="Group 11"/>
            <p:cNvGrpSpPr>
              <a:grpSpLocks/>
            </p:cNvGrpSpPr>
            <p:nvPr/>
          </p:nvGrpSpPr>
          <p:grpSpPr bwMode="auto">
            <a:xfrm>
              <a:off x="3256" y="2037"/>
              <a:ext cx="1953" cy="1687"/>
              <a:chOff x="530" y="1603"/>
              <a:chExt cx="2118" cy="1687"/>
            </a:xfrm>
          </p:grpSpPr>
          <p:sp>
            <p:nvSpPr>
              <p:cNvPr id="16413" name="Rectangle 12"/>
              <p:cNvSpPr>
                <a:spLocks noChangeArrowheads="1"/>
              </p:cNvSpPr>
              <p:nvPr/>
            </p:nvSpPr>
            <p:spPr bwMode="auto">
              <a:xfrm>
                <a:off x="530" y="1603"/>
                <a:ext cx="2118" cy="1687"/>
              </a:xfrm>
              <a:prstGeom prst="rect">
                <a:avLst/>
              </a:prstGeom>
              <a:solidFill>
                <a:srgbClr val="EAEAEA"/>
              </a:solidFill>
              <a:ln w="19050" algn="ctr">
                <a:solidFill>
                  <a:schemeClr val="bg2"/>
                </a:solidFill>
                <a:miter lim="800000"/>
                <a:headEnd/>
                <a:tailEnd/>
              </a:ln>
            </p:spPr>
            <p:txBody>
              <a:bodyPr wrap="none" anchor="ctr"/>
              <a:lstStyle/>
              <a:p>
                <a:endParaRPr lang="en-US" sz="2000" dirty="0"/>
              </a:p>
            </p:txBody>
          </p:sp>
          <p:grpSp>
            <p:nvGrpSpPr>
              <p:cNvPr id="5" name="Group 13"/>
              <p:cNvGrpSpPr>
                <a:grpSpLocks/>
              </p:cNvGrpSpPr>
              <p:nvPr/>
            </p:nvGrpSpPr>
            <p:grpSpPr bwMode="auto">
              <a:xfrm>
                <a:off x="530" y="1876"/>
                <a:ext cx="2118" cy="1197"/>
                <a:chOff x="766" y="2200"/>
                <a:chExt cx="1810" cy="1197"/>
              </a:xfrm>
            </p:grpSpPr>
            <p:sp>
              <p:nvSpPr>
                <p:cNvPr id="16415" name="Line 14"/>
                <p:cNvSpPr>
                  <a:spLocks noChangeShapeType="1"/>
                </p:cNvSpPr>
                <p:nvPr/>
              </p:nvSpPr>
              <p:spPr bwMode="auto">
                <a:xfrm>
                  <a:off x="766" y="3397"/>
                  <a:ext cx="1810" cy="0"/>
                </a:xfrm>
                <a:prstGeom prst="line">
                  <a:avLst/>
                </a:prstGeom>
                <a:noFill/>
                <a:ln w="9525">
                  <a:solidFill>
                    <a:srgbClr val="B2B2B2"/>
                  </a:solidFill>
                  <a:round/>
                  <a:headEnd/>
                  <a:tailEnd/>
                </a:ln>
              </p:spPr>
              <p:txBody>
                <a:bodyPr/>
                <a:lstStyle/>
                <a:p>
                  <a:endParaRPr lang="en-US" dirty="0"/>
                </a:p>
              </p:txBody>
            </p:sp>
            <p:sp>
              <p:nvSpPr>
                <p:cNvPr id="16416" name="Line 15"/>
                <p:cNvSpPr>
                  <a:spLocks noChangeShapeType="1"/>
                </p:cNvSpPr>
                <p:nvPr/>
              </p:nvSpPr>
              <p:spPr bwMode="auto">
                <a:xfrm>
                  <a:off x="766" y="3198"/>
                  <a:ext cx="1810" cy="0"/>
                </a:xfrm>
                <a:prstGeom prst="line">
                  <a:avLst/>
                </a:prstGeom>
                <a:noFill/>
                <a:ln w="9525">
                  <a:solidFill>
                    <a:srgbClr val="B2B2B2"/>
                  </a:solidFill>
                  <a:round/>
                  <a:headEnd/>
                  <a:tailEnd/>
                </a:ln>
              </p:spPr>
              <p:txBody>
                <a:bodyPr/>
                <a:lstStyle/>
                <a:p>
                  <a:endParaRPr lang="en-US" dirty="0"/>
                </a:p>
              </p:txBody>
            </p:sp>
            <p:sp>
              <p:nvSpPr>
                <p:cNvPr id="16417" name="Line 16"/>
                <p:cNvSpPr>
                  <a:spLocks noChangeShapeType="1"/>
                </p:cNvSpPr>
                <p:nvPr/>
              </p:nvSpPr>
              <p:spPr bwMode="auto">
                <a:xfrm>
                  <a:off x="766" y="2998"/>
                  <a:ext cx="1810" cy="0"/>
                </a:xfrm>
                <a:prstGeom prst="line">
                  <a:avLst/>
                </a:prstGeom>
                <a:noFill/>
                <a:ln w="9525">
                  <a:solidFill>
                    <a:srgbClr val="B2B2B2"/>
                  </a:solidFill>
                  <a:round/>
                  <a:headEnd/>
                  <a:tailEnd/>
                </a:ln>
              </p:spPr>
              <p:txBody>
                <a:bodyPr/>
                <a:lstStyle/>
                <a:p>
                  <a:endParaRPr lang="en-US" dirty="0"/>
                </a:p>
              </p:txBody>
            </p:sp>
            <p:sp>
              <p:nvSpPr>
                <p:cNvPr id="16418" name="Line 17"/>
                <p:cNvSpPr>
                  <a:spLocks noChangeShapeType="1"/>
                </p:cNvSpPr>
                <p:nvPr/>
              </p:nvSpPr>
              <p:spPr bwMode="auto">
                <a:xfrm>
                  <a:off x="766" y="2799"/>
                  <a:ext cx="1810" cy="0"/>
                </a:xfrm>
                <a:prstGeom prst="line">
                  <a:avLst/>
                </a:prstGeom>
                <a:noFill/>
                <a:ln w="9525">
                  <a:solidFill>
                    <a:srgbClr val="B2B2B2"/>
                  </a:solidFill>
                  <a:round/>
                  <a:headEnd/>
                  <a:tailEnd/>
                </a:ln>
              </p:spPr>
              <p:txBody>
                <a:bodyPr/>
                <a:lstStyle/>
                <a:p>
                  <a:endParaRPr lang="en-US" dirty="0"/>
                </a:p>
              </p:txBody>
            </p:sp>
            <p:sp>
              <p:nvSpPr>
                <p:cNvPr id="16419" name="Line 19"/>
                <p:cNvSpPr>
                  <a:spLocks noChangeShapeType="1"/>
                </p:cNvSpPr>
                <p:nvPr/>
              </p:nvSpPr>
              <p:spPr bwMode="auto">
                <a:xfrm>
                  <a:off x="766" y="2599"/>
                  <a:ext cx="1810" cy="0"/>
                </a:xfrm>
                <a:prstGeom prst="line">
                  <a:avLst/>
                </a:prstGeom>
                <a:noFill/>
                <a:ln w="9525">
                  <a:solidFill>
                    <a:srgbClr val="B2B2B2"/>
                  </a:solidFill>
                  <a:round/>
                  <a:headEnd/>
                  <a:tailEnd/>
                </a:ln>
              </p:spPr>
              <p:txBody>
                <a:bodyPr/>
                <a:lstStyle/>
                <a:p>
                  <a:endParaRPr lang="en-US" dirty="0"/>
                </a:p>
              </p:txBody>
            </p:sp>
            <p:sp>
              <p:nvSpPr>
                <p:cNvPr id="16420" name="Line 20"/>
                <p:cNvSpPr>
                  <a:spLocks noChangeShapeType="1"/>
                </p:cNvSpPr>
                <p:nvPr/>
              </p:nvSpPr>
              <p:spPr bwMode="auto">
                <a:xfrm>
                  <a:off x="766" y="2400"/>
                  <a:ext cx="1810" cy="0"/>
                </a:xfrm>
                <a:prstGeom prst="line">
                  <a:avLst/>
                </a:prstGeom>
                <a:noFill/>
                <a:ln w="9525">
                  <a:solidFill>
                    <a:srgbClr val="B2B2B2"/>
                  </a:solidFill>
                  <a:round/>
                  <a:headEnd/>
                  <a:tailEnd/>
                </a:ln>
              </p:spPr>
              <p:txBody>
                <a:bodyPr/>
                <a:lstStyle/>
                <a:p>
                  <a:endParaRPr lang="en-US" dirty="0"/>
                </a:p>
              </p:txBody>
            </p:sp>
            <p:sp>
              <p:nvSpPr>
                <p:cNvPr id="16421" name="Line 22"/>
                <p:cNvSpPr>
                  <a:spLocks noChangeShapeType="1"/>
                </p:cNvSpPr>
                <p:nvPr/>
              </p:nvSpPr>
              <p:spPr bwMode="auto">
                <a:xfrm>
                  <a:off x="766" y="2200"/>
                  <a:ext cx="1810" cy="0"/>
                </a:xfrm>
                <a:prstGeom prst="line">
                  <a:avLst/>
                </a:prstGeom>
                <a:noFill/>
                <a:ln w="9525">
                  <a:solidFill>
                    <a:srgbClr val="B2B2B2"/>
                  </a:solidFill>
                  <a:round/>
                  <a:headEnd/>
                  <a:tailEnd/>
                </a:ln>
              </p:spPr>
              <p:txBody>
                <a:bodyPr/>
                <a:lstStyle/>
                <a:p>
                  <a:endParaRPr lang="en-US" dirty="0"/>
                </a:p>
              </p:txBody>
            </p:sp>
          </p:grpSp>
        </p:grpSp>
        <p:sp>
          <p:nvSpPr>
            <p:cNvPr id="16407" name="Rectangle 23"/>
            <p:cNvSpPr>
              <a:spLocks noChangeArrowheads="1"/>
            </p:cNvSpPr>
            <p:nvPr/>
          </p:nvSpPr>
          <p:spPr bwMode="auto">
            <a:xfrm>
              <a:off x="3434" y="2410"/>
              <a:ext cx="687" cy="1314"/>
            </a:xfrm>
            <a:prstGeom prst="rect">
              <a:avLst/>
            </a:prstGeom>
            <a:solidFill>
              <a:srgbClr val="C00000"/>
            </a:solidFill>
            <a:ln w="7938">
              <a:solidFill>
                <a:srgbClr val="000000"/>
              </a:solidFill>
              <a:miter lim="800000"/>
              <a:headEnd/>
              <a:tailEnd/>
            </a:ln>
          </p:spPr>
          <p:txBody>
            <a:bodyPr anchor="ctr"/>
            <a:lstStyle/>
            <a:p>
              <a:r>
                <a:rPr lang="en-US" sz="1400" b="1" dirty="0">
                  <a:solidFill>
                    <a:srgbClr val="FFFFFF"/>
                  </a:solidFill>
                </a:rPr>
                <a:t>10 months</a:t>
              </a:r>
            </a:p>
          </p:txBody>
        </p:sp>
        <p:sp>
          <p:nvSpPr>
            <p:cNvPr id="16408" name="Rectangle 26"/>
            <p:cNvSpPr>
              <a:spLocks noChangeArrowheads="1"/>
            </p:cNvSpPr>
            <p:nvPr/>
          </p:nvSpPr>
          <p:spPr bwMode="auto">
            <a:xfrm>
              <a:off x="3710" y="3751"/>
              <a:ext cx="0" cy="174"/>
            </a:xfrm>
            <a:prstGeom prst="rect">
              <a:avLst/>
            </a:prstGeom>
            <a:noFill/>
            <a:ln w="9525">
              <a:noFill/>
              <a:miter lim="800000"/>
              <a:headEnd/>
              <a:tailEnd/>
            </a:ln>
          </p:spPr>
          <p:txBody>
            <a:bodyPr wrap="none" lIns="0" tIns="0" rIns="0" bIns="0">
              <a:spAutoFit/>
            </a:bodyPr>
            <a:lstStyle/>
            <a:p>
              <a:endParaRPr lang="en-US" b="1" dirty="0"/>
            </a:p>
          </p:txBody>
        </p:sp>
        <p:sp>
          <p:nvSpPr>
            <p:cNvPr id="16409" name="Rectangle 29"/>
            <p:cNvSpPr>
              <a:spLocks noChangeArrowheads="1"/>
            </p:cNvSpPr>
            <p:nvPr/>
          </p:nvSpPr>
          <p:spPr bwMode="auto">
            <a:xfrm>
              <a:off x="4295" y="3765"/>
              <a:ext cx="769" cy="157"/>
            </a:xfrm>
            <a:prstGeom prst="rect">
              <a:avLst/>
            </a:prstGeom>
            <a:noFill/>
            <a:ln w="9525">
              <a:noFill/>
              <a:miter lim="800000"/>
              <a:headEnd/>
              <a:tailEnd/>
            </a:ln>
          </p:spPr>
          <p:txBody>
            <a:bodyPr wrap="none" lIns="0" tIns="0" rIns="0" bIns="0">
              <a:spAutoFit/>
            </a:bodyPr>
            <a:lstStyle/>
            <a:p>
              <a:pPr>
                <a:lnSpc>
                  <a:spcPct val="90000"/>
                </a:lnSpc>
              </a:pPr>
              <a:r>
                <a:rPr lang="en-US" sz="1200" b="1" dirty="0" smtClean="0">
                  <a:solidFill>
                    <a:srgbClr val="000000"/>
                  </a:solidFill>
                </a:rPr>
                <a:t>VMware Services</a:t>
              </a:r>
              <a:endParaRPr lang="en-US" sz="1100" b="1" dirty="0"/>
            </a:p>
          </p:txBody>
        </p:sp>
        <p:sp>
          <p:nvSpPr>
            <p:cNvPr id="16410" name="Rectangle 30"/>
            <p:cNvSpPr>
              <a:spLocks noChangeArrowheads="1"/>
            </p:cNvSpPr>
            <p:nvPr/>
          </p:nvSpPr>
          <p:spPr bwMode="auto">
            <a:xfrm>
              <a:off x="4417" y="3685"/>
              <a:ext cx="443" cy="15"/>
            </a:xfrm>
            <a:prstGeom prst="rect">
              <a:avLst/>
            </a:prstGeom>
            <a:solidFill>
              <a:srgbClr val="CCECFF"/>
            </a:solidFill>
            <a:ln w="7938">
              <a:solidFill>
                <a:srgbClr val="000000"/>
              </a:solidFill>
              <a:miter lim="800000"/>
              <a:headEnd/>
              <a:tailEnd/>
            </a:ln>
          </p:spPr>
          <p:txBody>
            <a:bodyPr/>
            <a:lstStyle/>
            <a:p>
              <a:endParaRPr lang="en-US" sz="2000" dirty="0"/>
            </a:p>
          </p:txBody>
        </p:sp>
        <p:sp>
          <p:nvSpPr>
            <p:cNvPr id="16411" name="Rectangle 31"/>
            <p:cNvSpPr>
              <a:spLocks noChangeArrowheads="1"/>
            </p:cNvSpPr>
            <p:nvPr/>
          </p:nvSpPr>
          <p:spPr bwMode="auto">
            <a:xfrm>
              <a:off x="4417" y="3675"/>
              <a:ext cx="443" cy="10"/>
            </a:xfrm>
            <a:prstGeom prst="rect">
              <a:avLst/>
            </a:prstGeom>
            <a:solidFill>
              <a:schemeClr val="accent1"/>
            </a:solidFill>
            <a:ln w="7938">
              <a:solidFill>
                <a:srgbClr val="000000"/>
              </a:solidFill>
              <a:miter lim="800000"/>
              <a:headEnd/>
              <a:tailEnd/>
            </a:ln>
          </p:spPr>
          <p:txBody>
            <a:bodyPr/>
            <a:lstStyle/>
            <a:p>
              <a:endParaRPr lang="en-US" sz="2000" dirty="0"/>
            </a:p>
          </p:txBody>
        </p:sp>
        <p:sp>
          <p:nvSpPr>
            <p:cNvPr id="16412" name="Rectangle 34"/>
            <p:cNvSpPr>
              <a:spLocks noChangeArrowheads="1"/>
            </p:cNvSpPr>
            <p:nvPr/>
          </p:nvSpPr>
          <p:spPr bwMode="auto">
            <a:xfrm>
              <a:off x="4313" y="3334"/>
              <a:ext cx="672" cy="383"/>
            </a:xfrm>
            <a:prstGeom prst="rect">
              <a:avLst/>
            </a:prstGeom>
            <a:solidFill>
              <a:srgbClr val="4F7921"/>
            </a:solidFill>
            <a:ln w="8001">
              <a:solidFill>
                <a:srgbClr val="000000"/>
              </a:solidFill>
              <a:miter lim="800000"/>
              <a:headEnd/>
              <a:tailEnd/>
            </a:ln>
          </p:spPr>
          <p:txBody>
            <a:bodyPr/>
            <a:lstStyle/>
            <a:p>
              <a:endParaRPr lang="en-US" sz="2000" dirty="0"/>
            </a:p>
          </p:txBody>
        </p:sp>
      </p:grpSp>
      <p:sp>
        <p:nvSpPr>
          <p:cNvPr id="16398" name="Rectangle 29"/>
          <p:cNvSpPr>
            <a:spLocks noChangeArrowheads="1"/>
          </p:cNvSpPr>
          <p:nvPr/>
        </p:nvSpPr>
        <p:spPr bwMode="auto">
          <a:xfrm>
            <a:off x="5756275" y="6052892"/>
            <a:ext cx="595313" cy="166688"/>
          </a:xfrm>
          <a:prstGeom prst="rect">
            <a:avLst/>
          </a:prstGeom>
          <a:noFill/>
          <a:ln w="9525">
            <a:noFill/>
            <a:miter lim="800000"/>
            <a:headEnd/>
            <a:tailEnd/>
          </a:ln>
        </p:spPr>
        <p:txBody>
          <a:bodyPr lIns="0" tIns="0" rIns="0" bIns="0">
            <a:spAutoFit/>
          </a:bodyPr>
          <a:lstStyle/>
          <a:p>
            <a:pPr>
              <a:lnSpc>
                <a:spcPct val="90000"/>
              </a:lnSpc>
            </a:pPr>
            <a:r>
              <a:rPr lang="en-US" sz="1200" b="1" dirty="0"/>
              <a:t>Manual </a:t>
            </a:r>
          </a:p>
        </p:txBody>
      </p:sp>
      <p:sp>
        <p:nvSpPr>
          <p:cNvPr id="16399" name="Line 22"/>
          <p:cNvSpPr>
            <a:spLocks noChangeShapeType="1"/>
          </p:cNvSpPr>
          <p:nvPr/>
        </p:nvSpPr>
        <p:spPr bwMode="auto">
          <a:xfrm>
            <a:off x="5181600" y="4376492"/>
            <a:ext cx="3173413" cy="0"/>
          </a:xfrm>
          <a:prstGeom prst="line">
            <a:avLst/>
          </a:prstGeom>
          <a:noFill/>
          <a:ln w="9525">
            <a:solidFill>
              <a:srgbClr val="B2B2B2"/>
            </a:solidFill>
            <a:round/>
            <a:headEnd/>
            <a:tailEnd/>
          </a:ln>
        </p:spPr>
        <p:txBody>
          <a:bodyPr/>
          <a:lstStyle/>
          <a:p>
            <a:endParaRPr lang="en-US" dirty="0"/>
          </a:p>
        </p:txBody>
      </p:sp>
      <p:sp>
        <p:nvSpPr>
          <p:cNvPr id="16400" name="Rectangle 53"/>
          <p:cNvSpPr>
            <a:spLocks noChangeArrowheads="1"/>
          </p:cNvSpPr>
          <p:nvPr/>
        </p:nvSpPr>
        <p:spPr bwMode="auto">
          <a:xfrm>
            <a:off x="6934200" y="5668717"/>
            <a:ext cx="1046163" cy="307975"/>
          </a:xfrm>
          <a:prstGeom prst="rect">
            <a:avLst/>
          </a:prstGeom>
          <a:noFill/>
          <a:ln w="9525">
            <a:noFill/>
            <a:miter lim="800000"/>
            <a:headEnd/>
            <a:tailEnd/>
          </a:ln>
        </p:spPr>
        <p:txBody>
          <a:bodyPr>
            <a:spAutoFit/>
          </a:bodyPr>
          <a:lstStyle/>
          <a:p>
            <a:r>
              <a:rPr lang="en-US" sz="1400" b="1" dirty="0">
                <a:solidFill>
                  <a:srgbClr val="FFFFFF"/>
                </a:solidFill>
              </a:rPr>
              <a:t>4 months</a:t>
            </a:r>
          </a:p>
        </p:txBody>
      </p:sp>
      <p:sp>
        <p:nvSpPr>
          <p:cNvPr id="16401" name="Arc 27"/>
          <p:cNvSpPr>
            <a:spLocks/>
          </p:cNvSpPr>
          <p:nvPr/>
        </p:nvSpPr>
        <p:spPr bwMode="auto">
          <a:xfrm>
            <a:off x="6096000" y="4376492"/>
            <a:ext cx="1371600" cy="1143000"/>
          </a:xfrm>
          <a:custGeom>
            <a:avLst/>
            <a:gdLst>
              <a:gd name="T0" fmla="*/ 0 w 33172"/>
              <a:gd name="T1" fmla="*/ 2147483647 h 22092"/>
              <a:gd name="T2" fmla="*/ 2147483647 w 33172"/>
              <a:gd name="T3" fmla="*/ 2147483647 h 22092"/>
              <a:gd name="T4" fmla="*/ 2147483647 w 33172"/>
              <a:gd name="T5" fmla="*/ 2147483647 h 22092"/>
              <a:gd name="T6" fmla="*/ 0 60000 65536"/>
              <a:gd name="T7" fmla="*/ 0 60000 65536"/>
              <a:gd name="T8" fmla="*/ 0 60000 65536"/>
              <a:gd name="T9" fmla="*/ 0 w 33172"/>
              <a:gd name="T10" fmla="*/ 0 h 22092"/>
              <a:gd name="T11" fmla="*/ 33172 w 33172"/>
              <a:gd name="T12" fmla="*/ 22092 h 22092"/>
            </a:gdLst>
            <a:ahLst/>
            <a:cxnLst>
              <a:cxn ang="T6">
                <a:pos x="T0" y="T1"/>
              </a:cxn>
              <a:cxn ang="T7">
                <a:pos x="T2" y="T3"/>
              </a:cxn>
              <a:cxn ang="T8">
                <a:pos x="T4" y="T5"/>
              </a:cxn>
            </a:cxnLst>
            <a:rect l="T9" t="T10" r="T11" b="T12"/>
            <a:pathLst>
              <a:path w="33172" h="22092" fill="none" extrusionOk="0">
                <a:moveTo>
                  <a:pt x="0" y="3361"/>
                </a:moveTo>
                <a:cubicBezTo>
                  <a:pt x="3460" y="1165"/>
                  <a:pt x="7473" y="-1"/>
                  <a:pt x="11572" y="0"/>
                </a:cubicBezTo>
                <a:cubicBezTo>
                  <a:pt x="23501" y="0"/>
                  <a:pt x="33172" y="9670"/>
                  <a:pt x="33172" y="21600"/>
                </a:cubicBezTo>
                <a:cubicBezTo>
                  <a:pt x="33172" y="21764"/>
                  <a:pt x="33170" y="21928"/>
                  <a:pt x="33166" y="22092"/>
                </a:cubicBezTo>
              </a:path>
              <a:path w="33172" h="22092" stroke="0" extrusionOk="0">
                <a:moveTo>
                  <a:pt x="0" y="3361"/>
                </a:moveTo>
                <a:cubicBezTo>
                  <a:pt x="3460" y="1165"/>
                  <a:pt x="7473" y="-1"/>
                  <a:pt x="11572" y="0"/>
                </a:cubicBezTo>
                <a:cubicBezTo>
                  <a:pt x="23501" y="0"/>
                  <a:pt x="33172" y="9670"/>
                  <a:pt x="33172" y="21600"/>
                </a:cubicBezTo>
                <a:cubicBezTo>
                  <a:pt x="33172" y="21764"/>
                  <a:pt x="33170" y="21928"/>
                  <a:pt x="33166" y="22092"/>
                </a:cubicBezTo>
                <a:lnTo>
                  <a:pt x="11572" y="21600"/>
                </a:lnTo>
                <a:close/>
              </a:path>
            </a:pathLst>
          </a:custGeom>
          <a:noFill/>
          <a:ln w="38100">
            <a:solidFill>
              <a:srgbClr val="4F7921"/>
            </a:solidFill>
            <a:round/>
            <a:headEnd/>
            <a:tailEnd type="triangle" w="med" len="med"/>
          </a:ln>
        </p:spPr>
        <p:txBody>
          <a:bodyPr wrap="none" anchor="ctr"/>
          <a:lstStyle/>
          <a:p>
            <a:endParaRPr lang="en-US" dirty="0"/>
          </a:p>
        </p:txBody>
      </p:sp>
      <p:sp>
        <p:nvSpPr>
          <p:cNvPr id="16402" name="Text Box 28"/>
          <p:cNvSpPr txBox="1">
            <a:spLocks noChangeArrowheads="1"/>
          </p:cNvSpPr>
          <p:nvPr/>
        </p:nvSpPr>
        <p:spPr bwMode="auto">
          <a:xfrm>
            <a:off x="7467600" y="4376492"/>
            <a:ext cx="1150938" cy="609398"/>
          </a:xfrm>
          <a:prstGeom prst="rect">
            <a:avLst/>
          </a:prstGeom>
          <a:solidFill>
            <a:srgbClr val="FFFFFF">
              <a:alpha val="79999"/>
            </a:srgbClr>
          </a:solidFill>
          <a:ln w="9525">
            <a:solidFill>
              <a:srgbClr val="4F7921"/>
            </a:solidFill>
            <a:miter lim="800000"/>
            <a:headEnd/>
            <a:tailEnd/>
          </a:ln>
        </p:spPr>
        <p:txBody>
          <a:bodyPr lIns="45720" rIns="45720">
            <a:spAutoFit/>
          </a:bodyPr>
          <a:lstStyle/>
          <a:p>
            <a:pPr>
              <a:lnSpc>
                <a:spcPct val="85000"/>
              </a:lnSpc>
            </a:pPr>
            <a:r>
              <a:rPr lang="en-US" sz="1600" b="1" dirty="0">
                <a:solidFill>
                  <a:srgbClr val="4F7921"/>
                </a:solidFill>
              </a:rPr>
              <a:t>60%  </a:t>
            </a:r>
          </a:p>
          <a:p>
            <a:pPr>
              <a:lnSpc>
                <a:spcPct val="85000"/>
              </a:lnSpc>
            </a:pPr>
            <a:r>
              <a:rPr lang="en-US" sz="1600" b="1" dirty="0">
                <a:solidFill>
                  <a:srgbClr val="4F7921"/>
                </a:solidFill>
              </a:rPr>
              <a:t>Faster</a:t>
            </a:r>
            <a:endParaRPr lang="en-US" sz="900" b="1" dirty="0">
              <a:solidFill>
                <a:srgbClr val="4F7921"/>
              </a:solidFill>
            </a:endParaRPr>
          </a:p>
        </p:txBody>
      </p:sp>
      <p:sp>
        <p:nvSpPr>
          <p:cNvPr id="40" name="Rectangle 2"/>
          <p:cNvSpPr txBox="1">
            <a:spLocks noChangeArrowheads="1"/>
          </p:cNvSpPr>
          <p:nvPr/>
        </p:nvSpPr>
        <p:spPr bwMode="auto">
          <a:xfrm>
            <a:off x="457200" y="228600"/>
            <a:ext cx="6280150" cy="863600"/>
          </a:xfrm>
          <a:prstGeom prst="rect">
            <a:avLst/>
          </a:prstGeom>
          <a:noFill/>
          <a:ln w="9525">
            <a:noFill/>
            <a:miter lim="800000"/>
            <a:headEnd/>
            <a:tailEnd/>
          </a:ln>
        </p:spPr>
        <p:txBody>
          <a:bodyPr lIns="0" tIns="0" rIns="0" bIns="0" anchor="ctr"/>
          <a:lstStyle/>
          <a:p>
            <a:pPr>
              <a:lnSpc>
                <a:spcPct val="90000"/>
              </a:lnSpc>
              <a:defRPr/>
            </a:pPr>
            <a:endParaRPr lang="en-US" kern="0" dirty="0">
              <a:solidFill>
                <a:srgbClr val="4D4D4D"/>
              </a:solidFill>
              <a:latin typeface="Arial"/>
              <a:ea typeface="ＭＳ Ｐゴシック"/>
            </a:endParaRPr>
          </a:p>
        </p:txBody>
      </p:sp>
      <p:pic>
        <p:nvPicPr>
          <p:cNvPr id="41" name="图片 40" descr="调整大小 Snap1.jpg"/>
          <p:cNvPicPr>
            <a:picLocks noChangeAspect="1"/>
          </p:cNvPicPr>
          <p:nvPr/>
        </p:nvPicPr>
        <p:blipFill>
          <a:blip r:embed="rId4"/>
          <a:stretch>
            <a:fillRect/>
          </a:stretch>
        </p:blipFill>
        <p:spPr>
          <a:xfrm>
            <a:off x="7591425" y="0"/>
            <a:ext cx="1552575" cy="94297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0" name="Object 139" hidden="1"/>
          <p:cNvGraphicFramePr>
            <a:graphicFrameLocks/>
          </p:cNvGraphicFramePr>
          <p:nvPr>
            <p:custDataLst>
              <p:tags r:id="rId2"/>
            </p:custDataLst>
            <p:extLst>
              <p:ext uri="{D42A27DB-BD31-4B8C-83A1-F6EECF244321}">
                <p14:modId xmlns:p14="http://schemas.microsoft.com/office/powerpoint/2010/main" xmlns="" val="2151033226"/>
              </p:ext>
            </p:extLst>
          </p:nvPr>
        </p:nvGraphicFramePr>
        <p:xfrm>
          <a:off x="0" y="0"/>
          <a:ext cx="158750" cy="158750"/>
        </p:xfrm>
        <a:graphic>
          <a:graphicData uri="http://schemas.openxmlformats.org/presentationml/2006/ole">
            <p:oleObj spid="_x0000_s448514" name="think-cell Slide" r:id="rId38" imgW="0" imgH="0" progId="">
              <p:embed/>
            </p:oleObj>
          </a:graphicData>
        </a:graphic>
      </p:graphicFrame>
      <p:sp>
        <p:nvSpPr>
          <p:cNvPr id="361475" name="Rectangle 2"/>
          <p:cNvSpPr>
            <a:spLocks noGrp="1" noChangeArrowheads="1"/>
          </p:cNvSpPr>
          <p:nvPr>
            <p:ph type="title"/>
            <p:custDataLst>
              <p:tags r:id="rId3"/>
            </p:custDataLst>
          </p:nvPr>
        </p:nvSpPr>
        <p:spPr/>
        <p:txBody>
          <a:bodyPr/>
          <a:lstStyle/>
          <a:p>
            <a:pPr algn="l">
              <a:spcBef>
                <a:spcPct val="0"/>
              </a:spcBef>
              <a:spcAft>
                <a:spcPct val="0"/>
              </a:spcAft>
              <a:buNone/>
            </a:pPr>
            <a:r>
              <a:rPr lang="en-US" sz="2200" b="1" i="0">
                <a:solidFill>
                  <a:srgbClr val="003D79"/>
                </a:solidFill>
                <a:latin typeface="Arial"/>
                <a:ea typeface="+mj-ea"/>
                <a:cs typeface="+mj-cs"/>
              </a:rPr>
              <a:t>vSphere 5 版本系列</a:t>
            </a:r>
            <a:endParaRPr lang="en-US" dirty="0" smtClean="0"/>
          </a:p>
        </p:txBody>
      </p:sp>
      <p:graphicFrame>
        <p:nvGraphicFramePr>
          <p:cNvPr id="3" name="Table 2"/>
          <p:cNvGraphicFramePr>
            <a:graphicFrameLocks noGrp="1"/>
          </p:cNvGraphicFramePr>
          <p:nvPr>
            <p:extLst>
              <p:ext uri="{D42A27DB-BD31-4B8C-83A1-F6EECF244321}">
                <p14:modId xmlns:p14="http://schemas.microsoft.com/office/powerpoint/2010/main" xmlns="" val="725582950"/>
              </p:ext>
            </p:extLst>
          </p:nvPr>
        </p:nvGraphicFramePr>
        <p:xfrm>
          <a:off x="185473" y="681778"/>
          <a:ext cx="7928013" cy="5480724"/>
        </p:xfrm>
        <a:graphic>
          <a:graphicData uri="http://schemas.openxmlformats.org/drawingml/2006/table">
            <a:tbl>
              <a:tblPr firstRow="1" bandRow="1">
                <a:tableStyleId>{5C22544A-7EE6-4342-B048-85BDC9FD1C3A}</a:tableStyleId>
              </a:tblPr>
              <a:tblGrid>
                <a:gridCol w="3820470"/>
                <a:gridCol w="1369181"/>
                <a:gridCol w="1369181"/>
                <a:gridCol w="1369181"/>
              </a:tblGrid>
              <a:tr h="393195">
                <a:tc>
                  <a:txBody>
                    <a:bodyPr/>
                    <a:lstStyle/>
                    <a:p>
                      <a:pPr algn="ctr"/>
                      <a:endParaRPr lang="en-US" sz="1200" dirty="0"/>
                    </a:p>
                  </a:txBody>
                  <a:tcPr anchor="ctr">
                    <a:lnR w="6350" cap="flat" cmpd="sng" algn="ctr">
                      <a:solidFill>
                        <a:schemeClr val="tx2"/>
                      </a:solidFill>
                      <a:prstDash val="solid"/>
                      <a:round/>
                      <a:headEnd type="none" w="med" len="med"/>
                      <a:tailEnd type="none" w="med" len="med"/>
                    </a:lnR>
                    <a:lnB w="38100" cmpd="sng">
                      <a:noFill/>
                    </a:lnB>
                    <a:solidFill>
                      <a:srgbClr val="FFFFFF"/>
                    </a:solidFill>
                  </a:tcPr>
                </a:tc>
                <a:tc gridSpan="3">
                  <a:txBody>
                    <a:bodyPr/>
                    <a:lstStyle/>
                    <a:p>
                      <a:pPr marL="0" algn="ctr" defTabSz="914400">
                        <a:buNone/>
                      </a:pPr>
                      <a:r>
                        <a:rPr lang="en-US" sz="1200" b="1" i="0" dirty="0" err="1">
                          <a:solidFill>
                            <a:schemeClr val="bg2">
                              <a:lumMod val="20000"/>
                              <a:lumOff val="80000"/>
                            </a:schemeClr>
                          </a:solidFill>
                          <a:latin typeface="Arial"/>
                          <a:ea typeface="+mn-ea"/>
                          <a:cs typeface="+mn-cs"/>
                        </a:rPr>
                        <a:t>vSphere</a:t>
                      </a:r>
                      <a:r>
                        <a:rPr lang="en-US" sz="1200" b="1" i="0" dirty="0">
                          <a:solidFill>
                            <a:schemeClr val="bg2">
                              <a:lumMod val="20000"/>
                              <a:lumOff val="80000"/>
                            </a:schemeClr>
                          </a:solidFill>
                          <a:latin typeface="Arial"/>
                          <a:ea typeface="+mn-ea"/>
                          <a:cs typeface="+mn-cs"/>
                        </a:rPr>
                        <a:t> 5 </a:t>
                      </a:r>
                      <a:r>
                        <a:rPr lang="en-US" sz="1200" b="1" i="0" dirty="0" err="1">
                          <a:solidFill>
                            <a:schemeClr val="bg2">
                              <a:lumMod val="20000"/>
                              <a:lumOff val="80000"/>
                            </a:schemeClr>
                          </a:solidFill>
                          <a:latin typeface="Arial"/>
                          <a:ea typeface="+mn-ea"/>
                          <a:cs typeface="+mn-cs"/>
                        </a:rPr>
                        <a:t>各版本</a:t>
                      </a:r>
                      <a:endParaRPr lang="en-US" sz="1200" dirty="0">
                        <a:solidFill>
                          <a:schemeClr val="bg2">
                            <a:lumMod val="20000"/>
                            <a:lumOff val="80000"/>
                          </a:schemeClr>
                        </a:solidFill>
                      </a:endParaRP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38100" cmpd="sng">
                      <a:noFill/>
                    </a:lnB>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tcPr>
                </a:tc>
                <a:tc hMerge="1">
                  <a:txBody>
                    <a:bodyPr/>
                    <a:lstStyle/>
                    <a:p>
                      <a:endParaRPr lang="en-US" sz="1200" dirty="0"/>
                    </a:p>
                  </a:txBody>
                  <a:tcPr/>
                </a:tc>
                <a:tc hMerge="1">
                  <a:txBody>
                    <a:bodyPr/>
                    <a:lstStyle/>
                    <a:p>
                      <a:pPr algn="ctr"/>
                      <a:endParaRPr lang="en-US" sz="1200" dirty="0"/>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38100" cmpd="sng">
                      <a:noFill/>
                    </a:lnB>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6200000" scaled="1"/>
                      <a:tileRect/>
                    </a:gradFill>
                  </a:tcPr>
                </a:tc>
              </a:tr>
              <a:tr h="271689">
                <a:tc>
                  <a:txBody>
                    <a:bodyPr/>
                    <a:lstStyle/>
                    <a:p>
                      <a:pPr algn="l"/>
                      <a:endParaRPr lang="en-US" sz="1000" dirty="0"/>
                    </a:p>
                  </a:txBody>
                  <a:tcPr anchor="ctr">
                    <a:lnL w="12700" cmpd="sng">
                      <a:noFill/>
                    </a:lnL>
                    <a:lnR w="6350" cap="flat" cmpd="sng" algn="ctr">
                      <a:noFill/>
                      <a:prstDash val="solid"/>
                      <a:round/>
                      <a:headEnd type="none" w="med" len="med"/>
                      <a:tailEnd type="none" w="med" len="med"/>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914400">
                        <a:buNone/>
                      </a:pPr>
                      <a:r>
                        <a:rPr lang="en-US" sz="1000" b="1" i="0">
                          <a:solidFill>
                            <a:schemeClr val="dk1"/>
                          </a:solidFill>
                          <a:latin typeface="Arial"/>
                          <a:ea typeface="+mn-ea"/>
                          <a:cs typeface="+mn-cs"/>
                        </a:rPr>
                        <a:t>Standard</a:t>
                      </a:r>
                      <a:endParaRPr lang="en-US" sz="1000" b="1" dirty="0"/>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7EFF7"/>
                    </a:solidFill>
                  </a:tcPr>
                </a:tc>
                <a:tc>
                  <a:txBody>
                    <a:bodyPr/>
                    <a:lstStyle/>
                    <a:p>
                      <a:pPr marL="0" algn="ctr" defTabSz="914400">
                        <a:buNone/>
                      </a:pPr>
                      <a:r>
                        <a:rPr lang="en-US" sz="1000" b="1" i="0">
                          <a:solidFill>
                            <a:schemeClr val="dk1"/>
                          </a:solidFill>
                          <a:latin typeface="Arial"/>
                          <a:ea typeface="+mn-ea"/>
                          <a:cs typeface="+mn-cs"/>
                        </a:rPr>
                        <a:t>Enterprise</a:t>
                      </a:r>
                      <a:endParaRPr lang="en-US" sz="1000"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7EFF7"/>
                    </a:solidFill>
                  </a:tcPr>
                </a:tc>
                <a:tc>
                  <a:txBody>
                    <a:bodyPr/>
                    <a:lstStyle/>
                    <a:p>
                      <a:pPr marL="0" algn="ctr" defTabSz="914400">
                        <a:buNone/>
                      </a:pPr>
                      <a:r>
                        <a:rPr lang="en-US" sz="1000" b="1" i="0">
                          <a:solidFill>
                            <a:schemeClr val="dk1"/>
                          </a:solidFill>
                          <a:latin typeface="Arial"/>
                          <a:ea typeface="+mn-ea"/>
                          <a:cs typeface="+mn-cs"/>
                        </a:rPr>
                        <a:t>Enterprise +</a:t>
                      </a:r>
                      <a:endParaRPr lang="en-US" sz="1000"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7EFF7"/>
                    </a:solidFill>
                  </a:tcPr>
                </a:tc>
              </a:tr>
              <a:tr h="226408">
                <a:tc>
                  <a:txBody>
                    <a:bodyPr/>
                    <a:lstStyle/>
                    <a:p>
                      <a:pPr marL="0" algn="l" defTabSz="914400">
                        <a:lnSpc>
                          <a:spcPct val="100000"/>
                        </a:lnSpc>
                        <a:spcAft>
                          <a:spcPts val="0"/>
                        </a:spcAft>
                        <a:buNone/>
                      </a:pPr>
                      <a:endParaRPr lang="en-US" sz="900" b="0" dirty="0"/>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marL="0" algn="ctr" defTabSz="914400">
                        <a:buNone/>
                      </a:pPr>
                      <a:endParaRPr lang="en-US" sz="900"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marL="0" algn="ctr" defTabSz="914400">
                        <a:buNone/>
                      </a:pPr>
                      <a:endParaRPr lang="en-US" sz="900"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marL="0" algn="ctr" defTabSz="914400">
                        <a:buNone/>
                      </a:pPr>
                      <a:endParaRPr lang="en-US" sz="900"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20000"/>
                        <a:lumOff val="80000"/>
                      </a:schemeClr>
                    </a:solidFill>
                  </a:tcPr>
                </a:tc>
              </a:tr>
              <a:tr h="226408">
                <a:tc>
                  <a:txBody>
                    <a:bodyPr/>
                    <a:lstStyle/>
                    <a:p>
                      <a:pPr marL="0" indent="0" algn="l" defTabSz="914400">
                        <a:lnSpc>
                          <a:spcPct val="100000"/>
                        </a:lnSpc>
                        <a:spcAft>
                          <a:spcPts val="0"/>
                        </a:spcAft>
                        <a:buNone/>
                      </a:pPr>
                      <a:r>
                        <a:rPr lang="en-US" sz="900" b="1" i="0" dirty="0" err="1">
                          <a:solidFill>
                            <a:srgbClr val="333333"/>
                          </a:solidFill>
                          <a:latin typeface="Arial"/>
                          <a:ea typeface="+mn-ea"/>
                          <a:cs typeface="+mn-cs"/>
                        </a:rPr>
                        <a:t>授权</a:t>
                      </a:r>
                      <a:endParaRPr lang="en-US" sz="900" dirty="0" smtClean="0">
                        <a:solidFill>
                          <a:schemeClr val="tx1"/>
                        </a:solidFill>
                      </a:endParaRPr>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9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9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9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r>
              <a:tr h="226408">
                <a:tc>
                  <a:txBody>
                    <a:bodyPr/>
                    <a:lstStyle/>
                    <a:p>
                      <a:pPr marL="227046" indent="-227046" algn="l" defTabSz="914400">
                        <a:lnSpc>
                          <a:spcPct val="100000"/>
                        </a:lnSpc>
                        <a:spcAft>
                          <a:spcPts val="0"/>
                        </a:spcAft>
                        <a:buClr>
                          <a:srgbClr val="333333"/>
                        </a:buClr>
                        <a:buFont typeface="Arial"/>
                        <a:buChar char="•"/>
                      </a:pPr>
                      <a:r>
                        <a:rPr lang="en-US" sz="900" b="0" i="0">
                          <a:solidFill>
                            <a:srgbClr val="333333"/>
                          </a:solidFill>
                          <a:latin typeface="Arial"/>
                          <a:ea typeface="+mn-ea"/>
                          <a:cs typeface="+mn-cs"/>
                        </a:rPr>
                        <a:t>虚拟 RAM 授权容量</a:t>
                      </a:r>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marL="0" algn="ctr" defTabSz="914400">
                        <a:buNone/>
                      </a:pPr>
                      <a:r>
                        <a:rPr lang="en-US" sz="900" b="1" i="0" dirty="0" smtClean="0">
                          <a:solidFill>
                            <a:srgbClr val="D9541E"/>
                          </a:solidFill>
                          <a:latin typeface="Arial"/>
                          <a:ea typeface="+mn-ea"/>
                          <a:cs typeface="+mn-cs"/>
                        </a:rPr>
                        <a:t>32 </a:t>
                      </a:r>
                      <a:r>
                        <a:rPr lang="en-US" sz="900" b="1" i="0" dirty="0">
                          <a:solidFill>
                            <a:srgbClr val="D9541E"/>
                          </a:solidFill>
                          <a:latin typeface="Arial"/>
                          <a:ea typeface="+mn-ea"/>
                          <a:cs typeface="+mn-cs"/>
                        </a:rPr>
                        <a:t>GB</a:t>
                      </a:r>
                      <a:endParaRPr lang="en-US" sz="900" b="1" dirty="0">
                        <a:solidFill>
                          <a:schemeClr val="accent6"/>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marL="0" algn="ctr" defTabSz="914400">
                        <a:buNone/>
                      </a:pPr>
                      <a:r>
                        <a:rPr lang="en-US" sz="900" b="1" i="0" dirty="0" smtClean="0">
                          <a:solidFill>
                            <a:srgbClr val="D9541E"/>
                          </a:solidFill>
                          <a:latin typeface="Arial"/>
                          <a:ea typeface="+mn-ea"/>
                          <a:cs typeface="+mn-cs"/>
                        </a:rPr>
                        <a:t>64</a:t>
                      </a:r>
                      <a:r>
                        <a:rPr lang="en-US" sz="900" b="1" i="0" baseline="0" dirty="0" smtClean="0">
                          <a:solidFill>
                            <a:srgbClr val="D9541E"/>
                          </a:solidFill>
                          <a:latin typeface="Arial"/>
                          <a:ea typeface="+mn-ea"/>
                          <a:cs typeface="+mn-cs"/>
                        </a:rPr>
                        <a:t> </a:t>
                      </a:r>
                      <a:r>
                        <a:rPr lang="en-US" sz="900" b="1" i="0" dirty="0" smtClean="0">
                          <a:solidFill>
                            <a:srgbClr val="D9541E"/>
                          </a:solidFill>
                          <a:latin typeface="Arial"/>
                          <a:ea typeface="+mn-ea"/>
                          <a:cs typeface="+mn-cs"/>
                        </a:rPr>
                        <a:t>GB</a:t>
                      </a:r>
                      <a:endParaRPr lang="en-US" sz="900" b="1" dirty="0">
                        <a:solidFill>
                          <a:schemeClr val="accent6"/>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marL="0" algn="ctr" defTabSz="914400">
                        <a:buNone/>
                      </a:pPr>
                      <a:r>
                        <a:rPr lang="en-US" sz="900" b="1" i="0" dirty="0" smtClean="0">
                          <a:solidFill>
                            <a:srgbClr val="D9541E"/>
                          </a:solidFill>
                          <a:latin typeface="Arial"/>
                          <a:ea typeface="+mn-ea"/>
                          <a:cs typeface="+mn-cs"/>
                        </a:rPr>
                        <a:t>96 </a:t>
                      </a:r>
                      <a:r>
                        <a:rPr lang="en-US" sz="900" b="1" i="0" dirty="0">
                          <a:solidFill>
                            <a:srgbClr val="D9541E"/>
                          </a:solidFill>
                          <a:latin typeface="Arial"/>
                          <a:ea typeface="+mn-ea"/>
                          <a:cs typeface="+mn-cs"/>
                        </a:rPr>
                        <a:t>GB</a:t>
                      </a:r>
                      <a:endParaRPr lang="en-US" sz="900" b="1" dirty="0">
                        <a:solidFill>
                          <a:schemeClr val="accent6"/>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r>
              <a:tr h="226408">
                <a:tc>
                  <a:txBody>
                    <a:bodyPr/>
                    <a:lstStyle/>
                    <a:p>
                      <a:pPr marL="227046" indent="-227046" algn="l" defTabSz="914400">
                        <a:lnSpc>
                          <a:spcPct val="100000"/>
                        </a:lnSpc>
                        <a:spcAft>
                          <a:spcPts val="0"/>
                        </a:spcAft>
                        <a:buClr>
                          <a:srgbClr val="333333"/>
                        </a:buClr>
                        <a:buFont typeface="Arial"/>
                        <a:buChar char="•"/>
                      </a:pPr>
                      <a:r>
                        <a:rPr lang="en-US" sz="900" b="0" i="0" dirty="0" err="1">
                          <a:solidFill>
                            <a:srgbClr val="333333"/>
                          </a:solidFill>
                          <a:latin typeface="Arial"/>
                          <a:ea typeface="+mn-ea"/>
                          <a:cs typeface="+mn-cs"/>
                        </a:rPr>
                        <a:t>虚拟</a:t>
                      </a:r>
                      <a:r>
                        <a:rPr lang="en-US" sz="900" b="0" i="0" dirty="0">
                          <a:solidFill>
                            <a:srgbClr val="333333"/>
                          </a:solidFill>
                          <a:latin typeface="Arial"/>
                          <a:ea typeface="+mn-ea"/>
                          <a:cs typeface="+mn-cs"/>
                        </a:rPr>
                        <a:t> CPU/</a:t>
                      </a:r>
                      <a:r>
                        <a:rPr lang="en-US" sz="900" b="0" i="0" baseline="0" dirty="0" err="1">
                          <a:solidFill>
                            <a:srgbClr val="333333"/>
                          </a:solidFill>
                          <a:latin typeface="Arial"/>
                          <a:ea typeface="+mn-ea"/>
                          <a:cs typeface="+mn-cs"/>
                        </a:rPr>
                        <a:t>虚拟机</a:t>
                      </a:r>
                      <a:endParaRPr lang="en-US" sz="900" dirty="0" smtClean="0">
                        <a:solidFill>
                          <a:schemeClr val="tx1"/>
                        </a:solidFill>
                      </a:endParaRPr>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marL="0" algn="ctr" defTabSz="914400">
                        <a:buNone/>
                      </a:pPr>
                      <a:r>
                        <a:rPr lang="en-US" sz="900" b="1" i="0" dirty="0">
                          <a:solidFill>
                            <a:srgbClr val="D9541E"/>
                          </a:solidFill>
                          <a:latin typeface="Arial"/>
                          <a:ea typeface="+mn-ea"/>
                          <a:cs typeface="+mn-cs"/>
                        </a:rPr>
                        <a:t>8 路</a:t>
                      </a:r>
                      <a:endParaRPr lang="en-US" sz="900" b="1" dirty="0">
                        <a:solidFill>
                          <a:schemeClr val="accent6"/>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marL="0" marR="0" indent="0" algn="ctr" defTabSz="914400">
                        <a:lnSpc>
                          <a:spcPct val="100000"/>
                        </a:lnSpc>
                        <a:spcBef>
                          <a:spcPts val="0"/>
                        </a:spcBef>
                        <a:spcAft>
                          <a:spcPts val="0"/>
                        </a:spcAft>
                        <a:buNone/>
                        <a:tabLst/>
                      </a:pPr>
                      <a:r>
                        <a:rPr lang="en-US" sz="900" b="1" i="0" dirty="0">
                          <a:solidFill>
                            <a:srgbClr val="D9541E"/>
                          </a:solidFill>
                          <a:latin typeface="Arial"/>
                          <a:ea typeface="+mn-ea"/>
                          <a:cs typeface="+mn-cs"/>
                        </a:rPr>
                        <a:t>8 路</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marL="0" marR="0" indent="0" algn="ctr" defTabSz="914400">
                        <a:lnSpc>
                          <a:spcPct val="100000"/>
                        </a:lnSpc>
                        <a:spcBef>
                          <a:spcPts val="0"/>
                        </a:spcBef>
                        <a:spcAft>
                          <a:spcPts val="0"/>
                        </a:spcAft>
                        <a:buNone/>
                        <a:tabLst/>
                      </a:pPr>
                      <a:r>
                        <a:rPr lang="en-US" sz="900" b="1" i="0" dirty="0">
                          <a:solidFill>
                            <a:srgbClr val="D9541E"/>
                          </a:solidFill>
                          <a:latin typeface="Arial"/>
                          <a:ea typeface="+mn-ea"/>
                          <a:cs typeface="+mn-cs"/>
                        </a:rPr>
                        <a:t>32 路</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r>
              <a:tr h="241502">
                <a:tc>
                  <a:txBody>
                    <a:bodyPr/>
                    <a:lstStyle/>
                    <a:p>
                      <a:pPr marL="0" indent="0" algn="l" defTabSz="914400">
                        <a:lnSpc>
                          <a:spcPct val="100000"/>
                        </a:lnSpc>
                        <a:spcAft>
                          <a:spcPts val="0"/>
                        </a:spcAft>
                        <a:buNone/>
                      </a:pPr>
                      <a:r>
                        <a:rPr lang="en-US" sz="900" b="1" i="0">
                          <a:solidFill>
                            <a:srgbClr val="000000"/>
                          </a:solidFill>
                          <a:latin typeface="Arial"/>
                          <a:ea typeface="+mn-ea"/>
                          <a:cs typeface="Arial"/>
                        </a:rPr>
                        <a:t>功能特性</a:t>
                      </a:r>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r>
              <a:tr h="226408">
                <a:tc>
                  <a:txBody>
                    <a:bodyPr/>
                    <a:lstStyle/>
                    <a:p>
                      <a:pPr marL="171450" indent="-171450" algn="l" defTabSz="914400">
                        <a:spcAft>
                          <a:spcPts val="0"/>
                        </a:spcAft>
                        <a:buClr>
                          <a:srgbClr val="000000"/>
                        </a:buClr>
                        <a:buFont typeface="Arial"/>
                        <a:buChar char="•"/>
                      </a:pPr>
                      <a:r>
                        <a:rPr lang="en-US" sz="900" b="0" i="0" dirty="0">
                          <a:solidFill>
                            <a:srgbClr val="000000"/>
                          </a:solidFill>
                          <a:latin typeface="Arial"/>
                          <a:ea typeface="+mn-ea"/>
                          <a:cs typeface="+mn-cs"/>
                        </a:rPr>
                        <a:t>High Availability</a:t>
                      </a:r>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smtClean="0">
                        <a:solidFill>
                          <a:srgbClr val="000000"/>
                        </a:solidFill>
                        <a:latin typeface="+mn-lt"/>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r>
              <a:tr h="226408">
                <a:tc>
                  <a:txBody>
                    <a:bodyPr/>
                    <a:lstStyle/>
                    <a:p>
                      <a:pPr marL="171450" indent="-171450" algn="l" defTabSz="914400">
                        <a:spcAft>
                          <a:spcPts val="0"/>
                        </a:spcAft>
                        <a:buClr>
                          <a:srgbClr val="000000"/>
                        </a:buClr>
                        <a:buFont typeface="Arial"/>
                        <a:buChar char="•"/>
                      </a:pPr>
                      <a:r>
                        <a:rPr lang="en-US" sz="900" b="0" i="0">
                          <a:solidFill>
                            <a:srgbClr val="000000"/>
                          </a:solidFill>
                          <a:latin typeface="Arial"/>
                          <a:ea typeface="+mn-ea"/>
                          <a:cs typeface="+mn-cs"/>
                        </a:rPr>
                        <a:t>Data Recovery</a:t>
                      </a:r>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r>
              <a:tr h="226408">
                <a:tc>
                  <a:txBody>
                    <a:bodyPr/>
                    <a:lstStyle/>
                    <a:p>
                      <a:pPr marL="171450" indent="-171450" algn="l" defTabSz="914400">
                        <a:spcAft>
                          <a:spcPts val="0"/>
                        </a:spcAft>
                        <a:buClr>
                          <a:srgbClr val="000000"/>
                        </a:buClr>
                        <a:buFont typeface="Arial"/>
                        <a:buChar char="•"/>
                      </a:pPr>
                      <a:r>
                        <a:rPr lang="en-US" sz="900" b="0" i="0" dirty="0" err="1">
                          <a:solidFill>
                            <a:srgbClr val="000000"/>
                          </a:solidFill>
                          <a:latin typeface="Arial"/>
                          <a:ea typeface="+mn-ea"/>
                          <a:cs typeface="+mn-cs"/>
                        </a:rPr>
                        <a:t>vMotion</a:t>
                      </a:r>
                      <a:endParaRPr lang="en-US" sz="900" dirty="0" smtClean="0">
                        <a:solidFill>
                          <a:srgbClr val="000000"/>
                        </a:solidFill>
                      </a:endParaRPr>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r>
              <a:tr h="226408">
                <a:tc>
                  <a:txBody>
                    <a:bodyPr/>
                    <a:lstStyle/>
                    <a:p>
                      <a:pPr marL="171450" indent="-171450" algn="l" defTabSz="914400">
                        <a:spcAft>
                          <a:spcPts val="0"/>
                        </a:spcAft>
                        <a:buClr>
                          <a:srgbClr val="000000"/>
                        </a:buClr>
                        <a:buFont typeface="Arial"/>
                        <a:buChar char="•"/>
                      </a:pPr>
                      <a:r>
                        <a:rPr lang="en-US" sz="900" b="0" i="0">
                          <a:solidFill>
                            <a:srgbClr val="000000"/>
                          </a:solidFill>
                          <a:latin typeface="Arial"/>
                          <a:ea typeface="+mn-ea"/>
                          <a:cs typeface="+mn-cs"/>
                        </a:rPr>
                        <a:t>虚拟串行端口集中器</a:t>
                      </a:r>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r>
              <a:tr h="226408">
                <a:tc>
                  <a:txBody>
                    <a:bodyPr/>
                    <a:lstStyle/>
                    <a:p>
                      <a:pPr marL="171450" indent="-171450" algn="l" defTabSz="914400">
                        <a:spcAft>
                          <a:spcPts val="0"/>
                        </a:spcAft>
                        <a:buClr>
                          <a:srgbClr val="000000"/>
                        </a:buClr>
                        <a:buFont typeface="Arial"/>
                        <a:buChar char="•"/>
                      </a:pPr>
                      <a:r>
                        <a:rPr lang="en-US" sz="900" b="0" i="0" dirty="0" err="1">
                          <a:solidFill>
                            <a:srgbClr val="000000"/>
                          </a:solidFill>
                          <a:latin typeface="Arial"/>
                          <a:ea typeface="+mn-ea"/>
                          <a:cs typeface="+mn-cs"/>
                        </a:rPr>
                        <a:t>热添加</a:t>
                      </a:r>
                      <a:endParaRPr lang="en-US" sz="900" b="0" i="0" dirty="0">
                        <a:solidFill>
                          <a:srgbClr val="000000"/>
                        </a:solidFill>
                        <a:latin typeface="Arial"/>
                        <a:ea typeface="+mn-ea"/>
                        <a:cs typeface="+mn-cs"/>
                      </a:endParaRPr>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r>
              <a:tr h="226408">
                <a:tc>
                  <a:txBody>
                    <a:bodyPr/>
                    <a:lstStyle/>
                    <a:p>
                      <a:pPr marL="171450" indent="-171450" algn="l" defTabSz="914400">
                        <a:spcAft>
                          <a:spcPts val="0"/>
                        </a:spcAft>
                        <a:buClr>
                          <a:srgbClr val="000000"/>
                        </a:buClr>
                        <a:buFont typeface="Arial"/>
                        <a:buChar char="•"/>
                      </a:pPr>
                      <a:r>
                        <a:rPr lang="en-US" sz="900" b="0" i="0">
                          <a:solidFill>
                            <a:srgbClr val="000000"/>
                          </a:solidFill>
                          <a:latin typeface="Arial"/>
                          <a:ea typeface="+mn-ea"/>
                          <a:cs typeface="+mn-cs"/>
                        </a:rPr>
                        <a:t>vShield Zones</a:t>
                      </a:r>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r>
              <a:tr h="226408">
                <a:tc>
                  <a:txBody>
                    <a:bodyPr/>
                    <a:lstStyle/>
                    <a:p>
                      <a:pPr marL="171450" indent="-171450" algn="l" defTabSz="914400">
                        <a:spcAft>
                          <a:spcPts val="0"/>
                        </a:spcAft>
                        <a:buClr>
                          <a:srgbClr val="000000"/>
                        </a:buClr>
                        <a:buFont typeface="Arial"/>
                        <a:buChar char="•"/>
                      </a:pPr>
                      <a:r>
                        <a:rPr lang="en-US" sz="900" b="0" i="0" dirty="0">
                          <a:solidFill>
                            <a:srgbClr val="000000"/>
                          </a:solidFill>
                          <a:latin typeface="Arial"/>
                          <a:ea typeface="+mn-ea"/>
                          <a:cs typeface="+mn-cs"/>
                        </a:rPr>
                        <a:t>Fault Tolerance</a:t>
                      </a:r>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r>
              <a:tr h="226408">
                <a:tc>
                  <a:txBody>
                    <a:bodyPr/>
                    <a:lstStyle/>
                    <a:p>
                      <a:pPr marL="171450" indent="-171450" algn="l" defTabSz="914400">
                        <a:spcAft>
                          <a:spcPts val="0"/>
                        </a:spcAft>
                        <a:buClr>
                          <a:srgbClr val="000000"/>
                        </a:buClr>
                        <a:buFont typeface="Arial"/>
                        <a:buChar char="•"/>
                      </a:pPr>
                      <a:r>
                        <a:rPr lang="en-US" sz="900" b="0" i="0">
                          <a:solidFill>
                            <a:srgbClr val="000000"/>
                          </a:solidFill>
                          <a:latin typeface="Arial"/>
                          <a:ea typeface="+mn-ea"/>
                          <a:cs typeface="+mn-cs"/>
                        </a:rPr>
                        <a:t>用于阵列集成的存储 API，多路径</a:t>
                      </a:r>
                      <a:endParaRPr lang="en-US" sz="900" dirty="0" smtClean="0">
                        <a:solidFill>
                          <a:srgbClr val="000000"/>
                        </a:solidFill>
                      </a:endParaRPr>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r>
              <a:tr h="226408">
                <a:tc>
                  <a:txBody>
                    <a:bodyPr/>
                    <a:lstStyle/>
                    <a:p>
                      <a:pPr marL="171450" indent="-171450" algn="l" defTabSz="914400">
                        <a:spcAft>
                          <a:spcPts val="0"/>
                        </a:spcAft>
                        <a:buClr>
                          <a:srgbClr val="000000"/>
                        </a:buClr>
                        <a:buFont typeface="Arial"/>
                        <a:buChar char="•"/>
                      </a:pPr>
                      <a:r>
                        <a:rPr lang="en-US" sz="900" b="0" i="0" dirty="0">
                          <a:solidFill>
                            <a:srgbClr val="000000"/>
                          </a:solidFill>
                          <a:latin typeface="Arial"/>
                          <a:ea typeface="+mn-ea"/>
                          <a:cs typeface="+mn-cs"/>
                        </a:rPr>
                        <a:t>Storage </a:t>
                      </a:r>
                      <a:r>
                        <a:rPr lang="en-US" sz="900" b="0" i="0" dirty="0" err="1">
                          <a:solidFill>
                            <a:srgbClr val="000000"/>
                          </a:solidFill>
                          <a:latin typeface="Arial"/>
                          <a:ea typeface="+mn-ea"/>
                          <a:cs typeface="+mn-cs"/>
                        </a:rPr>
                        <a:t>vMotion</a:t>
                      </a:r>
                      <a:endParaRPr lang="en-US" sz="900" dirty="0" smtClean="0">
                        <a:solidFill>
                          <a:srgbClr val="000000"/>
                        </a:solidFill>
                      </a:endParaRPr>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r>
              <a:tr h="226408">
                <a:tc>
                  <a:txBody>
                    <a:bodyPr/>
                    <a:lstStyle/>
                    <a:p>
                      <a:pPr marL="171450" indent="-171450" algn="l" defTabSz="914400">
                        <a:spcAft>
                          <a:spcPts val="0"/>
                        </a:spcAft>
                        <a:buClr>
                          <a:srgbClr val="000000"/>
                        </a:buClr>
                        <a:buFont typeface="Arial"/>
                        <a:buChar char="•"/>
                      </a:pPr>
                      <a:r>
                        <a:rPr lang="en-US" sz="900" b="0" i="0">
                          <a:solidFill>
                            <a:srgbClr val="000000"/>
                          </a:solidFill>
                          <a:latin typeface="Arial"/>
                          <a:ea typeface="+mn-ea"/>
                          <a:cs typeface="+mn-cs"/>
                        </a:rPr>
                        <a:t>Distributed Resource Scheduler 和 Distributed Power Management</a:t>
                      </a:r>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r>
              <a:tr h="226408">
                <a:tc>
                  <a:txBody>
                    <a:bodyPr/>
                    <a:lstStyle/>
                    <a:p>
                      <a:pPr marL="171450" indent="-171450" algn="l" defTabSz="914400">
                        <a:spcAft>
                          <a:spcPts val="0"/>
                        </a:spcAft>
                        <a:buClr>
                          <a:srgbClr val="000000"/>
                        </a:buClr>
                        <a:buFont typeface="Arial"/>
                        <a:buChar char="•"/>
                      </a:pPr>
                      <a:r>
                        <a:rPr lang="en-US" sz="900" b="0" i="0" dirty="0" err="1">
                          <a:solidFill>
                            <a:srgbClr val="000000"/>
                          </a:solidFill>
                          <a:latin typeface="Arial"/>
                          <a:ea typeface="+mn-ea"/>
                          <a:cs typeface="+mn-cs"/>
                        </a:rPr>
                        <a:t>分布式交换机</a:t>
                      </a:r>
                      <a:endParaRPr lang="en-US" sz="900" b="0" i="0" dirty="0">
                        <a:solidFill>
                          <a:srgbClr val="000000"/>
                        </a:solidFill>
                        <a:latin typeface="Arial"/>
                        <a:ea typeface="+mn-ea"/>
                        <a:cs typeface="+mn-cs"/>
                      </a:endParaRPr>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r>
              <a:tr h="226408">
                <a:tc>
                  <a:txBody>
                    <a:bodyPr/>
                    <a:lstStyle/>
                    <a:p>
                      <a:pPr marL="171450" indent="-171450" algn="l" defTabSz="914400">
                        <a:spcAft>
                          <a:spcPts val="0"/>
                        </a:spcAft>
                        <a:buClr>
                          <a:srgbClr val="000000"/>
                        </a:buClr>
                        <a:buFont typeface="Arial"/>
                        <a:buChar char="•"/>
                      </a:pPr>
                      <a:r>
                        <a:rPr lang="en-US" sz="900" b="0" i="0">
                          <a:solidFill>
                            <a:srgbClr val="000000"/>
                          </a:solidFill>
                          <a:latin typeface="Arial"/>
                          <a:ea typeface="+mn-ea"/>
                          <a:cs typeface="+mn-cs"/>
                        </a:rPr>
                        <a:t>I/O 控制（网络和存储）</a:t>
                      </a:r>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r>
              <a:tr h="226408">
                <a:tc>
                  <a:txBody>
                    <a:bodyPr/>
                    <a:lstStyle/>
                    <a:p>
                      <a:pPr marL="171450" indent="-171450" algn="l" defTabSz="914400">
                        <a:spcAft>
                          <a:spcPts val="0"/>
                        </a:spcAft>
                        <a:buClr>
                          <a:srgbClr val="000000"/>
                        </a:buClr>
                        <a:buFont typeface="Arial"/>
                        <a:buChar char="•"/>
                      </a:pPr>
                      <a:r>
                        <a:rPr lang="en-US" sz="900" b="0" i="0" dirty="0" err="1">
                          <a:solidFill>
                            <a:srgbClr val="000000"/>
                          </a:solidFill>
                          <a:latin typeface="Arial"/>
                          <a:ea typeface="+mn-ea"/>
                          <a:cs typeface="+mn-cs"/>
                        </a:rPr>
                        <a:t>主机配置文件</a:t>
                      </a:r>
                      <a:endParaRPr lang="en-US" sz="900" b="0" i="0" dirty="0">
                        <a:solidFill>
                          <a:srgbClr val="000000"/>
                        </a:solidFill>
                        <a:latin typeface="Arial"/>
                        <a:ea typeface="+mn-ea"/>
                        <a:cs typeface="+mn-cs"/>
                      </a:endParaRPr>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r>
              <a:tr h="226408">
                <a:tc>
                  <a:txBody>
                    <a:bodyPr/>
                    <a:lstStyle/>
                    <a:p>
                      <a:pPr marL="171450" marR="0" indent="-171450" algn="l" defTabSz="914400">
                        <a:lnSpc>
                          <a:spcPct val="100000"/>
                        </a:lnSpc>
                        <a:spcBef>
                          <a:spcPts val="0"/>
                        </a:spcBef>
                        <a:spcAft>
                          <a:spcPts val="0"/>
                        </a:spcAft>
                        <a:buClr>
                          <a:srgbClr val="000000"/>
                        </a:buClr>
                        <a:buFont typeface="Arial"/>
                        <a:buChar char="•"/>
                        <a:tabLst/>
                      </a:pPr>
                      <a:r>
                        <a:rPr lang="en-US" sz="900" b="1" i="0">
                          <a:solidFill>
                            <a:srgbClr val="000000"/>
                          </a:solidFill>
                          <a:latin typeface="Arial"/>
                          <a:ea typeface="+mn-ea"/>
                          <a:cs typeface="+mn-cs"/>
                        </a:rPr>
                        <a:t>自动</a:t>
                      </a:r>
                      <a:r>
                        <a:rPr lang="en-US" sz="900" b="1" i="0" baseline="0">
                          <a:solidFill>
                            <a:srgbClr val="000000"/>
                          </a:solidFill>
                          <a:latin typeface="Arial"/>
                          <a:ea typeface="+mn-ea"/>
                          <a:cs typeface="+mn-cs"/>
                        </a:rPr>
                        <a:t>部署</a:t>
                      </a:r>
                      <a:endParaRPr lang="en-US" sz="900" b="1" dirty="0" smtClean="0">
                        <a:solidFill>
                          <a:srgbClr val="000000"/>
                        </a:solidFill>
                      </a:endParaRPr>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r>
              <a:tr h="226408">
                <a:tc>
                  <a:txBody>
                    <a:bodyPr/>
                    <a:lstStyle/>
                    <a:p>
                      <a:pPr marL="171450" marR="0" indent="-171450" algn="l" defTabSz="914400">
                        <a:lnSpc>
                          <a:spcPct val="100000"/>
                        </a:lnSpc>
                        <a:spcBef>
                          <a:spcPts val="0"/>
                        </a:spcBef>
                        <a:spcAft>
                          <a:spcPts val="0"/>
                        </a:spcAft>
                        <a:buClr>
                          <a:srgbClr val="000000"/>
                        </a:buClr>
                        <a:buFont typeface="Arial"/>
                        <a:buChar char="•"/>
                        <a:tabLst/>
                      </a:pPr>
                      <a:r>
                        <a:rPr lang="en-US" sz="900" b="1" i="0" dirty="0" err="1">
                          <a:solidFill>
                            <a:srgbClr val="000000"/>
                          </a:solidFill>
                          <a:latin typeface="Arial"/>
                          <a:ea typeface="+mn-ea"/>
                          <a:cs typeface="+mn-cs"/>
                        </a:rPr>
                        <a:t>策略驱动的存储</a:t>
                      </a:r>
                      <a:endParaRPr lang="en-US" sz="900" b="1" i="0" dirty="0">
                        <a:solidFill>
                          <a:srgbClr val="000000"/>
                        </a:solidFill>
                        <a:latin typeface="Arial"/>
                        <a:ea typeface="+mn-ea"/>
                        <a:cs typeface="+mn-cs"/>
                      </a:endParaRPr>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r>
              <a:tr h="175892">
                <a:tc>
                  <a:txBody>
                    <a:bodyPr/>
                    <a:lstStyle/>
                    <a:p>
                      <a:pPr marL="171450" marR="0" indent="-171450" algn="l" defTabSz="914400">
                        <a:lnSpc>
                          <a:spcPct val="100000"/>
                        </a:lnSpc>
                        <a:spcBef>
                          <a:spcPts val="0"/>
                        </a:spcBef>
                        <a:spcAft>
                          <a:spcPts val="0"/>
                        </a:spcAft>
                        <a:buClr>
                          <a:srgbClr val="000000"/>
                        </a:buClr>
                        <a:buFont typeface="Arial"/>
                        <a:buChar char="•"/>
                        <a:tabLst/>
                      </a:pPr>
                      <a:r>
                        <a:rPr lang="en-US" sz="900" b="1" i="0">
                          <a:solidFill>
                            <a:srgbClr val="000000"/>
                          </a:solidFill>
                          <a:latin typeface="Arial"/>
                          <a:ea typeface="+mn-ea"/>
                          <a:cs typeface="+mn-cs"/>
                        </a:rPr>
                        <a:t>存储 DRS</a:t>
                      </a:r>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endParaRPr lang="en-US" sz="8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r>
            </a:tbl>
          </a:graphicData>
        </a:graphic>
      </p:graphicFrame>
      <p:sp>
        <p:nvSpPr>
          <p:cNvPr id="32" name="Oval 31"/>
          <p:cNvSpPr/>
          <p:nvPr>
            <p:custDataLst>
              <p:tags r:id="rId4"/>
            </p:custDataLst>
          </p:nvPr>
        </p:nvSpPr>
        <p:spPr bwMode="auto">
          <a:xfrm>
            <a:off x="7336106" y="2537129"/>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33" name="Oval 32"/>
          <p:cNvSpPr/>
          <p:nvPr>
            <p:custDataLst>
              <p:tags r:id="rId5"/>
            </p:custDataLst>
          </p:nvPr>
        </p:nvSpPr>
        <p:spPr bwMode="auto">
          <a:xfrm>
            <a:off x="7336106" y="2782164"/>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34" name="Oval 33"/>
          <p:cNvSpPr/>
          <p:nvPr>
            <p:custDataLst>
              <p:tags r:id="rId6"/>
            </p:custDataLst>
          </p:nvPr>
        </p:nvSpPr>
        <p:spPr bwMode="auto">
          <a:xfrm>
            <a:off x="7336106" y="3011214"/>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35" name="Oval 34"/>
          <p:cNvSpPr/>
          <p:nvPr>
            <p:custDataLst>
              <p:tags r:id="rId7"/>
            </p:custDataLst>
          </p:nvPr>
        </p:nvSpPr>
        <p:spPr bwMode="auto">
          <a:xfrm>
            <a:off x="7336106" y="3237067"/>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36" name="Oval 35"/>
          <p:cNvSpPr/>
          <p:nvPr>
            <p:custDataLst>
              <p:tags r:id="rId8"/>
            </p:custDataLst>
          </p:nvPr>
        </p:nvSpPr>
        <p:spPr bwMode="auto">
          <a:xfrm>
            <a:off x="7336106" y="3462920"/>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37" name="Oval 36"/>
          <p:cNvSpPr/>
          <p:nvPr>
            <p:custDataLst>
              <p:tags r:id="rId9"/>
            </p:custDataLst>
          </p:nvPr>
        </p:nvSpPr>
        <p:spPr bwMode="auto">
          <a:xfrm>
            <a:off x="7336106" y="3695167"/>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43" name="Oval 42"/>
          <p:cNvSpPr/>
          <p:nvPr>
            <p:custDataLst>
              <p:tags r:id="rId10"/>
            </p:custDataLst>
          </p:nvPr>
        </p:nvSpPr>
        <p:spPr bwMode="auto">
          <a:xfrm>
            <a:off x="7336106" y="3924217"/>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46" name="Oval 45"/>
          <p:cNvSpPr/>
          <p:nvPr>
            <p:custDataLst>
              <p:tags r:id="rId11"/>
            </p:custDataLst>
          </p:nvPr>
        </p:nvSpPr>
        <p:spPr bwMode="auto">
          <a:xfrm>
            <a:off x="7336106" y="4143676"/>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47" name="Oval 46"/>
          <p:cNvSpPr/>
          <p:nvPr>
            <p:custDataLst>
              <p:tags r:id="rId12"/>
            </p:custDataLst>
          </p:nvPr>
        </p:nvSpPr>
        <p:spPr bwMode="auto">
          <a:xfrm>
            <a:off x="7336106" y="4359938"/>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48" name="Oval 47"/>
          <p:cNvSpPr/>
          <p:nvPr>
            <p:custDataLst>
              <p:tags r:id="rId13"/>
            </p:custDataLst>
          </p:nvPr>
        </p:nvSpPr>
        <p:spPr bwMode="auto">
          <a:xfrm>
            <a:off x="7336106" y="4597584"/>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50" name="Oval 49"/>
          <p:cNvSpPr/>
          <p:nvPr>
            <p:custDataLst>
              <p:tags r:id="rId14"/>
            </p:custDataLst>
          </p:nvPr>
        </p:nvSpPr>
        <p:spPr bwMode="auto">
          <a:xfrm>
            <a:off x="7336106" y="4827375"/>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52" name="Oval 51"/>
          <p:cNvSpPr/>
          <p:nvPr>
            <p:custDataLst>
              <p:tags r:id="rId15"/>
            </p:custDataLst>
          </p:nvPr>
        </p:nvSpPr>
        <p:spPr bwMode="auto">
          <a:xfrm>
            <a:off x="7336106" y="5059056"/>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111" name="Oval 110"/>
          <p:cNvSpPr/>
          <p:nvPr>
            <p:custDataLst>
              <p:tags r:id="rId16"/>
            </p:custDataLst>
          </p:nvPr>
        </p:nvSpPr>
        <p:spPr bwMode="auto">
          <a:xfrm>
            <a:off x="2077658" y="1150085"/>
            <a:ext cx="152400" cy="152400"/>
          </a:xfrm>
          <a:prstGeom prst="ellipse">
            <a:avLst/>
          </a:prstGeom>
          <a:solidFill>
            <a:schemeClr val="accent5"/>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endParaRPr lang="en-US" sz="1000" dirty="0" smtClean="0"/>
          </a:p>
        </p:txBody>
      </p:sp>
      <p:sp>
        <p:nvSpPr>
          <p:cNvPr id="112" name="TextBox 111"/>
          <p:cNvSpPr txBox="1"/>
          <p:nvPr>
            <p:custDataLst>
              <p:tags r:id="rId17"/>
            </p:custDataLst>
          </p:nvPr>
        </p:nvSpPr>
        <p:spPr>
          <a:xfrm>
            <a:off x="2300790" y="1150816"/>
            <a:ext cx="1724504" cy="175797"/>
          </a:xfrm>
          <a:prstGeom prst="rect">
            <a:avLst/>
          </a:prstGeom>
          <a:noFill/>
        </p:spPr>
        <p:txBody>
          <a:bodyPr vert="horz" wrap="square" lIns="0" tIns="0" rIns="0" bIns="0" rtlCol="0" anchor="t" anchorCtr="0">
            <a:noAutofit/>
          </a:bodyPr>
          <a:lstStyle/>
          <a:p>
            <a:pPr marL="119055" indent="-119055" algn="l">
              <a:buNone/>
            </a:pPr>
            <a:r>
              <a:rPr lang="en-US" sz="1000" b="0" i="0" dirty="0" err="1">
                <a:solidFill>
                  <a:srgbClr val="333333"/>
                </a:solidFill>
                <a:latin typeface="Arial"/>
                <a:ea typeface="ＭＳ Ｐゴシック"/>
                <a:cs typeface="+mn-cs"/>
              </a:rPr>
              <a:t>vSphere</a:t>
            </a:r>
            <a:r>
              <a:rPr lang="en-US" sz="1000" b="0" i="0" dirty="0">
                <a:solidFill>
                  <a:srgbClr val="333333"/>
                </a:solidFill>
                <a:latin typeface="Arial"/>
                <a:ea typeface="ＭＳ Ｐゴシック"/>
                <a:cs typeface="+mn-cs"/>
              </a:rPr>
              <a:t> 5.0 </a:t>
            </a:r>
            <a:r>
              <a:rPr lang="en-US" sz="1000" b="0" i="0" dirty="0" err="1">
                <a:solidFill>
                  <a:srgbClr val="333333"/>
                </a:solidFill>
                <a:latin typeface="Arial"/>
                <a:ea typeface="ＭＳ Ｐゴシック"/>
                <a:cs typeface="+mn-cs"/>
              </a:rPr>
              <a:t>的新增功能</a:t>
            </a:r>
            <a:endParaRPr lang="en-US" sz="1000" b="0" i="0" dirty="0">
              <a:solidFill>
                <a:srgbClr val="333333"/>
              </a:solidFill>
              <a:latin typeface="Arial"/>
              <a:ea typeface="ＭＳ Ｐゴシック"/>
              <a:cs typeface="+mn-cs"/>
            </a:endParaRPr>
          </a:p>
        </p:txBody>
      </p:sp>
      <p:sp>
        <p:nvSpPr>
          <p:cNvPr id="54" name="Oval 53"/>
          <p:cNvSpPr/>
          <p:nvPr>
            <p:custDataLst>
              <p:tags r:id="rId18"/>
            </p:custDataLst>
          </p:nvPr>
        </p:nvSpPr>
        <p:spPr bwMode="auto">
          <a:xfrm>
            <a:off x="7336106" y="5520152"/>
            <a:ext cx="137160" cy="137160"/>
          </a:xfrm>
          <a:prstGeom prst="ellipse">
            <a:avLst/>
          </a:prstGeom>
          <a:solidFill>
            <a:schemeClr val="accent5"/>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67" name="Oval 66"/>
          <p:cNvSpPr/>
          <p:nvPr>
            <p:custDataLst>
              <p:tags r:id="rId19"/>
            </p:custDataLst>
          </p:nvPr>
        </p:nvSpPr>
        <p:spPr bwMode="auto">
          <a:xfrm>
            <a:off x="7336106" y="5743956"/>
            <a:ext cx="137160" cy="137160"/>
          </a:xfrm>
          <a:prstGeom prst="ellipse">
            <a:avLst/>
          </a:prstGeom>
          <a:solidFill>
            <a:schemeClr val="accent5"/>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69" name="Oval 68"/>
          <p:cNvSpPr/>
          <p:nvPr>
            <p:custDataLst>
              <p:tags r:id="rId20"/>
            </p:custDataLst>
          </p:nvPr>
        </p:nvSpPr>
        <p:spPr bwMode="auto">
          <a:xfrm>
            <a:off x="7337539" y="5966123"/>
            <a:ext cx="137160" cy="137160"/>
          </a:xfrm>
          <a:prstGeom prst="ellipse">
            <a:avLst/>
          </a:prstGeom>
          <a:solidFill>
            <a:schemeClr val="accent5"/>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70" name="Oval 69"/>
          <p:cNvSpPr/>
          <p:nvPr>
            <p:custDataLst>
              <p:tags r:id="rId21"/>
            </p:custDataLst>
          </p:nvPr>
        </p:nvSpPr>
        <p:spPr bwMode="auto">
          <a:xfrm>
            <a:off x="5965964" y="2543495"/>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71" name="Oval 70"/>
          <p:cNvSpPr/>
          <p:nvPr>
            <p:custDataLst>
              <p:tags r:id="rId22"/>
            </p:custDataLst>
          </p:nvPr>
        </p:nvSpPr>
        <p:spPr bwMode="auto">
          <a:xfrm>
            <a:off x="5965964" y="2788530"/>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72" name="Oval 71"/>
          <p:cNvSpPr/>
          <p:nvPr>
            <p:custDataLst>
              <p:tags r:id="rId23"/>
            </p:custDataLst>
          </p:nvPr>
        </p:nvSpPr>
        <p:spPr bwMode="auto">
          <a:xfrm>
            <a:off x="5965964" y="3017580"/>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73" name="Oval 72"/>
          <p:cNvSpPr/>
          <p:nvPr>
            <p:custDataLst>
              <p:tags r:id="rId24"/>
            </p:custDataLst>
          </p:nvPr>
        </p:nvSpPr>
        <p:spPr bwMode="auto">
          <a:xfrm>
            <a:off x="5965964" y="3243433"/>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74" name="Oval 73"/>
          <p:cNvSpPr/>
          <p:nvPr>
            <p:custDataLst>
              <p:tags r:id="rId25"/>
            </p:custDataLst>
          </p:nvPr>
        </p:nvSpPr>
        <p:spPr bwMode="auto">
          <a:xfrm>
            <a:off x="5965964" y="3469286"/>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80" name="Oval 79"/>
          <p:cNvSpPr/>
          <p:nvPr>
            <p:custDataLst>
              <p:tags r:id="rId26"/>
            </p:custDataLst>
          </p:nvPr>
        </p:nvSpPr>
        <p:spPr bwMode="auto">
          <a:xfrm>
            <a:off x="5965964" y="3701533"/>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83" name="Oval 82"/>
          <p:cNvSpPr/>
          <p:nvPr>
            <p:custDataLst>
              <p:tags r:id="rId27"/>
            </p:custDataLst>
          </p:nvPr>
        </p:nvSpPr>
        <p:spPr bwMode="auto">
          <a:xfrm>
            <a:off x="5965964" y="3930583"/>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84" name="Oval 83"/>
          <p:cNvSpPr/>
          <p:nvPr>
            <p:custDataLst>
              <p:tags r:id="rId28"/>
            </p:custDataLst>
          </p:nvPr>
        </p:nvSpPr>
        <p:spPr bwMode="auto">
          <a:xfrm>
            <a:off x="5965964" y="4150042"/>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85" name="Oval 84"/>
          <p:cNvSpPr/>
          <p:nvPr>
            <p:custDataLst>
              <p:tags r:id="rId29"/>
            </p:custDataLst>
          </p:nvPr>
        </p:nvSpPr>
        <p:spPr bwMode="auto">
          <a:xfrm>
            <a:off x="5965964" y="4366304"/>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86" name="Oval 85"/>
          <p:cNvSpPr/>
          <p:nvPr>
            <p:custDataLst>
              <p:tags r:id="rId30"/>
            </p:custDataLst>
          </p:nvPr>
        </p:nvSpPr>
        <p:spPr bwMode="auto">
          <a:xfrm>
            <a:off x="5965964" y="4603950"/>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94" name="Oval 93"/>
          <p:cNvSpPr/>
          <p:nvPr>
            <p:custDataLst>
              <p:tags r:id="rId31"/>
            </p:custDataLst>
          </p:nvPr>
        </p:nvSpPr>
        <p:spPr bwMode="auto">
          <a:xfrm>
            <a:off x="4610530" y="2537296"/>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95" name="Oval 94"/>
          <p:cNvSpPr/>
          <p:nvPr>
            <p:custDataLst>
              <p:tags r:id="rId32"/>
            </p:custDataLst>
          </p:nvPr>
        </p:nvSpPr>
        <p:spPr bwMode="auto">
          <a:xfrm>
            <a:off x="4610530" y="2782331"/>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104" name="Oval 103"/>
          <p:cNvSpPr/>
          <p:nvPr>
            <p:custDataLst>
              <p:tags r:id="rId33"/>
            </p:custDataLst>
          </p:nvPr>
        </p:nvSpPr>
        <p:spPr bwMode="auto">
          <a:xfrm>
            <a:off x="4610530" y="3011381"/>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sp>
        <p:nvSpPr>
          <p:cNvPr id="124" name="Rectangle 123"/>
          <p:cNvSpPr/>
          <p:nvPr>
            <p:custDataLst>
              <p:tags r:id="rId34"/>
            </p:custDataLst>
          </p:nvPr>
        </p:nvSpPr>
        <p:spPr>
          <a:xfrm>
            <a:off x="182868" y="6143365"/>
            <a:ext cx="7683910" cy="359073"/>
          </a:xfrm>
          <a:prstGeom prst="rect">
            <a:avLst/>
          </a:prstGeom>
        </p:spPr>
        <p:txBody>
          <a:bodyPr wrap="square">
            <a:spAutoFit/>
          </a:bodyPr>
          <a:lstStyle/>
          <a:p>
            <a:pPr marL="171450" indent="-171450" algn="l">
              <a:spcAft>
                <a:spcPts val="400"/>
              </a:spcAft>
              <a:buNone/>
            </a:pPr>
            <a:r>
              <a:rPr lang="en-US" sz="700" b="0" i="0">
                <a:solidFill>
                  <a:srgbClr val="000000"/>
                </a:solidFill>
                <a:latin typeface="Arial"/>
                <a:ea typeface="ＭＳ Ｐゴシック"/>
                <a:cs typeface="+mn-cs"/>
              </a:rPr>
              <a:t>所有版本包括： Thin Provisioning、Update Manager、用于数据保护的存储 API、映像配置文件和 SLES（Ess 和 Ess + 除外）</a:t>
            </a:r>
          </a:p>
          <a:p>
            <a:pPr marL="171450" indent="-171450" algn="l">
              <a:spcAft>
                <a:spcPts val="400"/>
              </a:spcAft>
              <a:buNone/>
            </a:pPr>
            <a:endParaRPr lang="en-US" sz="700" dirty="0" smtClean="0">
              <a:solidFill>
                <a:srgbClr val="000000"/>
              </a:solidFill>
            </a:endParaRPr>
          </a:p>
        </p:txBody>
      </p:sp>
      <p:sp>
        <p:nvSpPr>
          <p:cNvPr id="125" name="Rounded Rectangle 124"/>
          <p:cNvSpPr/>
          <p:nvPr/>
        </p:nvSpPr>
        <p:spPr bwMode="auto">
          <a:xfrm>
            <a:off x="4071116" y="3245719"/>
            <a:ext cx="1223586" cy="862276"/>
          </a:xfrm>
          <a:prstGeom prst="roundRect">
            <a:avLst/>
          </a:prstGeom>
          <a:solidFill>
            <a:srgbClr val="FFFFFF"/>
          </a:solidFill>
          <a:ln w="19050">
            <a:solidFill>
              <a:schemeClr val="accent5"/>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algn="ctr">
              <a:spcAft>
                <a:spcPct val="40000"/>
              </a:spcAft>
              <a:buNone/>
            </a:pPr>
            <a:r>
              <a:rPr lang="en-US" sz="1000" b="1" i="0">
                <a:solidFill>
                  <a:srgbClr val="000000"/>
                </a:solidFill>
                <a:latin typeface="Arial"/>
                <a:ea typeface="ＭＳ Ｐゴシック"/>
                <a:cs typeface="+mn-cs"/>
              </a:rPr>
              <a:t>服务器整合以及无计划内停机</a:t>
            </a:r>
            <a:endParaRPr lang="en-US" sz="1000" b="1" dirty="0">
              <a:solidFill>
                <a:srgbClr val="000000"/>
              </a:solidFill>
            </a:endParaRPr>
          </a:p>
        </p:txBody>
      </p:sp>
      <p:sp>
        <p:nvSpPr>
          <p:cNvPr id="126" name="Rounded Rectangle 125"/>
          <p:cNvSpPr/>
          <p:nvPr/>
        </p:nvSpPr>
        <p:spPr bwMode="auto">
          <a:xfrm>
            <a:off x="5440752" y="4827120"/>
            <a:ext cx="1225296" cy="859536"/>
          </a:xfrm>
          <a:prstGeom prst="roundRect">
            <a:avLst/>
          </a:prstGeom>
          <a:solidFill>
            <a:srgbClr val="FFFFFF"/>
          </a:solidFill>
          <a:ln w="19050">
            <a:solidFill>
              <a:schemeClr val="accent5"/>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algn="ctr">
              <a:spcAft>
                <a:spcPts val="400"/>
              </a:spcAft>
              <a:buNone/>
            </a:pPr>
            <a:r>
              <a:rPr lang="en-US" sz="1000" b="1" i="0">
                <a:solidFill>
                  <a:srgbClr val="000000"/>
                </a:solidFill>
                <a:latin typeface="Arial"/>
                <a:ea typeface="ＭＳ Ｐゴシック"/>
                <a:cs typeface="+mn-cs"/>
              </a:rPr>
              <a:t>功能强大、高效的资源管理</a:t>
            </a:r>
            <a:endParaRPr lang="en-US" sz="1000" b="1" dirty="0">
              <a:solidFill>
                <a:srgbClr val="000000"/>
              </a:solidFill>
            </a:endParaRPr>
          </a:p>
        </p:txBody>
      </p:sp>
      <p:sp>
        <p:nvSpPr>
          <p:cNvPr id="127" name="Rounded Rectangle 126"/>
          <p:cNvSpPr/>
          <p:nvPr/>
        </p:nvSpPr>
        <p:spPr bwMode="auto">
          <a:xfrm>
            <a:off x="7641515" y="5218599"/>
            <a:ext cx="1225296" cy="859536"/>
          </a:xfrm>
          <a:prstGeom prst="roundRect">
            <a:avLst/>
          </a:prstGeom>
          <a:solidFill>
            <a:srgbClr val="FFFFFF"/>
          </a:solidFill>
          <a:ln w="19050">
            <a:solidFill>
              <a:schemeClr val="accent5"/>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algn="ctr">
              <a:spcAft>
                <a:spcPts val="400"/>
              </a:spcAft>
              <a:buNone/>
            </a:pPr>
            <a:r>
              <a:rPr lang="en-US" sz="1000" b="1" i="0">
                <a:solidFill>
                  <a:srgbClr val="000000"/>
                </a:solidFill>
                <a:latin typeface="Arial"/>
                <a:ea typeface="ＭＳ Ｐゴシック"/>
                <a:cs typeface="+mn-cs"/>
              </a:rPr>
              <a:t>基于策略的 </a:t>
            </a:r>
            <a:br>
              <a:rPr lang="en-US" sz="1000" b="1" i="0">
                <a:solidFill>
                  <a:srgbClr val="000000"/>
                </a:solidFill>
                <a:latin typeface="Arial"/>
                <a:ea typeface="ＭＳ Ｐゴシック"/>
                <a:cs typeface="+mn-cs"/>
              </a:rPr>
            </a:br>
            <a:r>
              <a:rPr lang="en-US" sz="1000" b="1" i="0">
                <a:solidFill>
                  <a:srgbClr val="000000"/>
                </a:solidFill>
                <a:latin typeface="Arial"/>
                <a:ea typeface="ＭＳ Ｐゴシック"/>
                <a:cs typeface="+mn-cs"/>
              </a:rPr>
              <a:t>数据中心自动化</a:t>
            </a:r>
            <a:endParaRPr lang="en-US" sz="1000" dirty="0">
              <a:solidFill>
                <a:srgbClr val="000000"/>
              </a:solidFill>
            </a:endParaRPr>
          </a:p>
        </p:txBody>
      </p:sp>
      <p:sp>
        <p:nvSpPr>
          <p:cNvPr id="40" name="Oval 39"/>
          <p:cNvSpPr/>
          <p:nvPr>
            <p:custDataLst>
              <p:tags r:id="rId35"/>
            </p:custDataLst>
          </p:nvPr>
        </p:nvSpPr>
        <p:spPr bwMode="auto">
          <a:xfrm>
            <a:off x="7336106" y="5287656"/>
            <a:ext cx="137160" cy="137160"/>
          </a:xfrm>
          <a:prstGeom prst="ellipse">
            <a:avLst/>
          </a:prstGeom>
          <a:solidFill>
            <a:schemeClr val="accent3"/>
          </a:solidFill>
          <a:ln w="12700" cap="flat" cmpd="sng" algn="ctr">
            <a:noFill/>
            <a:prstDash val="solid"/>
            <a:round/>
            <a:headEnd type="none" w="med" len="med"/>
            <a:tailEnd type="none" w="med" len="med"/>
          </a:ln>
          <a:effectLst/>
        </p:spPr>
        <p:txBody>
          <a:bodyPr wrap="none" lIns="0" tIns="0" rIns="0" bIns="0" anchor="ctr"/>
          <a:lstStyle/>
          <a:p>
            <a:pPr>
              <a:defRPr/>
            </a:pPr>
            <a:endParaRPr lang="en-US" sz="1600" dirty="0">
              <a:latin typeface="Arial" pitchFamily="34" charset="0"/>
              <a:cs typeface="+mn-cs"/>
            </a:endParaRPr>
          </a:p>
        </p:txBody>
      </p:sp>
      <p:pic>
        <p:nvPicPr>
          <p:cNvPr id="41" name="图片 40" descr="调整大小 Snap1.jpg"/>
          <p:cNvPicPr>
            <a:picLocks noChangeAspect="1"/>
          </p:cNvPicPr>
          <p:nvPr/>
        </p:nvPicPr>
        <p:blipFill>
          <a:blip r:embed="rId39"/>
          <a:stretch>
            <a:fillRect/>
          </a:stretch>
        </p:blipFill>
        <p:spPr>
          <a:xfrm>
            <a:off x="7591425" y="0"/>
            <a:ext cx="1552575" cy="942975"/>
          </a:xfrm>
          <a:prstGeom prst="rect">
            <a:avLst/>
          </a:prstGeom>
        </p:spPr>
      </p:pic>
    </p:spTree>
    <p:extLst>
      <p:ext uri="{BB962C8B-B14F-4D97-AF65-F5344CB8AC3E}">
        <p14:creationId xmlns:p14="http://schemas.microsoft.com/office/powerpoint/2010/main" xmlns="" val="1019973370"/>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zh-CN" altLang="en-US" dirty="0" smtClean="0"/>
              <a:t>第四部分：</a:t>
            </a:r>
            <a:r>
              <a:rPr lang="en-US" altLang="zh-CN" dirty="0" smtClean="0"/>
              <a:t>IT</a:t>
            </a:r>
            <a:r>
              <a:rPr lang="zh-CN" altLang="en-US" dirty="0" smtClean="0"/>
              <a:t>业务管理</a:t>
            </a:r>
            <a:r>
              <a:rPr lang="en-US" altLang="zh-CN" dirty="0" smtClean="0"/>
              <a:t>——</a:t>
            </a:r>
            <a:r>
              <a:rPr lang="en-US" altLang="zh-CN" dirty="0" err="1" smtClean="0">
                <a:latin typeface="+mj-lt"/>
              </a:rPr>
              <a:t>vADM</a:t>
            </a:r>
            <a:r>
              <a:rPr lang="en-US" altLang="zh-CN" dirty="0" smtClean="0"/>
              <a:t> </a:t>
            </a:r>
            <a:r>
              <a:rPr lang="zh-CN" altLang="en-US" dirty="0" smtClean="0"/>
              <a:t>概述</a:t>
            </a:r>
            <a:endParaRPr lang="en-US" dirty="0" smtClean="0"/>
          </a:p>
        </p:txBody>
      </p:sp>
      <p:sp>
        <p:nvSpPr>
          <p:cNvPr id="32771" name="Rectangle 3"/>
          <p:cNvSpPr>
            <a:spLocks noGrp="1" noChangeArrowheads="1"/>
          </p:cNvSpPr>
          <p:nvPr>
            <p:ph type="body" sz="quarter" idx="13"/>
          </p:nvPr>
        </p:nvSpPr>
        <p:spPr>
          <a:xfrm>
            <a:off x="4601980" y="1004340"/>
            <a:ext cx="4135493" cy="5291529"/>
          </a:xfrm>
          <a:noFill/>
        </p:spPr>
        <p:txBody>
          <a:bodyPr/>
          <a:lstStyle/>
          <a:p>
            <a:pPr>
              <a:spcBef>
                <a:spcPts val="0"/>
              </a:spcBef>
            </a:pPr>
            <a:r>
              <a:rPr lang="zh-CN" altLang="en-US" sz="1800" dirty="0" smtClean="0"/>
              <a:t>不需要代理，被动地发现你的虚拟和物理基础设施</a:t>
            </a:r>
            <a:endParaRPr lang="en-US" sz="1800" dirty="0" smtClean="0"/>
          </a:p>
          <a:p>
            <a:pPr lvl="1">
              <a:spcBef>
                <a:spcPts val="0"/>
              </a:spcBef>
            </a:pPr>
            <a:r>
              <a:rPr lang="en-US" sz="1400" dirty="0" smtClean="0"/>
              <a:t>Hosts, application services and dependencies</a:t>
            </a:r>
          </a:p>
          <a:p>
            <a:pPr lvl="1">
              <a:spcBef>
                <a:spcPts val="0"/>
              </a:spcBef>
            </a:pPr>
            <a:r>
              <a:rPr lang="en-US" sz="1400" dirty="0" smtClean="0"/>
              <a:t>Relate virtual machine (VM) infrastructure to the different application components</a:t>
            </a:r>
          </a:p>
          <a:p>
            <a:pPr>
              <a:spcBef>
                <a:spcPts val="0"/>
              </a:spcBef>
            </a:pPr>
            <a:r>
              <a:rPr lang="zh-CN" altLang="en-US" sz="1800" dirty="0" smtClean="0"/>
              <a:t>积极收集配置细节</a:t>
            </a:r>
            <a:endParaRPr lang="en-US" sz="1800" dirty="0" smtClean="0"/>
          </a:p>
          <a:p>
            <a:pPr lvl="1">
              <a:spcBef>
                <a:spcPts val="0"/>
              </a:spcBef>
            </a:pPr>
            <a:r>
              <a:rPr lang="en-US" sz="1400" dirty="0" smtClean="0"/>
              <a:t>Hardware, OS</a:t>
            </a:r>
          </a:p>
          <a:p>
            <a:pPr lvl="1">
              <a:spcBef>
                <a:spcPts val="0"/>
              </a:spcBef>
            </a:pPr>
            <a:r>
              <a:rPr lang="en-US" sz="1400" dirty="0" smtClean="0"/>
              <a:t>Installed software</a:t>
            </a:r>
          </a:p>
          <a:p>
            <a:pPr lvl="1">
              <a:spcBef>
                <a:spcPts val="0"/>
              </a:spcBef>
            </a:pPr>
            <a:r>
              <a:rPr lang="en-US" sz="1400" dirty="0" smtClean="0"/>
              <a:t>Leverage Virtual Center</a:t>
            </a:r>
          </a:p>
          <a:p>
            <a:pPr>
              <a:spcBef>
                <a:spcPts val="0"/>
              </a:spcBef>
            </a:pPr>
            <a:r>
              <a:rPr lang="zh-CN" altLang="en-US" sz="1800" dirty="0" smtClean="0"/>
              <a:t>定制发现范围与方法来适应用户需求</a:t>
            </a:r>
            <a:endParaRPr lang="en-US" sz="1800" dirty="0" smtClean="0"/>
          </a:p>
          <a:p>
            <a:pPr>
              <a:spcBef>
                <a:spcPts val="0"/>
              </a:spcBef>
            </a:pPr>
            <a:r>
              <a:rPr lang="zh-CN" altLang="en-US" sz="1800" dirty="0" smtClean="0"/>
              <a:t>分析发现配置项和依赖关系</a:t>
            </a:r>
            <a:endParaRPr lang="en-US" sz="1800" dirty="0" smtClean="0"/>
          </a:p>
          <a:p>
            <a:pPr lvl="1">
              <a:spcBef>
                <a:spcPts val="0"/>
              </a:spcBef>
            </a:pPr>
            <a:r>
              <a:rPr lang="en-US" sz="1400" dirty="0" smtClean="0"/>
              <a:t>Virtual and physical dependencies</a:t>
            </a:r>
          </a:p>
          <a:p>
            <a:pPr lvl="1">
              <a:spcBef>
                <a:spcPts val="0"/>
              </a:spcBef>
            </a:pPr>
            <a:r>
              <a:rPr lang="en-US" sz="1400" dirty="0" smtClean="0"/>
              <a:t>Application Patterns, Groups, Reports</a:t>
            </a:r>
          </a:p>
          <a:p>
            <a:pPr lvl="0">
              <a:spcBef>
                <a:spcPts val="0"/>
              </a:spcBef>
              <a:buClr>
                <a:srgbClr val="0095D3">
                  <a:lumMod val="75000"/>
                </a:srgbClr>
              </a:buClr>
            </a:pPr>
            <a:r>
              <a:rPr lang="zh-CN" altLang="en-US" sz="1800" dirty="0" smtClean="0"/>
              <a:t>送达所有虚拟机！</a:t>
            </a:r>
            <a:endParaRPr lang="en-US" sz="1800" dirty="0" smtClean="0"/>
          </a:p>
          <a:p>
            <a:pPr lvl="1">
              <a:spcBef>
                <a:spcPts val="0"/>
              </a:spcBef>
            </a:pPr>
            <a:endParaRPr lang="en-US" sz="1400" dirty="0" smtClean="0"/>
          </a:p>
        </p:txBody>
      </p:sp>
      <p:grpSp>
        <p:nvGrpSpPr>
          <p:cNvPr id="2" name="Group 4"/>
          <p:cNvGrpSpPr>
            <a:grpSpLocks/>
          </p:cNvGrpSpPr>
          <p:nvPr/>
        </p:nvGrpSpPr>
        <p:grpSpPr bwMode="auto">
          <a:xfrm>
            <a:off x="906463" y="4186238"/>
            <a:ext cx="3048000" cy="1646237"/>
            <a:chOff x="384" y="2496"/>
            <a:chExt cx="1920" cy="1037"/>
          </a:xfrm>
        </p:grpSpPr>
        <p:grpSp>
          <p:nvGrpSpPr>
            <p:cNvPr id="3" name="Group 5"/>
            <p:cNvGrpSpPr>
              <a:grpSpLocks/>
            </p:cNvGrpSpPr>
            <p:nvPr/>
          </p:nvGrpSpPr>
          <p:grpSpPr bwMode="auto">
            <a:xfrm>
              <a:off x="384" y="2496"/>
              <a:ext cx="1920" cy="1037"/>
              <a:chOff x="1440" y="2448"/>
              <a:chExt cx="1920" cy="720"/>
            </a:xfrm>
          </p:grpSpPr>
          <p:sp>
            <p:nvSpPr>
              <p:cNvPr id="32864" name="Freeform 6"/>
              <p:cNvSpPr>
                <a:spLocks/>
              </p:cNvSpPr>
              <p:nvPr/>
            </p:nvSpPr>
            <p:spPr bwMode="gray">
              <a:xfrm>
                <a:off x="1440" y="2688"/>
                <a:ext cx="960" cy="480"/>
              </a:xfrm>
              <a:custGeom>
                <a:avLst/>
                <a:gdLst>
                  <a:gd name="T0" fmla="*/ 0 w 960"/>
                  <a:gd name="T1" fmla="*/ 0 h 480"/>
                  <a:gd name="T2" fmla="*/ 0 w 960"/>
                  <a:gd name="T3" fmla="*/ 240 h 480"/>
                  <a:gd name="T4" fmla="*/ 959 w 960"/>
                  <a:gd name="T5" fmla="*/ 480 h 480"/>
                  <a:gd name="T6" fmla="*/ 960 w 960"/>
                  <a:gd name="T7" fmla="*/ 240 h 480"/>
                  <a:gd name="T8" fmla="*/ 0 w 960"/>
                  <a:gd name="T9" fmla="*/ 0 h 480"/>
                  <a:gd name="T10" fmla="*/ 0 60000 65536"/>
                  <a:gd name="T11" fmla="*/ 0 60000 65536"/>
                  <a:gd name="T12" fmla="*/ 0 60000 65536"/>
                  <a:gd name="T13" fmla="*/ 0 60000 65536"/>
                  <a:gd name="T14" fmla="*/ 0 60000 65536"/>
                  <a:gd name="T15" fmla="*/ 0 w 960"/>
                  <a:gd name="T16" fmla="*/ 0 h 480"/>
                  <a:gd name="T17" fmla="*/ 960 w 960"/>
                  <a:gd name="T18" fmla="*/ 480 h 480"/>
                </a:gdLst>
                <a:ahLst/>
                <a:cxnLst>
                  <a:cxn ang="T10">
                    <a:pos x="T0" y="T1"/>
                  </a:cxn>
                  <a:cxn ang="T11">
                    <a:pos x="T2" y="T3"/>
                  </a:cxn>
                  <a:cxn ang="T12">
                    <a:pos x="T4" y="T5"/>
                  </a:cxn>
                  <a:cxn ang="T13">
                    <a:pos x="T6" y="T7"/>
                  </a:cxn>
                  <a:cxn ang="T14">
                    <a:pos x="T8" y="T9"/>
                  </a:cxn>
                </a:cxnLst>
                <a:rect l="T15" t="T16" r="T17" b="T18"/>
                <a:pathLst>
                  <a:path w="960" h="480">
                    <a:moveTo>
                      <a:pt x="0" y="0"/>
                    </a:moveTo>
                    <a:lnTo>
                      <a:pt x="0" y="240"/>
                    </a:lnTo>
                    <a:lnTo>
                      <a:pt x="959" y="480"/>
                    </a:lnTo>
                    <a:lnTo>
                      <a:pt x="960" y="240"/>
                    </a:lnTo>
                    <a:lnTo>
                      <a:pt x="0" y="0"/>
                    </a:lnTo>
                    <a:close/>
                  </a:path>
                </a:pathLst>
              </a:custGeom>
              <a:solidFill>
                <a:schemeClr val="accent1"/>
              </a:solidFill>
              <a:ln w="9525">
                <a:solidFill>
                  <a:schemeClr val="tx1"/>
                </a:solidFill>
                <a:round/>
                <a:headEnd/>
                <a:tailEnd/>
              </a:ln>
            </p:spPr>
            <p:txBody>
              <a:bodyPr lIns="0" tIns="0" rIns="0" bIns="0" anchor="ctr"/>
              <a:lstStyle/>
              <a:p>
                <a:endParaRPr lang="en-US"/>
              </a:p>
            </p:txBody>
          </p:sp>
          <p:sp>
            <p:nvSpPr>
              <p:cNvPr id="32865" name="Freeform 7"/>
              <p:cNvSpPr>
                <a:spLocks/>
              </p:cNvSpPr>
              <p:nvPr/>
            </p:nvSpPr>
            <p:spPr bwMode="gray">
              <a:xfrm>
                <a:off x="2399" y="2688"/>
                <a:ext cx="961" cy="480"/>
              </a:xfrm>
              <a:custGeom>
                <a:avLst/>
                <a:gdLst>
                  <a:gd name="T0" fmla="*/ 961 w 961"/>
                  <a:gd name="T1" fmla="*/ 0 h 480"/>
                  <a:gd name="T2" fmla="*/ 961 w 961"/>
                  <a:gd name="T3" fmla="*/ 240 h 480"/>
                  <a:gd name="T4" fmla="*/ 0 w 961"/>
                  <a:gd name="T5" fmla="*/ 480 h 480"/>
                  <a:gd name="T6" fmla="*/ 1 w 961"/>
                  <a:gd name="T7" fmla="*/ 240 h 480"/>
                  <a:gd name="T8" fmla="*/ 961 w 961"/>
                  <a:gd name="T9" fmla="*/ 0 h 480"/>
                  <a:gd name="T10" fmla="*/ 0 60000 65536"/>
                  <a:gd name="T11" fmla="*/ 0 60000 65536"/>
                  <a:gd name="T12" fmla="*/ 0 60000 65536"/>
                  <a:gd name="T13" fmla="*/ 0 60000 65536"/>
                  <a:gd name="T14" fmla="*/ 0 60000 65536"/>
                  <a:gd name="T15" fmla="*/ 0 w 961"/>
                  <a:gd name="T16" fmla="*/ 0 h 480"/>
                  <a:gd name="T17" fmla="*/ 961 w 961"/>
                  <a:gd name="T18" fmla="*/ 480 h 480"/>
                </a:gdLst>
                <a:ahLst/>
                <a:cxnLst>
                  <a:cxn ang="T10">
                    <a:pos x="T0" y="T1"/>
                  </a:cxn>
                  <a:cxn ang="T11">
                    <a:pos x="T2" y="T3"/>
                  </a:cxn>
                  <a:cxn ang="T12">
                    <a:pos x="T4" y="T5"/>
                  </a:cxn>
                  <a:cxn ang="T13">
                    <a:pos x="T6" y="T7"/>
                  </a:cxn>
                  <a:cxn ang="T14">
                    <a:pos x="T8" y="T9"/>
                  </a:cxn>
                </a:cxnLst>
                <a:rect l="T15" t="T16" r="T17" b="T18"/>
                <a:pathLst>
                  <a:path w="961" h="480">
                    <a:moveTo>
                      <a:pt x="961" y="0"/>
                    </a:moveTo>
                    <a:lnTo>
                      <a:pt x="961" y="240"/>
                    </a:lnTo>
                    <a:lnTo>
                      <a:pt x="0" y="480"/>
                    </a:lnTo>
                    <a:lnTo>
                      <a:pt x="1" y="240"/>
                    </a:lnTo>
                    <a:lnTo>
                      <a:pt x="961" y="0"/>
                    </a:lnTo>
                    <a:close/>
                  </a:path>
                </a:pathLst>
              </a:custGeom>
              <a:solidFill>
                <a:srgbClr val="F8B20C"/>
              </a:solidFill>
              <a:ln w="9525">
                <a:solidFill>
                  <a:schemeClr val="tx1"/>
                </a:solidFill>
                <a:round/>
                <a:headEnd/>
                <a:tailEnd/>
              </a:ln>
            </p:spPr>
            <p:txBody>
              <a:bodyPr lIns="0" tIns="0" rIns="0" bIns="0" anchor="ctr"/>
              <a:lstStyle/>
              <a:p>
                <a:endParaRPr lang="en-US"/>
              </a:p>
            </p:txBody>
          </p:sp>
          <p:sp>
            <p:nvSpPr>
              <p:cNvPr id="32866" name="AutoShape 8"/>
              <p:cNvSpPr>
                <a:spLocks noChangeArrowheads="1"/>
              </p:cNvSpPr>
              <p:nvPr/>
            </p:nvSpPr>
            <p:spPr bwMode="gray">
              <a:xfrm>
                <a:off x="1440" y="2448"/>
                <a:ext cx="1917" cy="480"/>
              </a:xfrm>
              <a:prstGeom prst="diamond">
                <a:avLst/>
              </a:prstGeom>
              <a:solidFill>
                <a:schemeClr val="accent2">
                  <a:alpha val="50195"/>
                </a:schemeClr>
              </a:solidFill>
              <a:ln w="9525" algn="ctr">
                <a:solidFill>
                  <a:schemeClr val="tx1"/>
                </a:solidFill>
                <a:miter lim="800000"/>
                <a:headEnd/>
                <a:tailEnd/>
              </a:ln>
            </p:spPr>
            <p:txBody>
              <a:bodyPr wrap="none" lIns="0" tIns="0" rIns="0" bIns="0" anchor="ctr"/>
              <a:lstStyle/>
              <a:p>
                <a:endParaRPr lang="en-US"/>
              </a:p>
            </p:txBody>
          </p:sp>
        </p:grpSp>
        <p:sp>
          <p:nvSpPr>
            <p:cNvPr id="32863" name="WordArt 9"/>
            <p:cNvSpPr>
              <a:spLocks noChangeArrowheads="1" noChangeShapeType="1" noTextEdit="1"/>
            </p:cNvSpPr>
            <p:nvPr/>
          </p:nvSpPr>
          <p:spPr bwMode="gray">
            <a:xfrm>
              <a:off x="1536" y="3042"/>
              <a:ext cx="576" cy="318"/>
            </a:xfrm>
            <a:prstGeom prst="rect">
              <a:avLst/>
            </a:prstGeom>
          </p:spPr>
          <p:txBody>
            <a:bodyPr wrap="none" fromWordArt="1">
              <a:prstTxWarp prst="textSlantUp">
                <a:avLst>
                  <a:gd name="adj" fmla="val 65722"/>
                </a:avLst>
              </a:prstTxWarp>
            </a:bodyPr>
            <a:lstStyle/>
            <a:p>
              <a:r>
                <a:rPr lang="en-US" sz="3600" kern="10">
                  <a:ln w="9525">
                    <a:noFill/>
                    <a:round/>
                    <a:headEnd/>
                    <a:tailEnd/>
                  </a:ln>
                  <a:solidFill>
                    <a:srgbClr val="000000"/>
                  </a:solidFill>
                  <a:latin typeface="Arial Black"/>
                </a:rPr>
                <a:t>Virt &amp; Phys HW/OS</a:t>
              </a:r>
            </a:p>
          </p:txBody>
        </p:sp>
      </p:grpSp>
      <p:grpSp>
        <p:nvGrpSpPr>
          <p:cNvPr id="4" name="Group 10"/>
          <p:cNvGrpSpPr>
            <a:grpSpLocks/>
          </p:cNvGrpSpPr>
          <p:nvPr/>
        </p:nvGrpSpPr>
        <p:grpSpPr bwMode="auto">
          <a:xfrm>
            <a:off x="908050" y="3657600"/>
            <a:ext cx="3048000" cy="1644650"/>
            <a:chOff x="624" y="2218"/>
            <a:chExt cx="1920" cy="1036"/>
          </a:xfrm>
        </p:grpSpPr>
        <p:grpSp>
          <p:nvGrpSpPr>
            <p:cNvPr id="5" name="Group 11"/>
            <p:cNvGrpSpPr>
              <a:grpSpLocks/>
            </p:cNvGrpSpPr>
            <p:nvPr/>
          </p:nvGrpSpPr>
          <p:grpSpPr bwMode="auto">
            <a:xfrm>
              <a:off x="624" y="2218"/>
              <a:ext cx="1920" cy="1036"/>
              <a:chOff x="1440" y="2448"/>
              <a:chExt cx="1920" cy="720"/>
            </a:xfrm>
          </p:grpSpPr>
          <p:sp>
            <p:nvSpPr>
              <p:cNvPr id="32859" name="Freeform 12"/>
              <p:cNvSpPr>
                <a:spLocks/>
              </p:cNvSpPr>
              <p:nvPr/>
            </p:nvSpPr>
            <p:spPr bwMode="gray">
              <a:xfrm>
                <a:off x="1440" y="2688"/>
                <a:ext cx="960" cy="480"/>
              </a:xfrm>
              <a:custGeom>
                <a:avLst/>
                <a:gdLst>
                  <a:gd name="T0" fmla="*/ 0 w 960"/>
                  <a:gd name="T1" fmla="*/ 0 h 480"/>
                  <a:gd name="T2" fmla="*/ 0 w 960"/>
                  <a:gd name="T3" fmla="*/ 240 h 480"/>
                  <a:gd name="T4" fmla="*/ 959 w 960"/>
                  <a:gd name="T5" fmla="*/ 480 h 480"/>
                  <a:gd name="T6" fmla="*/ 960 w 960"/>
                  <a:gd name="T7" fmla="*/ 240 h 480"/>
                  <a:gd name="T8" fmla="*/ 0 w 960"/>
                  <a:gd name="T9" fmla="*/ 0 h 480"/>
                  <a:gd name="T10" fmla="*/ 0 60000 65536"/>
                  <a:gd name="T11" fmla="*/ 0 60000 65536"/>
                  <a:gd name="T12" fmla="*/ 0 60000 65536"/>
                  <a:gd name="T13" fmla="*/ 0 60000 65536"/>
                  <a:gd name="T14" fmla="*/ 0 60000 65536"/>
                  <a:gd name="T15" fmla="*/ 0 w 960"/>
                  <a:gd name="T16" fmla="*/ 0 h 480"/>
                  <a:gd name="T17" fmla="*/ 960 w 960"/>
                  <a:gd name="T18" fmla="*/ 480 h 480"/>
                </a:gdLst>
                <a:ahLst/>
                <a:cxnLst>
                  <a:cxn ang="T10">
                    <a:pos x="T0" y="T1"/>
                  </a:cxn>
                  <a:cxn ang="T11">
                    <a:pos x="T2" y="T3"/>
                  </a:cxn>
                  <a:cxn ang="T12">
                    <a:pos x="T4" y="T5"/>
                  </a:cxn>
                  <a:cxn ang="T13">
                    <a:pos x="T6" y="T7"/>
                  </a:cxn>
                  <a:cxn ang="T14">
                    <a:pos x="T8" y="T9"/>
                  </a:cxn>
                </a:cxnLst>
                <a:rect l="T15" t="T16" r="T17" b="T18"/>
                <a:pathLst>
                  <a:path w="960" h="480">
                    <a:moveTo>
                      <a:pt x="0" y="0"/>
                    </a:moveTo>
                    <a:lnTo>
                      <a:pt x="0" y="240"/>
                    </a:lnTo>
                    <a:lnTo>
                      <a:pt x="959" y="480"/>
                    </a:lnTo>
                    <a:lnTo>
                      <a:pt x="960" y="240"/>
                    </a:lnTo>
                    <a:lnTo>
                      <a:pt x="0" y="0"/>
                    </a:lnTo>
                    <a:close/>
                  </a:path>
                </a:pathLst>
              </a:custGeom>
              <a:solidFill>
                <a:schemeClr val="accent1"/>
              </a:solidFill>
              <a:ln w="9525">
                <a:solidFill>
                  <a:schemeClr val="tx1"/>
                </a:solidFill>
                <a:round/>
                <a:headEnd/>
                <a:tailEnd/>
              </a:ln>
            </p:spPr>
            <p:txBody>
              <a:bodyPr lIns="0" tIns="0" rIns="0" bIns="0" anchor="ctr"/>
              <a:lstStyle/>
              <a:p>
                <a:endParaRPr lang="en-US"/>
              </a:p>
            </p:txBody>
          </p:sp>
          <p:sp>
            <p:nvSpPr>
              <p:cNvPr id="32860" name="Freeform 13"/>
              <p:cNvSpPr>
                <a:spLocks/>
              </p:cNvSpPr>
              <p:nvPr/>
            </p:nvSpPr>
            <p:spPr bwMode="gray">
              <a:xfrm>
                <a:off x="2399" y="2688"/>
                <a:ext cx="961" cy="480"/>
              </a:xfrm>
              <a:custGeom>
                <a:avLst/>
                <a:gdLst>
                  <a:gd name="T0" fmla="*/ 961 w 961"/>
                  <a:gd name="T1" fmla="*/ 0 h 480"/>
                  <a:gd name="T2" fmla="*/ 961 w 961"/>
                  <a:gd name="T3" fmla="*/ 240 h 480"/>
                  <a:gd name="T4" fmla="*/ 0 w 961"/>
                  <a:gd name="T5" fmla="*/ 480 h 480"/>
                  <a:gd name="T6" fmla="*/ 1 w 961"/>
                  <a:gd name="T7" fmla="*/ 240 h 480"/>
                  <a:gd name="T8" fmla="*/ 961 w 961"/>
                  <a:gd name="T9" fmla="*/ 0 h 480"/>
                  <a:gd name="T10" fmla="*/ 0 60000 65536"/>
                  <a:gd name="T11" fmla="*/ 0 60000 65536"/>
                  <a:gd name="T12" fmla="*/ 0 60000 65536"/>
                  <a:gd name="T13" fmla="*/ 0 60000 65536"/>
                  <a:gd name="T14" fmla="*/ 0 60000 65536"/>
                  <a:gd name="T15" fmla="*/ 0 w 961"/>
                  <a:gd name="T16" fmla="*/ 0 h 480"/>
                  <a:gd name="T17" fmla="*/ 961 w 961"/>
                  <a:gd name="T18" fmla="*/ 480 h 480"/>
                </a:gdLst>
                <a:ahLst/>
                <a:cxnLst>
                  <a:cxn ang="T10">
                    <a:pos x="T0" y="T1"/>
                  </a:cxn>
                  <a:cxn ang="T11">
                    <a:pos x="T2" y="T3"/>
                  </a:cxn>
                  <a:cxn ang="T12">
                    <a:pos x="T4" y="T5"/>
                  </a:cxn>
                  <a:cxn ang="T13">
                    <a:pos x="T6" y="T7"/>
                  </a:cxn>
                  <a:cxn ang="T14">
                    <a:pos x="T8" y="T9"/>
                  </a:cxn>
                </a:cxnLst>
                <a:rect l="T15" t="T16" r="T17" b="T18"/>
                <a:pathLst>
                  <a:path w="961" h="480">
                    <a:moveTo>
                      <a:pt x="961" y="0"/>
                    </a:moveTo>
                    <a:lnTo>
                      <a:pt x="961" y="240"/>
                    </a:lnTo>
                    <a:lnTo>
                      <a:pt x="0" y="480"/>
                    </a:lnTo>
                    <a:lnTo>
                      <a:pt x="1" y="240"/>
                    </a:lnTo>
                    <a:lnTo>
                      <a:pt x="961" y="0"/>
                    </a:lnTo>
                    <a:close/>
                  </a:path>
                </a:pathLst>
              </a:custGeom>
              <a:solidFill>
                <a:srgbClr val="F8B20C"/>
              </a:solidFill>
              <a:ln w="9525">
                <a:solidFill>
                  <a:schemeClr val="tx1"/>
                </a:solidFill>
                <a:round/>
                <a:headEnd/>
                <a:tailEnd/>
              </a:ln>
            </p:spPr>
            <p:txBody>
              <a:bodyPr lIns="0" tIns="0" rIns="0" bIns="0" anchor="ctr"/>
              <a:lstStyle/>
              <a:p>
                <a:endParaRPr lang="en-US"/>
              </a:p>
            </p:txBody>
          </p:sp>
          <p:sp>
            <p:nvSpPr>
              <p:cNvPr id="32861" name="AutoShape 14"/>
              <p:cNvSpPr>
                <a:spLocks noChangeArrowheads="1"/>
              </p:cNvSpPr>
              <p:nvPr/>
            </p:nvSpPr>
            <p:spPr bwMode="gray">
              <a:xfrm>
                <a:off x="1440" y="2448"/>
                <a:ext cx="1917" cy="480"/>
              </a:xfrm>
              <a:prstGeom prst="diamond">
                <a:avLst/>
              </a:prstGeom>
              <a:solidFill>
                <a:schemeClr val="accent2">
                  <a:alpha val="50195"/>
                </a:schemeClr>
              </a:solidFill>
              <a:ln w="9525" algn="ctr">
                <a:solidFill>
                  <a:schemeClr val="tx1"/>
                </a:solidFill>
                <a:miter lim="800000"/>
                <a:headEnd/>
                <a:tailEnd/>
              </a:ln>
            </p:spPr>
            <p:txBody>
              <a:bodyPr wrap="none" lIns="0" tIns="0" rIns="0" bIns="0" anchor="ctr"/>
              <a:lstStyle/>
              <a:p>
                <a:endParaRPr lang="en-US"/>
              </a:p>
            </p:txBody>
          </p:sp>
        </p:grpSp>
        <p:sp>
          <p:nvSpPr>
            <p:cNvPr id="32858" name="WordArt 15"/>
            <p:cNvSpPr>
              <a:spLocks noChangeArrowheads="1" noChangeShapeType="1" noTextEdit="1"/>
            </p:cNvSpPr>
            <p:nvPr/>
          </p:nvSpPr>
          <p:spPr bwMode="gray">
            <a:xfrm>
              <a:off x="1728" y="2752"/>
              <a:ext cx="672" cy="318"/>
            </a:xfrm>
            <a:prstGeom prst="rect">
              <a:avLst/>
            </a:prstGeom>
          </p:spPr>
          <p:txBody>
            <a:bodyPr wrap="none" fromWordArt="1">
              <a:prstTxWarp prst="textSlantUp">
                <a:avLst>
                  <a:gd name="adj" fmla="val 71431"/>
                </a:avLst>
              </a:prstTxWarp>
            </a:bodyPr>
            <a:lstStyle/>
            <a:p>
              <a:r>
                <a:rPr lang="en-US" sz="3600" kern="10">
                  <a:ln w="9525">
                    <a:noFill/>
                    <a:round/>
                    <a:headEnd/>
                    <a:tailEnd/>
                  </a:ln>
                  <a:solidFill>
                    <a:srgbClr val="000000"/>
                  </a:solidFill>
                  <a:latin typeface="Arial Black"/>
                </a:rPr>
                <a:t>Installed Software</a:t>
              </a:r>
            </a:p>
          </p:txBody>
        </p:sp>
      </p:grpSp>
      <p:sp>
        <p:nvSpPr>
          <p:cNvPr id="920592" name="Freeform 16"/>
          <p:cNvSpPr>
            <a:spLocks/>
          </p:cNvSpPr>
          <p:nvPr/>
        </p:nvSpPr>
        <p:spPr bwMode="gray">
          <a:xfrm flipV="1">
            <a:off x="909638" y="2590800"/>
            <a:ext cx="1524000" cy="1096963"/>
          </a:xfrm>
          <a:custGeom>
            <a:avLst/>
            <a:gdLst>
              <a:gd name="T0" fmla="*/ 0 w 960"/>
              <a:gd name="T1" fmla="*/ 0 h 480"/>
              <a:gd name="T2" fmla="*/ 0 w 960"/>
              <a:gd name="T3" fmla="*/ 2147483647 h 480"/>
              <a:gd name="T4" fmla="*/ 2147483647 w 960"/>
              <a:gd name="T5" fmla="*/ 2147483647 h 480"/>
              <a:gd name="T6" fmla="*/ 2147483647 w 960"/>
              <a:gd name="T7" fmla="*/ 2147483647 h 480"/>
              <a:gd name="T8" fmla="*/ 0 w 960"/>
              <a:gd name="T9" fmla="*/ 0 h 480"/>
              <a:gd name="T10" fmla="*/ 0 60000 65536"/>
              <a:gd name="T11" fmla="*/ 0 60000 65536"/>
              <a:gd name="T12" fmla="*/ 0 60000 65536"/>
              <a:gd name="T13" fmla="*/ 0 60000 65536"/>
              <a:gd name="T14" fmla="*/ 0 60000 65536"/>
              <a:gd name="T15" fmla="*/ 0 w 960"/>
              <a:gd name="T16" fmla="*/ 0 h 480"/>
              <a:gd name="T17" fmla="*/ 960 w 960"/>
              <a:gd name="T18" fmla="*/ 480 h 480"/>
            </a:gdLst>
            <a:ahLst/>
            <a:cxnLst>
              <a:cxn ang="T10">
                <a:pos x="T0" y="T1"/>
              </a:cxn>
              <a:cxn ang="T11">
                <a:pos x="T2" y="T3"/>
              </a:cxn>
              <a:cxn ang="T12">
                <a:pos x="T4" y="T5"/>
              </a:cxn>
              <a:cxn ang="T13">
                <a:pos x="T6" y="T7"/>
              </a:cxn>
              <a:cxn ang="T14">
                <a:pos x="T8" y="T9"/>
              </a:cxn>
            </a:cxnLst>
            <a:rect l="T15" t="T16" r="T17" b="T18"/>
            <a:pathLst>
              <a:path w="960" h="480">
                <a:moveTo>
                  <a:pt x="0" y="0"/>
                </a:moveTo>
                <a:lnTo>
                  <a:pt x="0" y="240"/>
                </a:lnTo>
                <a:lnTo>
                  <a:pt x="959" y="480"/>
                </a:lnTo>
                <a:lnTo>
                  <a:pt x="960" y="240"/>
                </a:lnTo>
                <a:lnTo>
                  <a:pt x="0" y="0"/>
                </a:lnTo>
                <a:close/>
              </a:path>
            </a:pathLst>
          </a:custGeom>
          <a:solidFill>
            <a:schemeClr val="bg1"/>
          </a:solidFill>
          <a:ln w="9525">
            <a:solidFill>
              <a:schemeClr val="tx1"/>
            </a:solidFill>
            <a:round/>
            <a:headEnd/>
            <a:tailEnd/>
          </a:ln>
        </p:spPr>
        <p:txBody>
          <a:bodyPr lIns="0" tIns="0" rIns="0" bIns="0" anchor="ctr"/>
          <a:lstStyle/>
          <a:p>
            <a:endParaRPr lang="en-US"/>
          </a:p>
        </p:txBody>
      </p:sp>
      <p:sp>
        <p:nvSpPr>
          <p:cNvPr id="920593" name="Freeform 17"/>
          <p:cNvSpPr>
            <a:spLocks/>
          </p:cNvSpPr>
          <p:nvPr/>
        </p:nvSpPr>
        <p:spPr bwMode="gray">
          <a:xfrm flipV="1">
            <a:off x="2432050" y="2590800"/>
            <a:ext cx="1525588" cy="1096963"/>
          </a:xfrm>
          <a:custGeom>
            <a:avLst/>
            <a:gdLst>
              <a:gd name="T0" fmla="*/ 2147483647 w 961"/>
              <a:gd name="T1" fmla="*/ 0 h 480"/>
              <a:gd name="T2" fmla="*/ 2147483647 w 961"/>
              <a:gd name="T3" fmla="*/ 2147483647 h 480"/>
              <a:gd name="T4" fmla="*/ 0 w 961"/>
              <a:gd name="T5" fmla="*/ 2147483647 h 480"/>
              <a:gd name="T6" fmla="*/ 2147483647 w 961"/>
              <a:gd name="T7" fmla="*/ 2147483647 h 480"/>
              <a:gd name="T8" fmla="*/ 2147483647 w 961"/>
              <a:gd name="T9" fmla="*/ 0 h 480"/>
              <a:gd name="T10" fmla="*/ 0 60000 65536"/>
              <a:gd name="T11" fmla="*/ 0 60000 65536"/>
              <a:gd name="T12" fmla="*/ 0 60000 65536"/>
              <a:gd name="T13" fmla="*/ 0 60000 65536"/>
              <a:gd name="T14" fmla="*/ 0 60000 65536"/>
              <a:gd name="T15" fmla="*/ 0 w 961"/>
              <a:gd name="T16" fmla="*/ 0 h 480"/>
              <a:gd name="T17" fmla="*/ 961 w 961"/>
              <a:gd name="T18" fmla="*/ 480 h 480"/>
            </a:gdLst>
            <a:ahLst/>
            <a:cxnLst>
              <a:cxn ang="T10">
                <a:pos x="T0" y="T1"/>
              </a:cxn>
              <a:cxn ang="T11">
                <a:pos x="T2" y="T3"/>
              </a:cxn>
              <a:cxn ang="T12">
                <a:pos x="T4" y="T5"/>
              </a:cxn>
              <a:cxn ang="T13">
                <a:pos x="T6" y="T7"/>
              </a:cxn>
              <a:cxn ang="T14">
                <a:pos x="T8" y="T9"/>
              </a:cxn>
            </a:cxnLst>
            <a:rect l="T15" t="T16" r="T17" b="T18"/>
            <a:pathLst>
              <a:path w="961" h="480">
                <a:moveTo>
                  <a:pt x="961" y="0"/>
                </a:moveTo>
                <a:lnTo>
                  <a:pt x="961" y="240"/>
                </a:lnTo>
                <a:lnTo>
                  <a:pt x="0" y="480"/>
                </a:lnTo>
                <a:lnTo>
                  <a:pt x="1" y="240"/>
                </a:lnTo>
                <a:lnTo>
                  <a:pt x="961" y="0"/>
                </a:lnTo>
                <a:close/>
              </a:path>
            </a:pathLst>
          </a:custGeom>
          <a:solidFill>
            <a:schemeClr val="bg1"/>
          </a:solidFill>
          <a:ln w="9525">
            <a:solidFill>
              <a:schemeClr val="tx1"/>
            </a:solidFill>
            <a:round/>
            <a:headEnd/>
            <a:tailEnd/>
          </a:ln>
        </p:spPr>
        <p:txBody>
          <a:bodyPr lIns="0" tIns="0" rIns="0" bIns="0" anchor="ctr"/>
          <a:lstStyle/>
          <a:p>
            <a:endParaRPr lang="en-US"/>
          </a:p>
        </p:txBody>
      </p:sp>
      <p:sp>
        <p:nvSpPr>
          <p:cNvPr id="920594" name="Freeform 18"/>
          <p:cNvSpPr>
            <a:spLocks/>
          </p:cNvSpPr>
          <p:nvPr/>
        </p:nvSpPr>
        <p:spPr bwMode="gray">
          <a:xfrm>
            <a:off x="908050" y="3140075"/>
            <a:ext cx="1524000" cy="1096963"/>
          </a:xfrm>
          <a:custGeom>
            <a:avLst/>
            <a:gdLst>
              <a:gd name="T0" fmla="*/ 0 w 960"/>
              <a:gd name="T1" fmla="*/ 0 h 480"/>
              <a:gd name="T2" fmla="*/ 0 w 960"/>
              <a:gd name="T3" fmla="*/ 2147483647 h 480"/>
              <a:gd name="T4" fmla="*/ 2147483647 w 960"/>
              <a:gd name="T5" fmla="*/ 2147483647 h 480"/>
              <a:gd name="T6" fmla="*/ 2147483647 w 960"/>
              <a:gd name="T7" fmla="*/ 2147483647 h 480"/>
              <a:gd name="T8" fmla="*/ 0 w 960"/>
              <a:gd name="T9" fmla="*/ 0 h 480"/>
              <a:gd name="T10" fmla="*/ 0 60000 65536"/>
              <a:gd name="T11" fmla="*/ 0 60000 65536"/>
              <a:gd name="T12" fmla="*/ 0 60000 65536"/>
              <a:gd name="T13" fmla="*/ 0 60000 65536"/>
              <a:gd name="T14" fmla="*/ 0 60000 65536"/>
              <a:gd name="T15" fmla="*/ 0 w 960"/>
              <a:gd name="T16" fmla="*/ 0 h 480"/>
              <a:gd name="T17" fmla="*/ 960 w 960"/>
              <a:gd name="T18" fmla="*/ 480 h 480"/>
            </a:gdLst>
            <a:ahLst/>
            <a:cxnLst>
              <a:cxn ang="T10">
                <a:pos x="T0" y="T1"/>
              </a:cxn>
              <a:cxn ang="T11">
                <a:pos x="T2" y="T3"/>
              </a:cxn>
              <a:cxn ang="T12">
                <a:pos x="T4" y="T5"/>
              </a:cxn>
              <a:cxn ang="T13">
                <a:pos x="T6" y="T7"/>
              </a:cxn>
              <a:cxn ang="T14">
                <a:pos x="T8" y="T9"/>
              </a:cxn>
            </a:cxnLst>
            <a:rect l="T15" t="T16" r="T17" b="T18"/>
            <a:pathLst>
              <a:path w="960" h="480">
                <a:moveTo>
                  <a:pt x="0" y="0"/>
                </a:moveTo>
                <a:lnTo>
                  <a:pt x="0" y="240"/>
                </a:lnTo>
                <a:lnTo>
                  <a:pt x="959" y="480"/>
                </a:lnTo>
                <a:lnTo>
                  <a:pt x="960" y="240"/>
                </a:lnTo>
                <a:lnTo>
                  <a:pt x="0" y="0"/>
                </a:lnTo>
                <a:close/>
              </a:path>
            </a:pathLst>
          </a:custGeom>
          <a:solidFill>
            <a:schemeClr val="accent1"/>
          </a:solidFill>
          <a:ln w="9525">
            <a:solidFill>
              <a:schemeClr val="tx1"/>
            </a:solidFill>
            <a:round/>
            <a:headEnd/>
            <a:tailEnd/>
          </a:ln>
        </p:spPr>
        <p:txBody>
          <a:bodyPr lIns="0" tIns="0" rIns="0" bIns="0" anchor="ctr"/>
          <a:lstStyle/>
          <a:p>
            <a:endParaRPr lang="en-US"/>
          </a:p>
        </p:txBody>
      </p:sp>
      <p:sp>
        <p:nvSpPr>
          <p:cNvPr id="920595" name="AutoShape 19"/>
          <p:cNvSpPr>
            <a:spLocks noChangeArrowheads="1"/>
          </p:cNvSpPr>
          <p:nvPr/>
        </p:nvSpPr>
        <p:spPr bwMode="gray">
          <a:xfrm>
            <a:off x="908050" y="2590800"/>
            <a:ext cx="3043238" cy="1096963"/>
          </a:xfrm>
          <a:prstGeom prst="diamond">
            <a:avLst/>
          </a:prstGeom>
          <a:solidFill>
            <a:schemeClr val="accent2">
              <a:alpha val="50195"/>
            </a:schemeClr>
          </a:solidFill>
          <a:ln w="9525" algn="ctr">
            <a:solidFill>
              <a:schemeClr val="tx1"/>
            </a:solidFill>
            <a:miter lim="800000"/>
            <a:headEnd/>
            <a:tailEnd/>
          </a:ln>
        </p:spPr>
        <p:txBody>
          <a:bodyPr wrap="none" lIns="0" tIns="0" rIns="0" bIns="0" anchor="ctr"/>
          <a:lstStyle/>
          <a:p>
            <a:endParaRPr lang="en-US"/>
          </a:p>
        </p:txBody>
      </p:sp>
      <p:pic>
        <p:nvPicPr>
          <p:cNvPr id="920596" name="Picture 20" descr="MCDD01775_0000[1]"/>
          <p:cNvPicPr>
            <a:picLocks noChangeAspect="1" noChangeArrowheads="1"/>
          </p:cNvPicPr>
          <p:nvPr/>
        </p:nvPicPr>
        <p:blipFill>
          <a:blip r:embed="rId3" cstate="print"/>
          <a:srcRect/>
          <a:stretch>
            <a:fillRect/>
          </a:stretch>
        </p:blipFill>
        <p:spPr bwMode="gray">
          <a:xfrm>
            <a:off x="1898650" y="3124200"/>
            <a:ext cx="228600" cy="228600"/>
          </a:xfrm>
          <a:prstGeom prst="rect">
            <a:avLst/>
          </a:prstGeom>
          <a:noFill/>
          <a:ln w="9525">
            <a:noFill/>
            <a:miter lim="800000"/>
            <a:headEnd/>
            <a:tailEnd/>
          </a:ln>
        </p:spPr>
      </p:pic>
      <p:pic>
        <p:nvPicPr>
          <p:cNvPr id="920597" name="Picture 21" descr="MCED00214_0000[1]"/>
          <p:cNvPicPr>
            <a:picLocks noChangeAspect="1" noChangeArrowheads="1"/>
          </p:cNvPicPr>
          <p:nvPr/>
        </p:nvPicPr>
        <p:blipFill>
          <a:blip r:embed="rId4" cstate="print"/>
          <a:srcRect/>
          <a:stretch>
            <a:fillRect/>
          </a:stretch>
        </p:blipFill>
        <p:spPr bwMode="gray">
          <a:xfrm>
            <a:off x="1593850" y="3048000"/>
            <a:ext cx="228600" cy="228600"/>
          </a:xfrm>
          <a:prstGeom prst="rect">
            <a:avLst/>
          </a:prstGeom>
          <a:noFill/>
          <a:ln w="9525">
            <a:noFill/>
            <a:miter lim="800000"/>
            <a:headEnd/>
            <a:tailEnd/>
          </a:ln>
        </p:spPr>
      </p:pic>
      <p:pic>
        <p:nvPicPr>
          <p:cNvPr id="920598" name="Picture 22" descr="MCED00214_0000[1]"/>
          <p:cNvPicPr>
            <a:picLocks noChangeAspect="1" noChangeArrowheads="1"/>
          </p:cNvPicPr>
          <p:nvPr/>
        </p:nvPicPr>
        <p:blipFill>
          <a:blip r:embed="rId4" cstate="print"/>
          <a:srcRect/>
          <a:stretch>
            <a:fillRect/>
          </a:stretch>
        </p:blipFill>
        <p:spPr bwMode="gray">
          <a:xfrm>
            <a:off x="2051050" y="2895600"/>
            <a:ext cx="228600" cy="228600"/>
          </a:xfrm>
          <a:prstGeom prst="rect">
            <a:avLst/>
          </a:prstGeom>
          <a:noFill/>
          <a:ln w="9525">
            <a:noFill/>
            <a:miter lim="800000"/>
            <a:headEnd/>
            <a:tailEnd/>
          </a:ln>
        </p:spPr>
      </p:pic>
      <p:pic>
        <p:nvPicPr>
          <p:cNvPr id="920599" name="Picture 23" descr="MCED00214_0000[1]"/>
          <p:cNvPicPr>
            <a:picLocks noChangeAspect="1" noChangeArrowheads="1"/>
          </p:cNvPicPr>
          <p:nvPr/>
        </p:nvPicPr>
        <p:blipFill>
          <a:blip r:embed="rId4" cstate="print"/>
          <a:srcRect/>
          <a:stretch>
            <a:fillRect/>
          </a:stretch>
        </p:blipFill>
        <p:spPr bwMode="gray">
          <a:xfrm>
            <a:off x="2203450" y="3276600"/>
            <a:ext cx="228600" cy="228600"/>
          </a:xfrm>
          <a:prstGeom prst="rect">
            <a:avLst/>
          </a:prstGeom>
          <a:noFill/>
          <a:ln w="9525">
            <a:noFill/>
            <a:miter lim="800000"/>
            <a:headEnd/>
            <a:tailEnd/>
          </a:ln>
        </p:spPr>
      </p:pic>
      <p:pic>
        <p:nvPicPr>
          <p:cNvPr id="920600" name="Picture 24" descr="MCED00214_0000[1]"/>
          <p:cNvPicPr>
            <a:picLocks noChangeAspect="1" noChangeArrowheads="1"/>
          </p:cNvPicPr>
          <p:nvPr/>
        </p:nvPicPr>
        <p:blipFill>
          <a:blip r:embed="rId4" cstate="print"/>
          <a:srcRect/>
          <a:stretch>
            <a:fillRect/>
          </a:stretch>
        </p:blipFill>
        <p:spPr bwMode="gray">
          <a:xfrm>
            <a:off x="2889250" y="2971800"/>
            <a:ext cx="228600" cy="228600"/>
          </a:xfrm>
          <a:prstGeom prst="rect">
            <a:avLst/>
          </a:prstGeom>
          <a:noFill/>
          <a:ln w="9525">
            <a:noFill/>
            <a:miter lim="800000"/>
            <a:headEnd/>
            <a:tailEnd/>
          </a:ln>
        </p:spPr>
      </p:pic>
      <p:pic>
        <p:nvPicPr>
          <p:cNvPr id="920601" name="Picture 25" descr="MCDD01775_0000[1]"/>
          <p:cNvPicPr>
            <a:picLocks noChangeAspect="1" noChangeArrowheads="1"/>
          </p:cNvPicPr>
          <p:nvPr/>
        </p:nvPicPr>
        <p:blipFill>
          <a:blip r:embed="rId3" cstate="print"/>
          <a:srcRect/>
          <a:stretch>
            <a:fillRect/>
          </a:stretch>
        </p:blipFill>
        <p:spPr bwMode="gray">
          <a:xfrm>
            <a:off x="2584450" y="3343275"/>
            <a:ext cx="228600" cy="228600"/>
          </a:xfrm>
          <a:prstGeom prst="rect">
            <a:avLst/>
          </a:prstGeom>
          <a:noFill/>
          <a:ln w="9525">
            <a:noFill/>
            <a:miter lim="800000"/>
            <a:headEnd/>
            <a:tailEnd/>
          </a:ln>
        </p:spPr>
      </p:pic>
      <p:pic>
        <p:nvPicPr>
          <p:cNvPr id="920602" name="Picture 26" descr="MCDD01775_0000[1]"/>
          <p:cNvPicPr>
            <a:picLocks noChangeAspect="1" noChangeArrowheads="1"/>
          </p:cNvPicPr>
          <p:nvPr/>
        </p:nvPicPr>
        <p:blipFill>
          <a:blip r:embed="rId3" cstate="print"/>
          <a:srcRect/>
          <a:stretch>
            <a:fillRect/>
          </a:stretch>
        </p:blipFill>
        <p:spPr bwMode="gray">
          <a:xfrm>
            <a:off x="2355850" y="2971800"/>
            <a:ext cx="228600" cy="228600"/>
          </a:xfrm>
          <a:prstGeom prst="rect">
            <a:avLst/>
          </a:prstGeom>
          <a:noFill/>
          <a:ln w="9525">
            <a:noFill/>
            <a:miter lim="800000"/>
            <a:headEnd/>
            <a:tailEnd/>
          </a:ln>
        </p:spPr>
      </p:pic>
      <p:sp>
        <p:nvSpPr>
          <p:cNvPr id="920603" name="Line 27"/>
          <p:cNvSpPr>
            <a:spLocks noChangeShapeType="1"/>
          </p:cNvSpPr>
          <p:nvPr/>
        </p:nvSpPr>
        <p:spPr bwMode="gray">
          <a:xfrm flipV="1">
            <a:off x="1793875" y="3033713"/>
            <a:ext cx="300038" cy="90487"/>
          </a:xfrm>
          <a:prstGeom prst="line">
            <a:avLst/>
          </a:prstGeom>
          <a:noFill/>
          <a:ln w="9525">
            <a:solidFill>
              <a:schemeClr val="tx1"/>
            </a:solidFill>
            <a:round/>
            <a:headEnd/>
            <a:tailEnd/>
          </a:ln>
        </p:spPr>
        <p:txBody>
          <a:bodyPr lIns="0" tIns="0" rIns="0" bIns="0" anchor="ctr"/>
          <a:lstStyle/>
          <a:p>
            <a:endParaRPr lang="en-US"/>
          </a:p>
        </p:txBody>
      </p:sp>
      <p:sp>
        <p:nvSpPr>
          <p:cNvPr id="920604" name="Line 28"/>
          <p:cNvSpPr>
            <a:spLocks noChangeShapeType="1"/>
          </p:cNvSpPr>
          <p:nvPr/>
        </p:nvSpPr>
        <p:spPr bwMode="gray">
          <a:xfrm>
            <a:off x="1765300" y="3176588"/>
            <a:ext cx="138113" cy="38100"/>
          </a:xfrm>
          <a:prstGeom prst="line">
            <a:avLst/>
          </a:prstGeom>
          <a:noFill/>
          <a:ln w="9525">
            <a:solidFill>
              <a:schemeClr val="tx1"/>
            </a:solidFill>
            <a:round/>
            <a:headEnd/>
            <a:tailEnd/>
          </a:ln>
        </p:spPr>
        <p:txBody>
          <a:bodyPr lIns="0" tIns="0" rIns="0" bIns="0" anchor="ctr"/>
          <a:lstStyle/>
          <a:p>
            <a:endParaRPr lang="en-US"/>
          </a:p>
        </p:txBody>
      </p:sp>
      <p:sp>
        <p:nvSpPr>
          <p:cNvPr id="920605" name="Line 29"/>
          <p:cNvSpPr>
            <a:spLocks noChangeShapeType="1"/>
          </p:cNvSpPr>
          <p:nvPr/>
        </p:nvSpPr>
        <p:spPr bwMode="gray">
          <a:xfrm>
            <a:off x="2065338" y="3271838"/>
            <a:ext cx="147637" cy="76200"/>
          </a:xfrm>
          <a:prstGeom prst="line">
            <a:avLst/>
          </a:prstGeom>
          <a:noFill/>
          <a:ln w="9525">
            <a:solidFill>
              <a:schemeClr val="tx1"/>
            </a:solidFill>
            <a:round/>
            <a:headEnd/>
            <a:tailEnd/>
          </a:ln>
        </p:spPr>
        <p:txBody>
          <a:bodyPr lIns="0" tIns="0" rIns="0" bIns="0" anchor="ctr"/>
          <a:lstStyle/>
          <a:p>
            <a:endParaRPr lang="en-US"/>
          </a:p>
        </p:txBody>
      </p:sp>
      <p:sp>
        <p:nvSpPr>
          <p:cNvPr id="920606" name="Line 30"/>
          <p:cNvSpPr>
            <a:spLocks noChangeShapeType="1"/>
          </p:cNvSpPr>
          <p:nvPr/>
        </p:nvSpPr>
        <p:spPr bwMode="gray">
          <a:xfrm>
            <a:off x="2270125" y="3028950"/>
            <a:ext cx="147638" cy="23813"/>
          </a:xfrm>
          <a:prstGeom prst="line">
            <a:avLst/>
          </a:prstGeom>
          <a:noFill/>
          <a:ln w="9525">
            <a:solidFill>
              <a:schemeClr val="tx1"/>
            </a:solidFill>
            <a:round/>
            <a:headEnd/>
            <a:tailEnd/>
          </a:ln>
        </p:spPr>
        <p:txBody>
          <a:bodyPr lIns="0" tIns="0" rIns="0" bIns="0" anchor="ctr"/>
          <a:lstStyle/>
          <a:p>
            <a:endParaRPr lang="en-US"/>
          </a:p>
        </p:txBody>
      </p:sp>
      <p:sp>
        <p:nvSpPr>
          <p:cNvPr id="920607" name="Line 31"/>
          <p:cNvSpPr>
            <a:spLocks noChangeShapeType="1"/>
          </p:cNvSpPr>
          <p:nvPr/>
        </p:nvSpPr>
        <p:spPr bwMode="gray">
          <a:xfrm>
            <a:off x="2427288" y="3405188"/>
            <a:ext cx="214312" cy="42862"/>
          </a:xfrm>
          <a:prstGeom prst="line">
            <a:avLst/>
          </a:prstGeom>
          <a:noFill/>
          <a:ln w="9525">
            <a:solidFill>
              <a:schemeClr val="tx1"/>
            </a:solidFill>
            <a:round/>
            <a:headEnd/>
            <a:tailEnd/>
          </a:ln>
        </p:spPr>
        <p:txBody>
          <a:bodyPr lIns="0" tIns="0" rIns="0" bIns="0" anchor="ctr"/>
          <a:lstStyle/>
          <a:p>
            <a:endParaRPr lang="en-US"/>
          </a:p>
        </p:txBody>
      </p:sp>
      <p:sp>
        <p:nvSpPr>
          <p:cNvPr id="920608" name="Line 32"/>
          <p:cNvSpPr>
            <a:spLocks noChangeShapeType="1"/>
          </p:cNvSpPr>
          <p:nvPr/>
        </p:nvSpPr>
        <p:spPr bwMode="gray">
          <a:xfrm flipV="1">
            <a:off x="2779713" y="3157538"/>
            <a:ext cx="185737" cy="223837"/>
          </a:xfrm>
          <a:prstGeom prst="line">
            <a:avLst/>
          </a:prstGeom>
          <a:noFill/>
          <a:ln w="9525">
            <a:solidFill>
              <a:schemeClr val="tx1"/>
            </a:solidFill>
            <a:round/>
            <a:headEnd/>
            <a:tailEnd/>
          </a:ln>
        </p:spPr>
        <p:txBody>
          <a:bodyPr lIns="0" tIns="0" rIns="0" bIns="0" anchor="ctr"/>
          <a:lstStyle/>
          <a:p>
            <a:endParaRPr lang="en-US"/>
          </a:p>
        </p:txBody>
      </p:sp>
      <p:sp>
        <p:nvSpPr>
          <p:cNvPr id="920609" name="Line 33"/>
          <p:cNvSpPr>
            <a:spLocks noChangeShapeType="1"/>
          </p:cNvSpPr>
          <p:nvPr/>
        </p:nvSpPr>
        <p:spPr bwMode="gray">
          <a:xfrm flipV="1">
            <a:off x="2587625" y="3062288"/>
            <a:ext cx="320675" cy="17462"/>
          </a:xfrm>
          <a:prstGeom prst="line">
            <a:avLst/>
          </a:prstGeom>
          <a:noFill/>
          <a:ln w="9525">
            <a:solidFill>
              <a:schemeClr val="tx1"/>
            </a:solidFill>
            <a:round/>
            <a:headEnd/>
            <a:tailEnd/>
          </a:ln>
        </p:spPr>
        <p:txBody>
          <a:bodyPr lIns="0" tIns="0" rIns="0" bIns="0" anchor="ctr"/>
          <a:lstStyle/>
          <a:p>
            <a:endParaRPr lang="en-US"/>
          </a:p>
        </p:txBody>
      </p:sp>
      <p:pic>
        <p:nvPicPr>
          <p:cNvPr id="920610" name="Picture 34" descr="BD21294_"/>
          <p:cNvPicPr>
            <a:picLocks noChangeAspect="1" noChangeArrowheads="1"/>
          </p:cNvPicPr>
          <p:nvPr/>
        </p:nvPicPr>
        <p:blipFill>
          <a:blip r:embed="rId5" cstate="print"/>
          <a:srcRect/>
          <a:stretch>
            <a:fillRect/>
          </a:stretch>
        </p:blipFill>
        <p:spPr bwMode="gray">
          <a:xfrm>
            <a:off x="2589213" y="2871788"/>
            <a:ext cx="123825" cy="123825"/>
          </a:xfrm>
          <a:prstGeom prst="rect">
            <a:avLst/>
          </a:prstGeom>
          <a:noFill/>
          <a:ln w="9525">
            <a:noFill/>
            <a:miter lim="800000"/>
            <a:headEnd/>
            <a:tailEnd/>
          </a:ln>
        </p:spPr>
      </p:pic>
      <p:pic>
        <p:nvPicPr>
          <p:cNvPr id="920611" name="Picture 35" descr="BD21294_"/>
          <p:cNvPicPr>
            <a:picLocks noChangeAspect="1" noChangeArrowheads="1"/>
          </p:cNvPicPr>
          <p:nvPr/>
        </p:nvPicPr>
        <p:blipFill>
          <a:blip r:embed="rId5" cstate="print"/>
          <a:srcRect/>
          <a:stretch>
            <a:fillRect/>
          </a:stretch>
        </p:blipFill>
        <p:spPr bwMode="gray">
          <a:xfrm>
            <a:off x="2432050" y="2771775"/>
            <a:ext cx="123825" cy="123825"/>
          </a:xfrm>
          <a:prstGeom prst="rect">
            <a:avLst/>
          </a:prstGeom>
          <a:noFill/>
          <a:ln w="9525">
            <a:noFill/>
            <a:miter lim="800000"/>
            <a:headEnd/>
            <a:tailEnd/>
          </a:ln>
        </p:spPr>
      </p:pic>
      <p:pic>
        <p:nvPicPr>
          <p:cNvPr id="920612" name="Picture 36" descr="BD21294_"/>
          <p:cNvPicPr>
            <a:picLocks noChangeAspect="1" noChangeArrowheads="1"/>
          </p:cNvPicPr>
          <p:nvPr/>
        </p:nvPicPr>
        <p:blipFill>
          <a:blip r:embed="rId5" cstate="print"/>
          <a:srcRect/>
          <a:stretch>
            <a:fillRect/>
          </a:stretch>
        </p:blipFill>
        <p:spPr bwMode="gray">
          <a:xfrm>
            <a:off x="2279650" y="2805113"/>
            <a:ext cx="123825" cy="123825"/>
          </a:xfrm>
          <a:prstGeom prst="rect">
            <a:avLst/>
          </a:prstGeom>
          <a:noFill/>
          <a:ln w="9525">
            <a:noFill/>
            <a:miter lim="800000"/>
            <a:headEnd/>
            <a:tailEnd/>
          </a:ln>
        </p:spPr>
      </p:pic>
      <p:pic>
        <p:nvPicPr>
          <p:cNvPr id="920613" name="Picture 37" descr="BD21294_"/>
          <p:cNvPicPr>
            <a:picLocks noChangeAspect="1" noChangeArrowheads="1"/>
          </p:cNvPicPr>
          <p:nvPr/>
        </p:nvPicPr>
        <p:blipFill>
          <a:blip r:embed="rId5" cstate="print"/>
          <a:srcRect/>
          <a:stretch>
            <a:fillRect/>
          </a:stretch>
        </p:blipFill>
        <p:spPr bwMode="gray">
          <a:xfrm>
            <a:off x="1989138" y="3395663"/>
            <a:ext cx="123825" cy="123825"/>
          </a:xfrm>
          <a:prstGeom prst="rect">
            <a:avLst/>
          </a:prstGeom>
          <a:noFill/>
          <a:ln w="9525">
            <a:noFill/>
            <a:miter lim="800000"/>
            <a:headEnd/>
            <a:tailEnd/>
          </a:ln>
        </p:spPr>
      </p:pic>
      <p:pic>
        <p:nvPicPr>
          <p:cNvPr id="920614" name="Picture 38" descr="BD21294_"/>
          <p:cNvPicPr>
            <a:picLocks noChangeAspect="1" noChangeArrowheads="1"/>
          </p:cNvPicPr>
          <p:nvPr/>
        </p:nvPicPr>
        <p:blipFill>
          <a:blip r:embed="rId5" cstate="print"/>
          <a:srcRect/>
          <a:stretch>
            <a:fillRect/>
          </a:stretch>
        </p:blipFill>
        <p:spPr bwMode="gray">
          <a:xfrm>
            <a:off x="1731963" y="3300413"/>
            <a:ext cx="123825" cy="123825"/>
          </a:xfrm>
          <a:prstGeom prst="rect">
            <a:avLst/>
          </a:prstGeom>
          <a:noFill/>
          <a:ln w="9525">
            <a:noFill/>
            <a:miter lim="800000"/>
            <a:headEnd/>
            <a:tailEnd/>
          </a:ln>
        </p:spPr>
      </p:pic>
      <p:pic>
        <p:nvPicPr>
          <p:cNvPr id="920615" name="Picture 39" descr="BD21294_"/>
          <p:cNvPicPr>
            <a:picLocks noChangeAspect="1" noChangeArrowheads="1"/>
          </p:cNvPicPr>
          <p:nvPr/>
        </p:nvPicPr>
        <p:blipFill>
          <a:blip r:embed="rId5" cstate="print"/>
          <a:srcRect/>
          <a:stretch>
            <a:fillRect/>
          </a:stretch>
        </p:blipFill>
        <p:spPr bwMode="gray">
          <a:xfrm>
            <a:off x="2640013" y="3171825"/>
            <a:ext cx="123825" cy="123825"/>
          </a:xfrm>
          <a:prstGeom prst="rect">
            <a:avLst/>
          </a:prstGeom>
          <a:noFill/>
          <a:ln w="9525">
            <a:noFill/>
            <a:miter lim="800000"/>
            <a:headEnd/>
            <a:tailEnd/>
          </a:ln>
        </p:spPr>
      </p:pic>
      <p:pic>
        <p:nvPicPr>
          <p:cNvPr id="920616" name="Picture 40" descr="BD21294_"/>
          <p:cNvPicPr>
            <a:picLocks noChangeAspect="1" noChangeArrowheads="1"/>
          </p:cNvPicPr>
          <p:nvPr/>
        </p:nvPicPr>
        <p:blipFill>
          <a:blip r:embed="rId5" cstate="print"/>
          <a:srcRect/>
          <a:stretch>
            <a:fillRect/>
          </a:stretch>
        </p:blipFill>
        <p:spPr bwMode="gray">
          <a:xfrm>
            <a:off x="2432050" y="3505200"/>
            <a:ext cx="123825" cy="123825"/>
          </a:xfrm>
          <a:prstGeom prst="rect">
            <a:avLst/>
          </a:prstGeom>
          <a:noFill/>
          <a:ln w="9525">
            <a:noFill/>
            <a:miter lim="800000"/>
            <a:headEnd/>
            <a:tailEnd/>
          </a:ln>
        </p:spPr>
      </p:pic>
      <p:pic>
        <p:nvPicPr>
          <p:cNvPr id="920617" name="Picture 41" descr="BD21294_"/>
          <p:cNvPicPr>
            <a:picLocks noChangeAspect="1" noChangeArrowheads="1"/>
          </p:cNvPicPr>
          <p:nvPr/>
        </p:nvPicPr>
        <p:blipFill>
          <a:blip r:embed="rId5" cstate="print"/>
          <a:srcRect/>
          <a:stretch>
            <a:fillRect/>
          </a:stretch>
        </p:blipFill>
        <p:spPr bwMode="gray">
          <a:xfrm>
            <a:off x="2889250" y="3305175"/>
            <a:ext cx="123825" cy="123825"/>
          </a:xfrm>
          <a:prstGeom prst="rect">
            <a:avLst/>
          </a:prstGeom>
          <a:noFill/>
          <a:ln w="9525">
            <a:noFill/>
            <a:miter lim="800000"/>
            <a:headEnd/>
            <a:tailEnd/>
          </a:ln>
        </p:spPr>
      </p:pic>
      <p:pic>
        <p:nvPicPr>
          <p:cNvPr id="920618" name="Picture 42" descr="BD21294_"/>
          <p:cNvPicPr>
            <a:picLocks noChangeAspect="1" noChangeArrowheads="1"/>
          </p:cNvPicPr>
          <p:nvPr/>
        </p:nvPicPr>
        <p:blipFill>
          <a:blip r:embed="rId5" cstate="print"/>
          <a:srcRect/>
          <a:stretch>
            <a:fillRect/>
          </a:stretch>
        </p:blipFill>
        <p:spPr bwMode="gray">
          <a:xfrm>
            <a:off x="2235200" y="3121025"/>
            <a:ext cx="123825" cy="123825"/>
          </a:xfrm>
          <a:prstGeom prst="rect">
            <a:avLst/>
          </a:prstGeom>
          <a:noFill/>
          <a:ln w="9525">
            <a:noFill/>
            <a:miter lim="800000"/>
            <a:headEnd/>
            <a:tailEnd/>
          </a:ln>
        </p:spPr>
      </p:pic>
      <p:sp>
        <p:nvSpPr>
          <p:cNvPr id="920619" name="Line 43"/>
          <p:cNvSpPr>
            <a:spLocks noChangeShapeType="1"/>
          </p:cNvSpPr>
          <p:nvPr/>
        </p:nvSpPr>
        <p:spPr bwMode="gray">
          <a:xfrm flipV="1">
            <a:off x="1851025" y="3281363"/>
            <a:ext cx="100013" cy="52387"/>
          </a:xfrm>
          <a:prstGeom prst="line">
            <a:avLst/>
          </a:prstGeom>
          <a:noFill/>
          <a:ln w="9525">
            <a:solidFill>
              <a:schemeClr val="tx1"/>
            </a:solidFill>
            <a:round/>
            <a:headEnd/>
            <a:tailEnd/>
          </a:ln>
        </p:spPr>
        <p:txBody>
          <a:bodyPr lIns="0" tIns="0" rIns="0" bIns="0" anchor="ctr"/>
          <a:lstStyle/>
          <a:p>
            <a:endParaRPr lang="en-US"/>
          </a:p>
        </p:txBody>
      </p:sp>
      <p:sp>
        <p:nvSpPr>
          <p:cNvPr id="920620" name="Line 44"/>
          <p:cNvSpPr>
            <a:spLocks noChangeShapeType="1"/>
          </p:cNvSpPr>
          <p:nvPr/>
        </p:nvSpPr>
        <p:spPr bwMode="gray">
          <a:xfrm flipH="1" flipV="1">
            <a:off x="2012950" y="3305175"/>
            <a:ext cx="14288" cy="85725"/>
          </a:xfrm>
          <a:prstGeom prst="line">
            <a:avLst/>
          </a:prstGeom>
          <a:noFill/>
          <a:ln w="9525">
            <a:solidFill>
              <a:schemeClr val="tx1"/>
            </a:solidFill>
            <a:round/>
            <a:headEnd/>
            <a:tailEnd/>
          </a:ln>
        </p:spPr>
        <p:txBody>
          <a:bodyPr lIns="0" tIns="0" rIns="0" bIns="0" anchor="ctr"/>
          <a:lstStyle/>
          <a:p>
            <a:endParaRPr lang="en-US"/>
          </a:p>
        </p:txBody>
      </p:sp>
      <p:sp>
        <p:nvSpPr>
          <p:cNvPr id="920621" name="Line 45"/>
          <p:cNvSpPr>
            <a:spLocks noChangeShapeType="1"/>
          </p:cNvSpPr>
          <p:nvPr/>
        </p:nvSpPr>
        <p:spPr bwMode="gray">
          <a:xfrm flipV="1">
            <a:off x="2351088" y="3119438"/>
            <a:ext cx="71437" cy="28575"/>
          </a:xfrm>
          <a:prstGeom prst="line">
            <a:avLst/>
          </a:prstGeom>
          <a:noFill/>
          <a:ln w="9525">
            <a:solidFill>
              <a:schemeClr val="tx1"/>
            </a:solidFill>
            <a:round/>
            <a:headEnd/>
            <a:tailEnd/>
          </a:ln>
        </p:spPr>
        <p:txBody>
          <a:bodyPr lIns="0" tIns="0" rIns="0" bIns="0" anchor="ctr"/>
          <a:lstStyle/>
          <a:p>
            <a:endParaRPr lang="en-US"/>
          </a:p>
        </p:txBody>
      </p:sp>
      <p:sp>
        <p:nvSpPr>
          <p:cNvPr id="920622" name="Line 46"/>
          <p:cNvSpPr>
            <a:spLocks noChangeShapeType="1"/>
          </p:cNvSpPr>
          <p:nvPr/>
        </p:nvSpPr>
        <p:spPr bwMode="gray">
          <a:xfrm flipH="1" flipV="1">
            <a:off x="2360613" y="2900363"/>
            <a:ext cx="47625" cy="90487"/>
          </a:xfrm>
          <a:prstGeom prst="line">
            <a:avLst/>
          </a:prstGeom>
          <a:noFill/>
          <a:ln w="9525">
            <a:solidFill>
              <a:schemeClr val="tx1"/>
            </a:solidFill>
            <a:round/>
            <a:headEnd/>
            <a:tailEnd/>
          </a:ln>
        </p:spPr>
        <p:txBody>
          <a:bodyPr lIns="0" tIns="0" rIns="0" bIns="0" anchor="ctr"/>
          <a:lstStyle/>
          <a:p>
            <a:endParaRPr lang="en-US"/>
          </a:p>
        </p:txBody>
      </p:sp>
      <p:sp>
        <p:nvSpPr>
          <p:cNvPr id="920623" name="Line 47"/>
          <p:cNvSpPr>
            <a:spLocks noChangeShapeType="1"/>
          </p:cNvSpPr>
          <p:nvPr/>
        </p:nvSpPr>
        <p:spPr bwMode="gray">
          <a:xfrm flipV="1">
            <a:off x="2482850" y="2863850"/>
            <a:ext cx="4763" cy="109538"/>
          </a:xfrm>
          <a:prstGeom prst="line">
            <a:avLst/>
          </a:prstGeom>
          <a:noFill/>
          <a:ln w="9525">
            <a:solidFill>
              <a:schemeClr val="tx1"/>
            </a:solidFill>
            <a:round/>
            <a:headEnd/>
            <a:tailEnd/>
          </a:ln>
        </p:spPr>
        <p:txBody>
          <a:bodyPr lIns="0" tIns="0" rIns="0" bIns="0" anchor="ctr"/>
          <a:lstStyle/>
          <a:p>
            <a:endParaRPr lang="en-US"/>
          </a:p>
        </p:txBody>
      </p:sp>
      <p:sp>
        <p:nvSpPr>
          <p:cNvPr id="920624" name="Line 48"/>
          <p:cNvSpPr>
            <a:spLocks noChangeShapeType="1"/>
          </p:cNvSpPr>
          <p:nvPr/>
        </p:nvSpPr>
        <p:spPr bwMode="gray">
          <a:xfrm flipV="1">
            <a:off x="2552700" y="2947988"/>
            <a:ext cx="65088" cy="53975"/>
          </a:xfrm>
          <a:prstGeom prst="line">
            <a:avLst/>
          </a:prstGeom>
          <a:noFill/>
          <a:ln w="9525">
            <a:solidFill>
              <a:schemeClr val="tx1"/>
            </a:solidFill>
            <a:round/>
            <a:headEnd/>
            <a:tailEnd/>
          </a:ln>
        </p:spPr>
        <p:txBody>
          <a:bodyPr lIns="0" tIns="0" rIns="0" bIns="0" anchor="ctr"/>
          <a:lstStyle/>
          <a:p>
            <a:endParaRPr lang="en-US"/>
          </a:p>
        </p:txBody>
      </p:sp>
      <p:sp>
        <p:nvSpPr>
          <p:cNvPr id="920625" name="Line 49"/>
          <p:cNvSpPr>
            <a:spLocks noChangeShapeType="1"/>
          </p:cNvSpPr>
          <p:nvPr/>
        </p:nvSpPr>
        <p:spPr bwMode="gray">
          <a:xfrm flipV="1">
            <a:off x="2544763" y="3497263"/>
            <a:ext cx="95250" cy="41275"/>
          </a:xfrm>
          <a:prstGeom prst="line">
            <a:avLst/>
          </a:prstGeom>
          <a:noFill/>
          <a:ln w="9525">
            <a:solidFill>
              <a:schemeClr val="tx1"/>
            </a:solidFill>
            <a:round/>
            <a:headEnd/>
            <a:tailEnd/>
          </a:ln>
        </p:spPr>
        <p:txBody>
          <a:bodyPr lIns="0" tIns="0" rIns="0" bIns="0" anchor="ctr"/>
          <a:lstStyle/>
          <a:p>
            <a:endParaRPr lang="en-US"/>
          </a:p>
        </p:txBody>
      </p:sp>
      <p:sp>
        <p:nvSpPr>
          <p:cNvPr id="920626" name="Line 50"/>
          <p:cNvSpPr>
            <a:spLocks noChangeShapeType="1"/>
          </p:cNvSpPr>
          <p:nvPr/>
        </p:nvSpPr>
        <p:spPr bwMode="gray">
          <a:xfrm flipV="1">
            <a:off x="2698750" y="3260725"/>
            <a:ext cx="1588" cy="82550"/>
          </a:xfrm>
          <a:prstGeom prst="line">
            <a:avLst/>
          </a:prstGeom>
          <a:noFill/>
          <a:ln w="9525">
            <a:solidFill>
              <a:schemeClr val="tx1"/>
            </a:solidFill>
            <a:round/>
            <a:headEnd/>
            <a:tailEnd/>
          </a:ln>
        </p:spPr>
        <p:txBody>
          <a:bodyPr lIns="0" tIns="0" rIns="0" bIns="0" anchor="ctr"/>
          <a:lstStyle/>
          <a:p>
            <a:endParaRPr lang="en-US"/>
          </a:p>
        </p:txBody>
      </p:sp>
      <p:sp>
        <p:nvSpPr>
          <p:cNvPr id="920627" name="Line 51"/>
          <p:cNvSpPr>
            <a:spLocks noChangeShapeType="1"/>
          </p:cNvSpPr>
          <p:nvPr/>
        </p:nvSpPr>
        <p:spPr bwMode="gray">
          <a:xfrm flipV="1">
            <a:off x="2413000" y="3100388"/>
            <a:ext cx="538163" cy="238125"/>
          </a:xfrm>
          <a:prstGeom prst="line">
            <a:avLst/>
          </a:prstGeom>
          <a:noFill/>
          <a:ln w="9525">
            <a:solidFill>
              <a:schemeClr val="tx1"/>
            </a:solidFill>
            <a:round/>
            <a:headEnd/>
            <a:tailEnd/>
          </a:ln>
        </p:spPr>
        <p:txBody>
          <a:bodyPr lIns="0" tIns="0" rIns="0" bIns="0" anchor="ctr"/>
          <a:lstStyle/>
          <a:p>
            <a:endParaRPr lang="en-US"/>
          </a:p>
        </p:txBody>
      </p:sp>
      <p:sp>
        <p:nvSpPr>
          <p:cNvPr id="920628" name="Line 52"/>
          <p:cNvSpPr>
            <a:spLocks noChangeShapeType="1"/>
          </p:cNvSpPr>
          <p:nvPr/>
        </p:nvSpPr>
        <p:spPr bwMode="gray">
          <a:xfrm flipV="1">
            <a:off x="2808288" y="3368675"/>
            <a:ext cx="127000" cy="44450"/>
          </a:xfrm>
          <a:prstGeom prst="line">
            <a:avLst/>
          </a:prstGeom>
          <a:noFill/>
          <a:ln w="9525">
            <a:solidFill>
              <a:schemeClr val="tx1"/>
            </a:solidFill>
            <a:round/>
            <a:headEnd/>
            <a:tailEnd/>
          </a:ln>
        </p:spPr>
        <p:txBody>
          <a:bodyPr lIns="0" tIns="0" rIns="0" bIns="0" anchor="ctr"/>
          <a:lstStyle/>
          <a:p>
            <a:endParaRPr lang="en-US"/>
          </a:p>
        </p:txBody>
      </p:sp>
      <p:sp>
        <p:nvSpPr>
          <p:cNvPr id="920629" name="WordArt 53"/>
          <p:cNvSpPr>
            <a:spLocks noChangeArrowheads="1" noChangeShapeType="1" noTextEdit="1"/>
          </p:cNvSpPr>
          <p:nvPr/>
        </p:nvSpPr>
        <p:spPr bwMode="gray">
          <a:xfrm>
            <a:off x="2736850" y="5562600"/>
            <a:ext cx="1066800" cy="533400"/>
          </a:xfrm>
          <a:prstGeom prst="rect">
            <a:avLst/>
          </a:prstGeom>
        </p:spPr>
        <p:txBody>
          <a:bodyPr wrap="none" fromWordArt="1">
            <a:prstTxWarp prst="textSlantUp">
              <a:avLst>
                <a:gd name="adj" fmla="val 71431"/>
              </a:avLst>
            </a:prstTxWarp>
          </a:bodyPr>
          <a:lstStyle/>
          <a:p>
            <a:r>
              <a:rPr lang="en-US" sz="3600" kern="10">
                <a:ln w="9525">
                  <a:noFill/>
                  <a:round/>
                  <a:headEnd/>
                  <a:tailEnd/>
                </a:ln>
                <a:solidFill>
                  <a:srgbClr val="000000"/>
                </a:solidFill>
                <a:latin typeface="Arial Black"/>
              </a:rPr>
              <a:t>Active Discovery</a:t>
            </a:r>
          </a:p>
        </p:txBody>
      </p:sp>
      <p:grpSp>
        <p:nvGrpSpPr>
          <p:cNvPr id="6" name="Group 54"/>
          <p:cNvGrpSpPr>
            <a:grpSpLocks/>
          </p:cNvGrpSpPr>
          <p:nvPr/>
        </p:nvGrpSpPr>
        <p:grpSpPr bwMode="auto">
          <a:xfrm>
            <a:off x="2241550" y="2633663"/>
            <a:ext cx="1066800" cy="1377950"/>
            <a:chOff x="1920" y="908"/>
            <a:chExt cx="672" cy="868"/>
          </a:xfrm>
        </p:grpSpPr>
        <p:sp>
          <p:nvSpPr>
            <p:cNvPr id="32845" name="Freeform 55"/>
            <p:cNvSpPr>
              <a:spLocks/>
            </p:cNvSpPr>
            <p:nvPr/>
          </p:nvSpPr>
          <p:spPr bwMode="gray">
            <a:xfrm>
              <a:off x="1926" y="908"/>
              <a:ext cx="641" cy="624"/>
            </a:xfrm>
            <a:custGeom>
              <a:avLst/>
              <a:gdLst>
                <a:gd name="T0" fmla="*/ 15 w 641"/>
                <a:gd name="T1" fmla="*/ 375 h 624"/>
                <a:gd name="T2" fmla="*/ 32 w 641"/>
                <a:gd name="T3" fmla="*/ 364 h 624"/>
                <a:gd name="T4" fmla="*/ 99 w 641"/>
                <a:gd name="T5" fmla="*/ 340 h 624"/>
                <a:gd name="T6" fmla="*/ 234 w 641"/>
                <a:gd name="T7" fmla="*/ 343 h 624"/>
                <a:gd name="T8" fmla="*/ 348 w 641"/>
                <a:gd name="T9" fmla="*/ 444 h 624"/>
                <a:gd name="T10" fmla="*/ 551 w 641"/>
                <a:gd name="T11" fmla="*/ 471 h 624"/>
                <a:gd name="T12" fmla="*/ 626 w 641"/>
                <a:gd name="T13" fmla="*/ 567 h 624"/>
                <a:gd name="T14" fmla="*/ 636 w 641"/>
                <a:gd name="T15" fmla="*/ 620 h 624"/>
                <a:gd name="T16" fmla="*/ 639 w 641"/>
                <a:gd name="T17" fmla="*/ 594 h 624"/>
                <a:gd name="T18" fmla="*/ 639 w 641"/>
                <a:gd name="T19" fmla="*/ 440 h 624"/>
                <a:gd name="T20" fmla="*/ 635 w 641"/>
                <a:gd name="T21" fmla="*/ 292 h 624"/>
                <a:gd name="T22" fmla="*/ 602 w 641"/>
                <a:gd name="T23" fmla="*/ 198 h 624"/>
                <a:gd name="T24" fmla="*/ 543 w 641"/>
                <a:gd name="T25" fmla="*/ 147 h 624"/>
                <a:gd name="T26" fmla="*/ 429 w 641"/>
                <a:gd name="T27" fmla="*/ 133 h 624"/>
                <a:gd name="T28" fmla="*/ 338 w 641"/>
                <a:gd name="T29" fmla="*/ 120 h 624"/>
                <a:gd name="T30" fmla="*/ 209 w 641"/>
                <a:gd name="T31" fmla="*/ 13 h 624"/>
                <a:gd name="T32" fmla="*/ 32 w 641"/>
                <a:gd name="T33" fmla="*/ 43 h 624"/>
                <a:gd name="T34" fmla="*/ 14 w 641"/>
                <a:gd name="T35" fmla="*/ 121 h 624"/>
                <a:gd name="T36" fmla="*/ 15 w 641"/>
                <a:gd name="T37" fmla="*/ 375 h 6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1"/>
                <a:gd name="T58" fmla="*/ 0 h 624"/>
                <a:gd name="T59" fmla="*/ 641 w 641"/>
                <a:gd name="T60" fmla="*/ 624 h 6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1" h="624">
                  <a:moveTo>
                    <a:pt x="15" y="375"/>
                  </a:moveTo>
                  <a:cubicBezTo>
                    <a:pt x="18" y="419"/>
                    <a:pt x="18" y="370"/>
                    <a:pt x="32" y="364"/>
                  </a:cubicBezTo>
                  <a:cubicBezTo>
                    <a:pt x="46" y="358"/>
                    <a:pt x="65" y="343"/>
                    <a:pt x="99" y="340"/>
                  </a:cubicBezTo>
                  <a:cubicBezTo>
                    <a:pt x="133" y="337"/>
                    <a:pt x="193" y="326"/>
                    <a:pt x="234" y="343"/>
                  </a:cubicBezTo>
                  <a:cubicBezTo>
                    <a:pt x="275" y="360"/>
                    <a:pt x="295" y="423"/>
                    <a:pt x="348" y="444"/>
                  </a:cubicBezTo>
                  <a:cubicBezTo>
                    <a:pt x="401" y="465"/>
                    <a:pt x="505" y="451"/>
                    <a:pt x="551" y="471"/>
                  </a:cubicBezTo>
                  <a:cubicBezTo>
                    <a:pt x="597" y="491"/>
                    <a:pt x="612" y="542"/>
                    <a:pt x="626" y="567"/>
                  </a:cubicBezTo>
                  <a:cubicBezTo>
                    <a:pt x="640" y="592"/>
                    <a:pt x="634" y="616"/>
                    <a:pt x="636" y="620"/>
                  </a:cubicBezTo>
                  <a:cubicBezTo>
                    <a:pt x="638" y="624"/>
                    <a:pt x="639" y="624"/>
                    <a:pt x="639" y="594"/>
                  </a:cubicBezTo>
                  <a:cubicBezTo>
                    <a:pt x="639" y="564"/>
                    <a:pt x="640" y="490"/>
                    <a:pt x="639" y="440"/>
                  </a:cubicBezTo>
                  <a:cubicBezTo>
                    <a:pt x="638" y="390"/>
                    <a:pt x="641" y="332"/>
                    <a:pt x="635" y="292"/>
                  </a:cubicBezTo>
                  <a:cubicBezTo>
                    <a:pt x="629" y="252"/>
                    <a:pt x="617" y="222"/>
                    <a:pt x="602" y="198"/>
                  </a:cubicBezTo>
                  <a:cubicBezTo>
                    <a:pt x="587" y="174"/>
                    <a:pt x="572" y="158"/>
                    <a:pt x="543" y="147"/>
                  </a:cubicBezTo>
                  <a:cubicBezTo>
                    <a:pt x="514" y="136"/>
                    <a:pt x="463" y="138"/>
                    <a:pt x="429" y="133"/>
                  </a:cubicBezTo>
                  <a:cubicBezTo>
                    <a:pt x="395" y="128"/>
                    <a:pt x="375" y="140"/>
                    <a:pt x="338" y="120"/>
                  </a:cubicBezTo>
                  <a:cubicBezTo>
                    <a:pt x="301" y="100"/>
                    <a:pt x="260" y="26"/>
                    <a:pt x="209" y="13"/>
                  </a:cubicBezTo>
                  <a:cubicBezTo>
                    <a:pt x="158" y="0"/>
                    <a:pt x="64" y="25"/>
                    <a:pt x="32" y="43"/>
                  </a:cubicBezTo>
                  <a:cubicBezTo>
                    <a:pt x="0" y="61"/>
                    <a:pt x="17" y="66"/>
                    <a:pt x="14" y="121"/>
                  </a:cubicBezTo>
                  <a:cubicBezTo>
                    <a:pt x="11" y="176"/>
                    <a:pt x="15" y="322"/>
                    <a:pt x="15" y="375"/>
                  </a:cubicBezTo>
                  <a:close/>
                </a:path>
              </a:pathLst>
            </a:custGeom>
            <a:solidFill>
              <a:srgbClr val="00FF00">
                <a:alpha val="20000"/>
              </a:srgbClr>
            </a:solidFill>
            <a:ln w="9525">
              <a:solidFill>
                <a:schemeClr val="tx1"/>
              </a:solidFill>
              <a:round/>
              <a:headEnd/>
              <a:tailEnd/>
            </a:ln>
          </p:spPr>
          <p:txBody>
            <a:bodyPr lIns="0" tIns="0" rIns="0" bIns="0" anchor="ctr"/>
            <a:lstStyle/>
            <a:p>
              <a:endParaRPr lang="en-US"/>
            </a:p>
          </p:txBody>
        </p:sp>
        <p:sp>
          <p:nvSpPr>
            <p:cNvPr id="32846" name="Freeform 56"/>
            <p:cNvSpPr>
              <a:spLocks/>
            </p:cNvSpPr>
            <p:nvPr/>
          </p:nvSpPr>
          <p:spPr bwMode="gray">
            <a:xfrm>
              <a:off x="1922" y="1234"/>
              <a:ext cx="670" cy="542"/>
            </a:xfrm>
            <a:custGeom>
              <a:avLst/>
              <a:gdLst>
                <a:gd name="T0" fmla="*/ 23 w 670"/>
                <a:gd name="T1" fmla="*/ 50 h 542"/>
                <a:gd name="T2" fmla="*/ 83 w 670"/>
                <a:gd name="T3" fmla="*/ 206 h 542"/>
                <a:gd name="T4" fmla="*/ 50 w 670"/>
                <a:gd name="T5" fmla="*/ 293 h 542"/>
                <a:gd name="T6" fmla="*/ 218 w 670"/>
                <a:gd name="T7" fmla="*/ 410 h 542"/>
                <a:gd name="T8" fmla="*/ 275 w 670"/>
                <a:gd name="T9" fmla="*/ 536 h 542"/>
                <a:gd name="T10" fmla="*/ 620 w 670"/>
                <a:gd name="T11" fmla="*/ 374 h 542"/>
                <a:gd name="T12" fmla="*/ 578 w 670"/>
                <a:gd name="T13" fmla="*/ 158 h 542"/>
                <a:gd name="T14" fmla="*/ 353 w 670"/>
                <a:gd name="T15" fmla="*/ 119 h 542"/>
                <a:gd name="T16" fmla="*/ 218 w 670"/>
                <a:gd name="T17" fmla="*/ 11 h 542"/>
                <a:gd name="T18" fmla="*/ 23 w 670"/>
                <a:gd name="T19" fmla="*/ 50 h 5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0"/>
                <a:gd name="T31" fmla="*/ 0 h 542"/>
                <a:gd name="T32" fmla="*/ 670 w 670"/>
                <a:gd name="T33" fmla="*/ 542 h 5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0" h="542">
                  <a:moveTo>
                    <a:pt x="23" y="50"/>
                  </a:moveTo>
                  <a:cubicBezTo>
                    <a:pt x="0" y="83"/>
                    <a:pt x="79" y="166"/>
                    <a:pt x="83" y="206"/>
                  </a:cubicBezTo>
                  <a:cubicBezTo>
                    <a:pt x="87" y="246"/>
                    <a:pt x="27" y="259"/>
                    <a:pt x="50" y="293"/>
                  </a:cubicBezTo>
                  <a:cubicBezTo>
                    <a:pt x="73" y="327"/>
                    <a:pt x="181" y="370"/>
                    <a:pt x="218" y="410"/>
                  </a:cubicBezTo>
                  <a:cubicBezTo>
                    <a:pt x="255" y="450"/>
                    <a:pt x="208" y="542"/>
                    <a:pt x="275" y="536"/>
                  </a:cubicBezTo>
                  <a:cubicBezTo>
                    <a:pt x="342" y="530"/>
                    <a:pt x="570" y="437"/>
                    <a:pt x="620" y="374"/>
                  </a:cubicBezTo>
                  <a:cubicBezTo>
                    <a:pt x="670" y="311"/>
                    <a:pt x="623" y="201"/>
                    <a:pt x="578" y="158"/>
                  </a:cubicBezTo>
                  <a:cubicBezTo>
                    <a:pt x="533" y="115"/>
                    <a:pt x="413" y="143"/>
                    <a:pt x="353" y="119"/>
                  </a:cubicBezTo>
                  <a:cubicBezTo>
                    <a:pt x="293" y="95"/>
                    <a:pt x="273" y="22"/>
                    <a:pt x="218" y="11"/>
                  </a:cubicBezTo>
                  <a:cubicBezTo>
                    <a:pt x="163" y="0"/>
                    <a:pt x="46" y="17"/>
                    <a:pt x="23" y="50"/>
                  </a:cubicBezTo>
                  <a:close/>
                </a:path>
              </a:pathLst>
            </a:custGeom>
            <a:solidFill>
              <a:srgbClr val="00FF00">
                <a:alpha val="20000"/>
              </a:srgbClr>
            </a:solidFill>
            <a:ln w="9525">
              <a:solidFill>
                <a:schemeClr val="tx1"/>
              </a:solidFill>
              <a:round/>
              <a:headEnd/>
              <a:tailEnd/>
            </a:ln>
          </p:spPr>
          <p:txBody>
            <a:bodyPr lIns="0" tIns="0" rIns="0" bIns="0" anchor="ctr"/>
            <a:lstStyle/>
            <a:p>
              <a:endParaRPr lang="en-US"/>
            </a:p>
          </p:txBody>
        </p:sp>
        <p:sp>
          <p:nvSpPr>
            <p:cNvPr id="32847" name="Line 57"/>
            <p:cNvSpPr>
              <a:spLocks noChangeShapeType="1"/>
            </p:cNvSpPr>
            <p:nvPr/>
          </p:nvSpPr>
          <p:spPr bwMode="gray">
            <a:xfrm>
              <a:off x="1939" y="977"/>
              <a:ext cx="1" cy="321"/>
            </a:xfrm>
            <a:prstGeom prst="line">
              <a:avLst/>
            </a:prstGeom>
            <a:noFill/>
            <a:ln w="9525">
              <a:solidFill>
                <a:schemeClr val="tx1"/>
              </a:solidFill>
              <a:round/>
              <a:headEnd/>
              <a:tailEnd/>
            </a:ln>
          </p:spPr>
          <p:txBody>
            <a:bodyPr lIns="0" tIns="0" rIns="0" bIns="0" anchor="ctr"/>
            <a:lstStyle/>
            <a:p>
              <a:endParaRPr lang="en-US"/>
            </a:p>
          </p:txBody>
        </p:sp>
        <p:sp>
          <p:nvSpPr>
            <p:cNvPr id="32848" name="Line 58"/>
            <p:cNvSpPr>
              <a:spLocks noChangeShapeType="1"/>
            </p:cNvSpPr>
            <p:nvPr/>
          </p:nvSpPr>
          <p:spPr bwMode="gray">
            <a:xfrm>
              <a:off x="2004" y="1122"/>
              <a:ext cx="1" cy="321"/>
            </a:xfrm>
            <a:prstGeom prst="line">
              <a:avLst/>
            </a:prstGeom>
            <a:noFill/>
            <a:ln w="9525">
              <a:solidFill>
                <a:schemeClr val="tx1"/>
              </a:solidFill>
              <a:round/>
              <a:headEnd/>
              <a:tailEnd/>
            </a:ln>
          </p:spPr>
          <p:txBody>
            <a:bodyPr lIns="0" tIns="0" rIns="0" bIns="0" anchor="ctr"/>
            <a:lstStyle/>
            <a:p>
              <a:endParaRPr lang="en-US"/>
            </a:p>
          </p:txBody>
        </p:sp>
        <p:sp>
          <p:nvSpPr>
            <p:cNvPr id="32849" name="Line 59"/>
            <p:cNvSpPr>
              <a:spLocks noChangeShapeType="1"/>
            </p:cNvSpPr>
            <p:nvPr/>
          </p:nvSpPr>
          <p:spPr bwMode="gray">
            <a:xfrm>
              <a:off x="1966" y="1192"/>
              <a:ext cx="1" cy="321"/>
            </a:xfrm>
            <a:prstGeom prst="line">
              <a:avLst/>
            </a:prstGeom>
            <a:noFill/>
            <a:ln w="9525">
              <a:solidFill>
                <a:schemeClr val="tx1"/>
              </a:solidFill>
              <a:round/>
              <a:headEnd/>
              <a:tailEnd/>
            </a:ln>
          </p:spPr>
          <p:txBody>
            <a:bodyPr lIns="0" tIns="0" rIns="0" bIns="0" anchor="ctr"/>
            <a:lstStyle/>
            <a:p>
              <a:endParaRPr lang="en-US"/>
            </a:p>
          </p:txBody>
        </p:sp>
        <p:sp>
          <p:nvSpPr>
            <p:cNvPr id="32850" name="Line 60"/>
            <p:cNvSpPr>
              <a:spLocks noChangeShapeType="1"/>
            </p:cNvSpPr>
            <p:nvPr/>
          </p:nvSpPr>
          <p:spPr bwMode="gray">
            <a:xfrm>
              <a:off x="2152" y="1350"/>
              <a:ext cx="1" cy="321"/>
            </a:xfrm>
            <a:prstGeom prst="line">
              <a:avLst/>
            </a:prstGeom>
            <a:noFill/>
            <a:ln w="9525">
              <a:solidFill>
                <a:schemeClr val="tx1"/>
              </a:solidFill>
              <a:round/>
              <a:headEnd/>
              <a:tailEnd/>
            </a:ln>
          </p:spPr>
          <p:txBody>
            <a:bodyPr lIns="0" tIns="0" rIns="0" bIns="0" anchor="ctr"/>
            <a:lstStyle/>
            <a:p>
              <a:endParaRPr lang="en-US"/>
            </a:p>
          </p:txBody>
        </p:sp>
        <p:sp>
          <p:nvSpPr>
            <p:cNvPr id="32851" name="Line 61"/>
            <p:cNvSpPr>
              <a:spLocks noChangeShapeType="1"/>
            </p:cNvSpPr>
            <p:nvPr/>
          </p:nvSpPr>
          <p:spPr bwMode="gray">
            <a:xfrm>
              <a:off x="2562" y="1214"/>
              <a:ext cx="1" cy="321"/>
            </a:xfrm>
            <a:prstGeom prst="line">
              <a:avLst/>
            </a:prstGeom>
            <a:noFill/>
            <a:ln w="9525">
              <a:solidFill>
                <a:schemeClr val="tx1"/>
              </a:solidFill>
              <a:round/>
              <a:headEnd/>
              <a:tailEnd/>
            </a:ln>
          </p:spPr>
          <p:txBody>
            <a:bodyPr lIns="0" tIns="0" rIns="0" bIns="0" anchor="ctr"/>
            <a:lstStyle/>
            <a:p>
              <a:endParaRPr lang="en-US"/>
            </a:p>
          </p:txBody>
        </p:sp>
        <p:sp>
          <p:nvSpPr>
            <p:cNvPr id="32852" name="Freeform 62"/>
            <p:cNvSpPr>
              <a:spLocks/>
            </p:cNvSpPr>
            <p:nvPr/>
          </p:nvSpPr>
          <p:spPr bwMode="gray">
            <a:xfrm>
              <a:off x="1962" y="1102"/>
              <a:ext cx="48" cy="397"/>
            </a:xfrm>
            <a:custGeom>
              <a:avLst/>
              <a:gdLst>
                <a:gd name="T0" fmla="*/ 5 w 48"/>
                <a:gd name="T1" fmla="*/ 236 h 397"/>
                <a:gd name="T2" fmla="*/ 6 w 48"/>
                <a:gd name="T3" fmla="*/ 362 h 397"/>
                <a:gd name="T4" fmla="*/ 5 w 48"/>
                <a:gd name="T5" fmla="*/ 395 h 397"/>
                <a:gd name="T6" fmla="*/ 26 w 48"/>
                <a:gd name="T7" fmla="*/ 376 h 397"/>
                <a:gd name="T8" fmla="*/ 45 w 48"/>
                <a:gd name="T9" fmla="*/ 334 h 397"/>
                <a:gd name="T10" fmla="*/ 45 w 48"/>
                <a:gd name="T11" fmla="*/ 203 h 397"/>
                <a:gd name="T12" fmla="*/ 44 w 48"/>
                <a:gd name="T13" fmla="*/ 26 h 397"/>
                <a:gd name="T14" fmla="*/ 33 w 48"/>
                <a:gd name="T15" fmla="*/ 47 h 397"/>
                <a:gd name="T16" fmla="*/ 5 w 48"/>
                <a:gd name="T17" fmla="*/ 76 h 397"/>
                <a:gd name="T18" fmla="*/ 3 w 48"/>
                <a:gd name="T19" fmla="*/ 109 h 397"/>
                <a:gd name="T20" fmla="*/ 5 w 48"/>
                <a:gd name="T21" fmla="*/ 236 h 3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
                <a:gd name="T34" fmla="*/ 0 h 397"/>
                <a:gd name="T35" fmla="*/ 48 w 48"/>
                <a:gd name="T36" fmla="*/ 397 h 3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 h="397">
                  <a:moveTo>
                    <a:pt x="5" y="236"/>
                  </a:moveTo>
                  <a:cubicBezTo>
                    <a:pt x="5" y="278"/>
                    <a:pt x="6" y="336"/>
                    <a:pt x="6" y="362"/>
                  </a:cubicBezTo>
                  <a:cubicBezTo>
                    <a:pt x="6" y="388"/>
                    <a:pt x="2" y="393"/>
                    <a:pt x="5" y="395"/>
                  </a:cubicBezTo>
                  <a:cubicBezTo>
                    <a:pt x="8" y="397"/>
                    <a:pt x="19" y="386"/>
                    <a:pt x="26" y="376"/>
                  </a:cubicBezTo>
                  <a:cubicBezTo>
                    <a:pt x="33" y="366"/>
                    <a:pt x="42" y="363"/>
                    <a:pt x="45" y="334"/>
                  </a:cubicBezTo>
                  <a:cubicBezTo>
                    <a:pt x="48" y="305"/>
                    <a:pt x="45" y="254"/>
                    <a:pt x="45" y="203"/>
                  </a:cubicBezTo>
                  <a:cubicBezTo>
                    <a:pt x="45" y="152"/>
                    <a:pt x="46" y="52"/>
                    <a:pt x="44" y="26"/>
                  </a:cubicBezTo>
                  <a:cubicBezTo>
                    <a:pt x="42" y="0"/>
                    <a:pt x="39" y="39"/>
                    <a:pt x="33" y="47"/>
                  </a:cubicBezTo>
                  <a:cubicBezTo>
                    <a:pt x="27" y="55"/>
                    <a:pt x="10" y="66"/>
                    <a:pt x="5" y="76"/>
                  </a:cubicBezTo>
                  <a:cubicBezTo>
                    <a:pt x="0" y="86"/>
                    <a:pt x="3" y="82"/>
                    <a:pt x="3" y="109"/>
                  </a:cubicBezTo>
                  <a:cubicBezTo>
                    <a:pt x="3" y="136"/>
                    <a:pt x="5" y="210"/>
                    <a:pt x="5" y="236"/>
                  </a:cubicBezTo>
                  <a:close/>
                </a:path>
              </a:pathLst>
            </a:custGeom>
            <a:solidFill>
              <a:srgbClr val="00FF00">
                <a:alpha val="20000"/>
              </a:srgbClr>
            </a:solidFill>
            <a:ln w="9525">
              <a:solidFill>
                <a:schemeClr val="tx1"/>
              </a:solidFill>
              <a:round/>
              <a:headEnd/>
              <a:tailEnd/>
            </a:ln>
          </p:spPr>
          <p:txBody>
            <a:bodyPr lIns="0" tIns="0" rIns="0" bIns="0" anchor="ctr"/>
            <a:lstStyle/>
            <a:p>
              <a:endParaRPr lang="en-US"/>
            </a:p>
          </p:txBody>
        </p:sp>
        <p:sp>
          <p:nvSpPr>
            <p:cNvPr id="32853" name="Freeform 63"/>
            <p:cNvSpPr>
              <a:spLocks/>
            </p:cNvSpPr>
            <p:nvPr/>
          </p:nvSpPr>
          <p:spPr bwMode="gray">
            <a:xfrm>
              <a:off x="1934" y="967"/>
              <a:ext cx="73" cy="474"/>
            </a:xfrm>
            <a:custGeom>
              <a:avLst/>
              <a:gdLst>
                <a:gd name="T0" fmla="*/ 7 w 73"/>
                <a:gd name="T1" fmla="*/ 308 h 474"/>
                <a:gd name="T2" fmla="*/ 16 w 73"/>
                <a:gd name="T3" fmla="*/ 365 h 474"/>
                <a:gd name="T4" fmla="*/ 60 w 73"/>
                <a:gd name="T5" fmla="*/ 445 h 474"/>
                <a:gd name="T6" fmla="*/ 70 w 73"/>
                <a:gd name="T7" fmla="*/ 466 h 474"/>
                <a:gd name="T8" fmla="*/ 73 w 73"/>
                <a:gd name="T9" fmla="*/ 398 h 474"/>
                <a:gd name="T10" fmla="*/ 72 w 73"/>
                <a:gd name="T11" fmla="*/ 212 h 474"/>
                <a:gd name="T12" fmla="*/ 67 w 73"/>
                <a:gd name="T13" fmla="*/ 146 h 474"/>
                <a:gd name="T14" fmla="*/ 42 w 73"/>
                <a:gd name="T15" fmla="*/ 91 h 474"/>
                <a:gd name="T16" fmla="*/ 6 w 73"/>
                <a:gd name="T17" fmla="*/ 26 h 474"/>
                <a:gd name="T18" fmla="*/ 6 w 73"/>
                <a:gd name="T19" fmla="*/ 47 h 474"/>
                <a:gd name="T20" fmla="*/ 7 w 73"/>
                <a:gd name="T21" fmla="*/ 308 h 4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3"/>
                <a:gd name="T34" fmla="*/ 0 h 474"/>
                <a:gd name="T35" fmla="*/ 73 w 73"/>
                <a:gd name="T36" fmla="*/ 474 h 4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3" h="474">
                  <a:moveTo>
                    <a:pt x="7" y="308"/>
                  </a:moveTo>
                  <a:cubicBezTo>
                    <a:pt x="9" y="361"/>
                    <a:pt x="7" y="342"/>
                    <a:pt x="16" y="365"/>
                  </a:cubicBezTo>
                  <a:cubicBezTo>
                    <a:pt x="25" y="388"/>
                    <a:pt x="51" y="428"/>
                    <a:pt x="60" y="445"/>
                  </a:cubicBezTo>
                  <a:cubicBezTo>
                    <a:pt x="69" y="462"/>
                    <a:pt x="68" y="474"/>
                    <a:pt x="70" y="466"/>
                  </a:cubicBezTo>
                  <a:cubicBezTo>
                    <a:pt x="72" y="458"/>
                    <a:pt x="73" y="440"/>
                    <a:pt x="73" y="398"/>
                  </a:cubicBezTo>
                  <a:cubicBezTo>
                    <a:pt x="73" y="356"/>
                    <a:pt x="73" y="254"/>
                    <a:pt x="72" y="212"/>
                  </a:cubicBezTo>
                  <a:cubicBezTo>
                    <a:pt x="71" y="170"/>
                    <a:pt x="72" y="166"/>
                    <a:pt x="67" y="146"/>
                  </a:cubicBezTo>
                  <a:cubicBezTo>
                    <a:pt x="62" y="126"/>
                    <a:pt x="52" y="111"/>
                    <a:pt x="42" y="91"/>
                  </a:cubicBezTo>
                  <a:cubicBezTo>
                    <a:pt x="32" y="71"/>
                    <a:pt x="12" y="33"/>
                    <a:pt x="6" y="26"/>
                  </a:cubicBezTo>
                  <a:cubicBezTo>
                    <a:pt x="0" y="19"/>
                    <a:pt x="6" y="0"/>
                    <a:pt x="6" y="47"/>
                  </a:cubicBezTo>
                  <a:cubicBezTo>
                    <a:pt x="6" y="94"/>
                    <a:pt x="7" y="254"/>
                    <a:pt x="7" y="308"/>
                  </a:cubicBezTo>
                  <a:close/>
                </a:path>
              </a:pathLst>
            </a:custGeom>
            <a:solidFill>
              <a:srgbClr val="00FF00">
                <a:alpha val="20000"/>
              </a:srgbClr>
            </a:solidFill>
            <a:ln w="9525">
              <a:solidFill>
                <a:schemeClr val="tx1"/>
              </a:solidFill>
              <a:round/>
              <a:headEnd/>
              <a:tailEnd/>
            </a:ln>
          </p:spPr>
          <p:txBody>
            <a:bodyPr lIns="0" tIns="0" rIns="0" bIns="0" anchor="ctr"/>
            <a:lstStyle/>
            <a:p>
              <a:endParaRPr lang="en-US"/>
            </a:p>
          </p:txBody>
        </p:sp>
        <p:sp>
          <p:nvSpPr>
            <p:cNvPr id="32854" name="Freeform 64"/>
            <p:cNvSpPr>
              <a:spLocks/>
            </p:cNvSpPr>
            <p:nvPr/>
          </p:nvSpPr>
          <p:spPr bwMode="gray">
            <a:xfrm>
              <a:off x="1961" y="1187"/>
              <a:ext cx="196" cy="478"/>
            </a:xfrm>
            <a:custGeom>
              <a:avLst/>
              <a:gdLst>
                <a:gd name="T0" fmla="*/ 7 w 196"/>
                <a:gd name="T1" fmla="*/ 303 h 478"/>
                <a:gd name="T2" fmla="*/ 16 w 196"/>
                <a:gd name="T3" fmla="*/ 343 h 478"/>
                <a:gd name="T4" fmla="*/ 82 w 196"/>
                <a:gd name="T5" fmla="*/ 394 h 478"/>
                <a:gd name="T6" fmla="*/ 154 w 196"/>
                <a:gd name="T7" fmla="*/ 435 h 478"/>
                <a:gd name="T8" fmla="*/ 190 w 196"/>
                <a:gd name="T9" fmla="*/ 474 h 478"/>
                <a:gd name="T10" fmla="*/ 193 w 196"/>
                <a:gd name="T11" fmla="*/ 448 h 478"/>
                <a:gd name="T12" fmla="*/ 193 w 196"/>
                <a:gd name="T13" fmla="*/ 294 h 478"/>
                <a:gd name="T14" fmla="*/ 190 w 196"/>
                <a:gd name="T15" fmla="*/ 166 h 478"/>
                <a:gd name="T16" fmla="*/ 169 w 196"/>
                <a:gd name="T17" fmla="*/ 127 h 478"/>
                <a:gd name="T18" fmla="*/ 108 w 196"/>
                <a:gd name="T19" fmla="*/ 84 h 478"/>
                <a:gd name="T20" fmla="*/ 25 w 196"/>
                <a:gd name="T21" fmla="*/ 34 h 478"/>
                <a:gd name="T22" fmla="*/ 3 w 196"/>
                <a:gd name="T23" fmla="*/ 3 h 478"/>
                <a:gd name="T24" fmla="*/ 4 w 196"/>
                <a:gd name="T25" fmla="*/ 54 h 478"/>
                <a:gd name="T26" fmla="*/ 7 w 196"/>
                <a:gd name="T27" fmla="*/ 303 h 4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6"/>
                <a:gd name="T43" fmla="*/ 0 h 478"/>
                <a:gd name="T44" fmla="*/ 196 w 196"/>
                <a:gd name="T45" fmla="*/ 478 h 47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6" h="478">
                  <a:moveTo>
                    <a:pt x="7" y="303"/>
                  </a:moveTo>
                  <a:cubicBezTo>
                    <a:pt x="9" y="351"/>
                    <a:pt x="4" y="328"/>
                    <a:pt x="16" y="343"/>
                  </a:cubicBezTo>
                  <a:cubicBezTo>
                    <a:pt x="28" y="358"/>
                    <a:pt x="59" y="379"/>
                    <a:pt x="82" y="394"/>
                  </a:cubicBezTo>
                  <a:cubicBezTo>
                    <a:pt x="105" y="409"/>
                    <a:pt x="136" y="422"/>
                    <a:pt x="154" y="435"/>
                  </a:cubicBezTo>
                  <a:cubicBezTo>
                    <a:pt x="172" y="448"/>
                    <a:pt x="184" y="472"/>
                    <a:pt x="190" y="474"/>
                  </a:cubicBezTo>
                  <a:cubicBezTo>
                    <a:pt x="196" y="476"/>
                    <a:pt x="193" y="478"/>
                    <a:pt x="193" y="448"/>
                  </a:cubicBezTo>
                  <a:cubicBezTo>
                    <a:pt x="193" y="418"/>
                    <a:pt x="193" y="341"/>
                    <a:pt x="193" y="294"/>
                  </a:cubicBezTo>
                  <a:cubicBezTo>
                    <a:pt x="193" y="247"/>
                    <a:pt x="194" y="194"/>
                    <a:pt x="190" y="166"/>
                  </a:cubicBezTo>
                  <a:cubicBezTo>
                    <a:pt x="186" y="138"/>
                    <a:pt x="183" y="141"/>
                    <a:pt x="169" y="127"/>
                  </a:cubicBezTo>
                  <a:cubicBezTo>
                    <a:pt x="155" y="113"/>
                    <a:pt x="132" y="99"/>
                    <a:pt x="108" y="84"/>
                  </a:cubicBezTo>
                  <a:cubicBezTo>
                    <a:pt x="84" y="69"/>
                    <a:pt x="42" y="47"/>
                    <a:pt x="25" y="34"/>
                  </a:cubicBezTo>
                  <a:cubicBezTo>
                    <a:pt x="8" y="21"/>
                    <a:pt x="6" y="0"/>
                    <a:pt x="3" y="3"/>
                  </a:cubicBezTo>
                  <a:cubicBezTo>
                    <a:pt x="0" y="6"/>
                    <a:pt x="3" y="4"/>
                    <a:pt x="4" y="54"/>
                  </a:cubicBezTo>
                  <a:cubicBezTo>
                    <a:pt x="5" y="104"/>
                    <a:pt x="7" y="251"/>
                    <a:pt x="7" y="303"/>
                  </a:cubicBezTo>
                  <a:close/>
                </a:path>
              </a:pathLst>
            </a:custGeom>
            <a:solidFill>
              <a:srgbClr val="00FF00">
                <a:alpha val="20000"/>
              </a:srgbClr>
            </a:solidFill>
            <a:ln w="9525">
              <a:solidFill>
                <a:schemeClr val="tx1"/>
              </a:solidFill>
              <a:round/>
              <a:headEnd/>
              <a:tailEnd/>
            </a:ln>
          </p:spPr>
          <p:txBody>
            <a:bodyPr lIns="0" tIns="0" rIns="0" bIns="0" anchor="ctr"/>
            <a:lstStyle/>
            <a:p>
              <a:endParaRPr lang="en-US"/>
            </a:p>
          </p:txBody>
        </p:sp>
        <p:sp>
          <p:nvSpPr>
            <p:cNvPr id="32855" name="Freeform 65"/>
            <p:cNvSpPr>
              <a:spLocks/>
            </p:cNvSpPr>
            <p:nvPr/>
          </p:nvSpPr>
          <p:spPr bwMode="gray">
            <a:xfrm>
              <a:off x="1920" y="912"/>
              <a:ext cx="670" cy="542"/>
            </a:xfrm>
            <a:custGeom>
              <a:avLst/>
              <a:gdLst>
                <a:gd name="T0" fmla="*/ 23 w 670"/>
                <a:gd name="T1" fmla="*/ 50 h 542"/>
                <a:gd name="T2" fmla="*/ 83 w 670"/>
                <a:gd name="T3" fmla="*/ 206 h 542"/>
                <a:gd name="T4" fmla="*/ 50 w 670"/>
                <a:gd name="T5" fmla="*/ 293 h 542"/>
                <a:gd name="T6" fmla="*/ 218 w 670"/>
                <a:gd name="T7" fmla="*/ 410 h 542"/>
                <a:gd name="T8" fmla="*/ 275 w 670"/>
                <a:gd name="T9" fmla="*/ 536 h 542"/>
                <a:gd name="T10" fmla="*/ 620 w 670"/>
                <a:gd name="T11" fmla="*/ 374 h 542"/>
                <a:gd name="T12" fmla="*/ 578 w 670"/>
                <a:gd name="T13" fmla="*/ 158 h 542"/>
                <a:gd name="T14" fmla="*/ 353 w 670"/>
                <a:gd name="T15" fmla="*/ 119 h 542"/>
                <a:gd name="T16" fmla="*/ 218 w 670"/>
                <a:gd name="T17" fmla="*/ 11 h 542"/>
                <a:gd name="T18" fmla="*/ 23 w 670"/>
                <a:gd name="T19" fmla="*/ 50 h 5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0"/>
                <a:gd name="T31" fmla="*/ 0 h 542"/>
                <a:gd name="T32" fmla="*/ 670 w 670"/>
                <a:gd name="T33" fmla="*/ 542 h 5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0" h="542">
                  <a:moveTo>
                    <a:pt x="23" y="50"/>
                  </a:moveTo>
                  <a:cubicBezTo>
                    <a:pt x="0" y="83"/>
                    <a:pt x="79" y="166"/>
                    <a:pt x="83" y="206"/>
                  </a:cubicBezTo>
                  <a:cubicBezTo>
                    <a:pt x="87" y="246"/>
                    <a:pt x="27" y="259"/>
                    <a:pt x="50" y="293"/>
                  </a:cubicBezTo>
                  <a:cubicBezTo>
                    <a:pt x="73" y="327"/>
                    <a:pt x="181" y="370"/>
                    <a:pt x="218" y="410"/>
                  </a:cubicBezTo>
                  <a:cubicBezTo>
                    <a:pt x="255" y="450"/>
                    <a:pt x="208" y="542"/>
                    <a:pt x="275" y="536"/>
                  </a:cubicBezTo>
                  <a:cubicBezTo>
                    <a:pt x="342" y="530"/>
                    <a:pt x="570" y="437"/>
                    <a:pt x="620" y="374"/>
                  </a:cubicBezTo>
                  <a:cubicBezTo>
                    <a:pt x="670" y="311"/>
                    <a:pt x="623" y="201"/>
                    <a:pt x="578" y="158"/>
                  </a:cubicBezTo>
                  <a:cubicBezTo>
                    <a:pt x="533" y="115"/>
                    <a:pt x="413" y="143"/>
                    <a:pt x="353" y="119"/>
                  </a:cubicBezTo>
                  <a:cubicBezTo>
                    <a:pt x="293" y="95"/>
                    <a:pt x="273" y="22"/>
                    <a:pt x="218" y="11"/>
                  </a:cubicBezTo>
                  <a:cubicBezTo>
                    <a:pt x="163" y="0"/>
                    <a:pt x="46" y="17"/>
                    <a:pt x="23" y="50"/>
                  </a:cubicBezTo>
                  <a:close/>
                </a:path>
              </a:pathLst>
            </a:custGeom>
            <a:solidFill>
              <a:srgbClr val="00FF00">
                <a:alpha val="20000"/>
              </a:srgbClr>
            </a:solidFill>
            <a:ln w="9525">
              <a:solidFill>
                <a:schemeClr val="tx1"/>
              </a:solidFill>
              <a:round/>
              <a:headEnd/>
              <a:tailEnd/>
            </a:ln>
          </p:spPr>
          <p:txBody>
            <a:bodyPr lIns="0" tIns="0" rIns="0" bIns="0" anchor="ctr"/>
            <a:lstStyle/>
            <a:p>
              <a:endParaRPr lang="en-US"/>
            </a:p>
          </p:txBody>
        </p:sp>
        <p:sp>
          <p:nvSpPr>
            <p:cNvPr id="32856" name="Freeform 66"/>
            <p:cNvSpPr>
              <a:spLocks/>
            </p:cNvSpPr>
            <p:nvPr/>
          </p:nvSpPr>
          <p:spPr bwMode="gray">
            <a:xfrm>
              <a:off x="2152" y="1214"/>
              <a:ext cx="418" cy="560"/>
            </a:xfrm>
            <a:custGeom>
              <a:avLst/>
              <a:gdLst>
                <a:gd name="T0" fmla="*/ 4 w 418"/>
                <a:gd name="T1" fmla="*/ 375 h 560"/>
                <a:gd name="T2" fmla="*/ 10 w 418"/>
                <a:gd name="T3" fmla="*/ 531 h 560"/>
                <a:gd name="T4" fmla="*/ 67 w 418"/>
                <a:gd name="T5" fmla="*/ 552 h 560"/>
                <a:gd name="T6" fmla="*/ 227 w 418"/>
                <a:gd name="T7" fmla="*/ 493 h 560"/>
                <a:gd name="T8" fmla="*/ 347 w 418"/>
                <a:gd name="T9" fmla="*/ 432 h 560"/>
                <a:gd name="T10" fmla="*/ 407 w 418"/>
                <a:gd name="T11" fmla="*/ 364 h 560"/>
                <a:gd name="T12" fmla="*/ 412 w 418"/>
                <a:gd name="T13" fmla="*/ 198 h 560"/>
                <a:gd name="T14" fmla="*/ 410 w 418"/>
                <a:gd name="T15" fmla="*/ 19 h 560"/>
                <a:gd name="T16" fmla="*/ 380 w 418"/>
                <a:gd name="T17" fmla="*/ 84 h 560"/>
                <a:gd name="T18" fmla="*/ 250 w 418"/>
                <a:gd name="T19" fmla="*/ 162 h 560"/>
                <a:gd name="T20" fmla="*/ 61 w 418"/>
                <a:gd name="T21" fmla="*/ 231 h 560"/>
                <a:gd name="T22" fmla="*/ 11 w 418"/>
                <a:gd name="T23" fmla="*/ 222 h 560"/>
                <a:gd name="T24" fmla="*/ 1 w 418"/>
                <a:gd name="T25" fmla="*/ 181 h 560"/>
                <a:gd name="T26" fmla="*/ 2 w 418"/>
                <a:gd name="T27" fmla="*/ 232 h 560"/>
                <a:gd name="T28" fmla="*/ 4 w 418"/>
                <a:gd name="T29" fmla="*/ 375 h 5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8"/>
                <a:gd name="T46" fmla="*/ 0 h 560"/>
                <a:gd name="T47" fmla="*/ 418 w 418"/>
                <a:gd name="T48" fmla="*/ 560 h 5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8" h="560">
                  <a:moveTo>
                    <a:pt x="4" y="375"/>
                  </a:moveTo>
                  <a:cubicBezTo>
                    <a:pt x="5" y="425"/>
                    <a:pt x="0" y="502"/>
                    <a:pt x="10" y="531"/>
                  </a:cubicBezTo>
                  <a:cubicBezTo>
                    <a:pt x="20" y="560"/>
                    <a:pt x="31" y="558"/>
                    <a:pt x="67" y="552"/>
                  </a:cubicBezTo>
                  <a:cubicBezTo>
                    <a:pt x="103" y="546"/>
                    <a:pt x="180" y="513"/>
                    <a:pt x="227" y="493"/>
                  </a:cubicBezTo>
                  <a:cubicBezTo>
                    <a:pt x="274" y="473"/>
                    <a:pt x="317" y="454"/>
                    <a:pt x="347" y="432"/>
                  </a:cubicBezTo>
                  <a:cubicBezTo>
                    <a:pt x="377" y="410"/>
                    <a:pt x="396" y="403"/>
                    <a:pt x="407" y="364"/>
                  </a:cubicBezTo>
                  <a:cubicBezTo>
                    <a:pt x="418" y="325"/>
                    <a:pt x="412" y="255"/>
                    <a:pt x="412" y="198"/>
                  </a:cubicBezTo>
                  <a:cubicBezTo>
                    <a:pt x="412" y="141"/>
                    <a:pt x="415" y="38"/>
                    <a:pt x="410" y="19"/>
                  </a:cubicBezTo>
                  <a:cubicBezTo>
                    <a:pt x="405" y="0"/>
                    <a:pt x="407" y="60"/>
                    <a:pt x="380" y="84"/>
                  </a:cubicBezTo>
                  <a:cubicBezTo>
                    <a:pt x="353" y="108"/>
                    <a:pt x="303" y="138"/>
                    <a:pt x="250" y="162"/>
                  </a:cubicBezTo>
                  <a:cubicBezTo>
                    <a:pt x="197" y="186"/>
                    <a:pt x="101" y="221"/>
                    <a:pt x="61" y="231"/>
                  </a:cubicBezTo>
                  <a:cubicBezTo>
                    <a:pt x="21" y="241"/>
                    <a:pt x="21" y="230"/>
                    <a:pt x="11" y="222"/>
                  </a:cubicBezTo>
                  <a:cubicBezTo>
                    <a:pt x="1" y="214"/>
                    <a:pt x="2" y="179"/>
                    <a:pt x="1" y="181"/>
                  </a:cubicBezTo>
                  <a:cubicBezTo>
                    <a:pt x="0" y="183"/>
                    <a:pt x="2" y="200"/>
                    <a:pt x="2" y="232"/>
                  </a:cubicBezTo>
                  <a:cubicBezTo>
                    <a:pt x="2" y="264"/>
                    <a:pt x="4" y="330"/>
                    <a:pt x="4" y="375"/>
                  </a:cubicBezTo>
                  <a:close/>
                </a:path>
              </a:pathLst>
            </a:custGeom>
            <a:solidFill>
              <a:srgbClr val="00FF00">
                <a:alpha val="20000"/>
              </a:srgbClr>
            </a:solidFill>
            <a:ln w="9525">
              <a:solidFill>
                <a:schemeClr val="tx1"/>
              </a:solidFill>
              <a:round/>
              <a:headEnd/>
              <a:tailEnd/>
            </a:ln>
          </p:spPr>
          <p:txBody>
            <a:bodyPr lIns="0" tIns="0" rIns="0" bIns="0" anchor="ctr"/>
            <a:lstStyle/>
            <a:p>
              <a:endParaRPr lang="en-US"/>
            </a:p>
          </p:txBody>
        </p:sp>
      </p:grpSp>
      <p:grpSp>
        <p:nvGrpSpPr>
          <p:cNvPr id="7" name="Group 67"/>
          <p:cNvGrpSpPr>
            <a:grpSpLocks/>
          </p:cNvGrpSpPr>
          <p:nvPr/>
        </p:nvGrpSpPr>
        <p:grpSpPr bwMode="auto">
          <a:xfrm>
            <a:off x="908050" y="4221163"/>
            <a:ext cx="1524000" cy="1096962"/>
            <a:chOff x="624" y="2565"/>
            <a:chExt cx="960" cy="691"/>
          </a:xfrm>
        </p:grpSpPr>
        <p:sp>
          <p:nvSpPr>
            <p:cNvPr id="32843" name="Freeform 68"/>
            <p:cNvSpPr>
              <a:spLocks/>
            </p:cNvSpPr>
            <p:nvPr/>
          </p:nvSpPr>
          <p:spPr bwMode="gray">
            <a:xfrm>
              <a:off x="624" y="2565"/>
              <a:ext cx="960" cy="691"/>
            </a:xfrm>
            <a:custGeom>
              <a:avLst/>
              <a:gdLst>
                <a:gd name="T0" fmla="*/ 0 w 960"/>
                <a:gd name="T1" fmla="*/ 0 h 480"/>
                <a:gd name="T2" fmla="*/ 0 w 960"/>
                <a:gd name="T3" fmla="*/ 351133 h 480"/>
                <a:gd name="T4" fmla="*/ 959 w 960"/>
                <a:gd name="T5" fmla="*/ 701191 h 480"/>
                <a:gd name="T6" fmla="*/ 960 w 960"/>
                <a:gd name="T7" fmla="*/ 351133 h 480"/>
                <a:gd name="T8" fmla="*/ 0 w 960"/>
                <a:gd name="T9" fmla="*/ 0 h 480"/>
                <a:gd name="T10" fmla="*/ 0 60000 65536"/>
                <a:gd name="T11" fmla="*/ 0 60000 65536"/>
                <a:gd name="T12" fmla="*/ 0 60000 65536"/>
                <a:gd name="T13" fmla="*/ 0 60000 65536"/>
                <a:gd name="T14" fmla="*/ 0 60000 65536"/>
                <a:gd name="T15" fmla="*/ 0 w 960"/>
                <a:gd name="T16" fmla="*/ 0 h 480"/>
                <a:gd name="T17" fmla="*/ 960 w 960"/>
                <a:gd name="T18" fmla="*/ 480 h 480"/>
              </a:gdLst>
              <a:ahLst/>
              <a:cxnLst>
                <a:cxn ang="T10">
                  <a:pos x="T0" y="T1"/>
                </a:cxn>
                <a:cxn ang="T11">
                  <a:pos x="T2" y="T3"/>
                </a:cxn>
                <a:cxn ang="T12">
                  <a:pos x="T4" y="T5"/>
                </a:cxn>
                <a:cxn ang="T13">
                  <a:pos x="T6" y="T7"/>
                </a:cxn>
                <a:cxn ang="T14">
                  <a:pos x="T8" y="T9"/>
                </a:cxn>
              </a:cxnLst>
              <a:rect l="T15" t="T16" r="T17" b="T18"/>
              <a:pathLst>
                <a:path w="960" h="480">
                  <a:moveTo>
                    <a:pt x="0" y="0"/>
                  </a:moveTo>
                  <a:lnTo>
                    <a:pt x="0" y="240"/>
                  </a:lnTo>
                  <a:lnTo>
                    <a:pt x="959" y="480"/>
                  </a:lnTo>
                  <a:lnTo>
                    <a:pt x="960" y="240"/>
                  </a:lnTo>
                  <a:lnTo>
                    <a:pt x="0" y="0"/>
                  </a:lnTo>
                  <a:close/>
                </a:path>
              </a:pathLst>
            </a:custGeom>
            <a:solidFill>
              <a:schemeClr val="accent1"/>
            </a:solidFill>
            <a:ln w="9525">
              <a:solidFill>
                <a:schemeClr val="tx1"/>
              </a:solidFill>
              <a:round/>
              <a:headEnd/>
              <a:tailEnd/>
            </a:ln>
          </p:spPr>
          <p:txBody>
            <a:bodyPr lIns="0" tIns="0" rIns="0" bIns="0" anchor="ctr"/>
            <a:lstStyle/>
            <a:p>
              <a:endParaRPr lang="en-US"/>
            </a:p>
          </p:txBody>
        </p:sp>
        <p:sp>
          <p:nvSpPr>
            <p:cNvPr id="32844" name="WordArt 69"/>
            <p:cNvSpPr>
              <a:spLocks noChangeArrowheads="1" noChangeShapeType="1" noTextEdit="1"/>
            </p:cNvSpPr>
            <p:nvPr/>
          </p:nvSpPr>
          <p:spPr bwMode="gray">
            <a:xfrm>
              <a:off x="672" y="2727"/>
              <a:ext cx="816" cy="393"/>
            </a:xfrm>
            <a:prstGeom prst="rect">
              <a:avLst/>
            </a:prstGeom>
          </p:spPr>
          <p:txBody>
            <a:bodyPr wrap="none" fromWordArt="1">
              <a:prstTxWarp prst="textSlantDown">
                <a:avLst>
                  <a:gd name="adj" fmla="val 28569"/>
                </a:avLst>
              </a:prstTxWarp>
            </a:bodyPr>
            <a:lstStyle/>
            <a:p>
              <a:r>
                <a:rPr lang="en-US" sz="3600" kern="10">
                  <a:ln w="9525">
                    <a:noFill/>
                    <a:round/>
                    <a:headEnd/>
                    <a:tailEnd/>
                  </a:ln>
                  <a:solidFill>
                    <a:srgbClr val="000000"/>
                  </a:solidFill>
                  <a:latin typeface="Arial Black"/>
                </a:rPr>
                <a:t>Application Components</a:t>
              </a:r>
            </a:p>
          </p:txBody>
        </p:sp>
      </p:grpSp>
      <p:sp>
        <p:nvSpPr>
          <p:cNvPr id="920646" name="WordArt 70"/>
          <p:cNvSpPr>
            <a:spLocks noChangeArrowheads="1" noChangeShapeType="1" noTextEdit="1"/>
          </p:cNvSpPr>
          <p:nvPr/>
        </p:nvSpPr>
        <p:spPr bwMode="gray">
          <a:xfrm>
            <a:off x="1136650" y="5548313"/>
            <a:ext cx="990600" cy="547687"/>
          </a:xfrm>
          <a:prstGeom prst="rect">
            <a:avLst/>
          </a:prstGeom>
        </p:spPr>
        <p:txBody>
          <a:bodyPr wrap="none" fromWordArt="1">
            <a:prstTxWarp prst="textSlantDown">
              <a:avLst>
                <a:gd name="adj" fmla="val 34204"/>
              </a:avLst>
            </a:prstTxWarp>
          </a:bodyPr>
          <a:lstStyle/>
          <a:p>
            <a:r>
              <a:rPr lang="en-US" sz="3600" kern="10">
                <a:ln w="9525">
                  <a:noFill/>
                  <a:round/>
                  <a:headEnd/>
                  <a:tailEnd/>
                </a:ln>
                <a:solidFill>
                  <a:srgbClr val="000000"/>
                </a:solidFill>
                <a:latin typeface="Arial Black"/>
              </a:rPr>
              <a:t>Passive Discovery</a:t>
            </a:r>
          </a:p>
        </p:txBody>
      </p:sp>
      <p:grpSp>
        <p:nvGrpSpPr>
          <p:cNvPr id="8" name="Group 71"/>
          <p:cNvGrpSpPr>
            <a:grpSpLocks/>
          </p:cNvGrpSpPr>
          <p:nvPr/>
        </p:nvGrpSpPr>
        <p:grpSpPr bwMode="auto">
          <a:xfrm>
            <a:off x="1517650" y="2819400"/>
            <a:ext cx="996950" cy="1255713"/>
            <a:chOff x="2744" y="1386"/>
            <a:chExt cx="628" cy="791"/>
          </a:xfrm>
        </p:grpSpPr>
        <p:sp>
          <p:nvSpPr>
            <p:cNvPr id="32837" name="Freeform 72"/>
            <p:cNvSpPr>
              <a:spLocks/>
            </p:cNvSpPr>
            <p:nvPr/>
          </p:nvSpPr>
          <p:spPr bwMode="gray">
            <a:xfrm>
              <a:off x="3147" y="1614"/>
              <a:ext cx="214" cy="425"/>
            </a:xfrm>
            <a:custGeom>
              <a:avLst/>
              <a:gdLst>
                <a:gd name="T0" fmla="*/ 156 w 214"/>
                <a:gd name="T1" fmla="*/ 30 h 425"/>
                <a:gd name="T2" fmla="*/ 33 w 214"/>
                <a:gd name="T3" fmla="*/ 15 h 425"/>
                <a:gd name="T4" fmla="*/ 11 w 214"/>
                <a:gd name="T5" fmla="*/ 6 h 425"/>
                <a:gd name="T6" fmla="*/ 9 w 214"/>
                <a:gd name="T7" fmla="*/ 50 h 425"/>
                <a:gd name="T8" fmla="*/ 9 w 214"/>
                <a:gd name="T9" fmla="*/ 282 h 425"/>
                <a:gd name="T10" fmla="*/ 27 w 214"/>
                <a:gd name="T11" fmla="*/ 335 h 425"/>
                <a:gd name="T12" fmla="*/ 171 w 214"/>
                <a:gd name="T13" fmla="*/ 353 h 425"/>
                <a:gd name="T14" fmla="*/ 207 w 214"/>
                <a:gd name="T15" fmla="*/ 414 h 425"/>
                <a:gd name="T16" fmla="*/ 213 w 214"/>
                <a:gd name="T17" fmla="*/ 288 h 425"/>
                <a:gd name="T18" fmla="*/ 204 w 214"/>
                <a:gd name="T19" fmla="*/ 80 h 425"/>
                <a:gd name="T20" fmla="*/ 156 w 214"/>
                <a:gd name="T21" fmla="*/ 30 h 4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4"/>
                <a:gd name="T34" fmla="*/ 0 h 425"/>
                <a:gd name="T35" fmla="*/ 214 w 214"/>
                <a:gd name="T36" fmla="*/ 425 h 4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4" h="425">
                  <a:moveTo>
                    <a:pt x="156" y="30"/>
                  </a:moveTo>
                  <a:cubicBezTo>
                    <a:pt x="128" y="19"/>
                    <a:pt x="57" y="19"/>
                    <a:pt x="33" y="15"/>
                  </a:cubicBezTo>
                  <a:cubicBezTo>
                    <a:pt x="9" y="11"/>
                    <a:pt x="15" y="0"/>
                    <a:pt x="11" y="6"/>
                  </a:cubicBezTo>
                  <a:cubicBezTo>
                    <a:pt x="7" y="12"/>
                    <a:pt x="9" y="4"/>
                    <a:pt x="9" y="50"/>
                  </a:cubicBezTo>
                  <a:cubicBezTo>
                    <a:pt x="9" y="96"/>
                    <a:pt x="6" y="235"/>
                    <a:pt x="9" y="282"/>
                  </a:cubicBezTo>
                  <a:cubicBezTo>
                    <a:pt x="12" y="329"/>
                    <a:pt x="0" y="323"/>
                    <a:pt x="27" y="335"/>
                  </a:cubicBezTo>
                  <a:cubicBezTo>
                    <a:pt x="54" y="347"/>
                    <a:pt x="141" y="340"/>
                    <a:pt x="171" y="353"/>
                  </a:cubicBezTo>
                  <a:cubicBezTo>
                    <a:pt x="201" y="366"/>
                    <a:pt x="200" y="425"/>
                    <a:pt x="207" y="414"/>
                  </a:cubicBezTo>
                  <a:cubicBezTo>
                    <a:pt x="214" y="403"/>
                    <a:pt x="213" y="344"/>
                    <a:pt x="213" y="288"/>
                  </a:cubicBezTo>
                  <a:cubicBezTo>
                    <a:pt x="213" y="232"/>
                    <a:pt x="213" y="123"/>
                    <a:pt x="204" y="80"/>
                  </a:cubicBezTo>
                  <a:cubicBezTo>
                    <a:pt x="195" y="37"/>
                    <a:pt x="182" y="41"/>
                    <a:pt x="156" y="30"/>
                  </a:cubicBezTo>
                  <a:close/>
                </a:path>
              </a:pathLst>
            </a:custGeom>
            <a:solidFill>
              <a:srgbClr val="00FF00">
                <a:alpha val="20000"/>
              </a:srgbClr>
            </a:solidFill>
            <a:ln w="9525">
              <a:solidFill>
                <a:schemeClr val="tx1"/>
              </a:solidFill>
              <a:round/>
              <a:headEnd/>
              <a:tailEnd/>
            </a:ln>
          </p:spPr>
          <p:txBody>
            <a:bodyPr lIns="0" tIns="0" rIns="0" bIns="0" anchor="ctr"/>
            <a:lstStyle/>
            <a:p>
              <a:endParaRPr lang="en-US"/>
            </a:p>
          </p:txBody>
        </p:sp>
        <p:sp>
          <p:nvSpPr>
            <p:cNvPr id="32838" name="Freeform 73"/>
            <p:cNvSpPr>
              <a:spLocks/>
            </p:cNvSpPr>
            <p:nvPr/>
          </p:nvSpPr>
          <p:spPr bwMode="gray">
            <a:xfrm>
              <a:off x="2760" y="1390"/>
              <a:ext cx="498" cy="497"/>
            </a:xfrm>
            <a:custGeom>
              <a:avLst/>
              <a:gdLst>
                <a:gd name="T0" fmla="*/ 491 w 498"/>
                <a:gd name="T1" fmla="*/ 98 h 497"/>
                <a:gd name="T2" fmla="*/ 459 w 498"/>
                <a:gd name="T3" fmla="*/ 28 h 497"/>
                <a:gd name="T4" fmla="*/ 362 w 498"/>
                <a:gd name="T5" fmla="*/ 1 h 497"/>
                <a:gd name="T6" fmla="*/ 245 w 498"/>
                <a:gd name="T7" fmla="*/ 19 h 497"/>
                <a:gd name="T8" fmla="*/ 90 w 498"/>
                <a:gd name="T9" fmla="*/ 82 h 497"/>
                <a:gd name="T10" fmla="*/ 15 w 498"/>
                <a:gd name="T11" fmla="*/ 134 h 497"/>
                <a:gd name="T12" fmla="*/ 3 w 498"/>
                <a:gd name="T13" fmla="*/ 197 h 497"/>
                <a:gd name="T14" fmla="*/ 1 w 498"/>
                <a:gd name="T15" fmla="*/ 451 h 497"/>
                <a:gd name="T16" fmla="*/ 6 w 498"/>
                <a:gd name="T17" fmla="*/ 475 h 497"/>
                <a:gd name="T18" fmla="*/ 27 w 498"/>
                <a:gd name="T19" fmla="*/ 440 h 497"/>
                <a:gd name="T20" fmla="*/ 120 w 498"/>
                <a:gd name="T21" fmla="*/ 386 h 497"/>
                <a:gd name="T22" fmla="*/ 276 w 498"/>
                <a:gd name="T23" fmla="*/ 329 h 497"/>
                <a:gd name="T24" fmla="*/ 413 w 498"/>
                <a:gd name="T25" fmla="*/ 329 h 497"/>
                <a:gd name="T26" fmla="*/ 485 w 498"/>
                <a:gd name="T27" fmla="*/ 373 h 497"/>
                <a:gd name="T28" fmla="*/ 494 w 498"/>
                <a:gd name="T29" fmla="*/ 419 h 497"/>
                <a:gd name="T30" fmla="*/ 494 w 498"/>
                <a:gd name="T31" fmla="*/ 241 h 497"/>
                <a:gd name="T32" fmla="*/ 491 w 498"/>
                <a:gd name="T33" fmla="*/ 98 h 4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8"/>
                <a:gd name="T52" fmla="*/ 0 h 497"/>
                <a:gd name="T53" fmla="*/ 498 w 498"/>
                <a:gd name="T54" fmla="*/ 497 h 4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8" h="497">
                  <a:moveTo>
                    <a:pt x="491" y="98"/>
                  </a:moveTo>
                  <a:cubicBezTo>
                    <a:pt x="485" y="63"/>
                    <a:pt x="480" y="44"/>
                    <a:pt x="459" y="28"/>
                  </a:cubicBezTo>
                  <a:cubicBezTo>
                    <a:pt x="438" y="12"/>
                    <a:pt x="398" y="2"/>
                    <a:pt x="362" y="1"/>
                  </a:cubicBezTo>
                  <a:cubicBezTo>
                    <a:pt x="326" y="0"/>
                    <a:pt x="290" y="6"/>
                    <a:pt x="245" y="19"/>
                  </a:cubicBezTo>
                  <a:cubicBezTo>
                    <a:pt x="200" y="32"/>
                    <a:pt x="128" y="63"/>
                    <a:pt x="90" y="82"/>
                  </a:cubicBezTo>
                  <a:cubicBezTo>
                    <a:pt x="52" y="101"/>
                    <a:pt x="29" y="115"/>
                    <a:pt x="15" y="134"/>
                  </a:cubicBezTo>
                  <a:cubicBezTo>
                    <a:pt x="1" y="153"/>
                    <a:pt x="5" y="144"/>
                    <a:pt x="3" y="197"/>
                  </a:cubicBezTo>
                  <a:cubicBezTo>
                    <a:pt x="1" y="250"/>
                    <a:pt x="0" y="405"/>
                    <a:pt x="1" y="451"/>
                  </a:cubicBezTo>
                  <a:cubicBezTo>
                    <a:pt x="2" y="497"/>
                    <a:pt x="2" y="477"/>
                    <a:pt x="6" y="475"/>
                  </a:cubicBezTo>
                  <a:cubicBezTo>
                    <a:pt x="10" y="473"/>
                    <a:pt x="8" y="455"/>
                    <a:pt x="27" y="440"/>
                  </a:cubicBezTo>
                  <a:cubicBezTo>
                    <a:pt x="46" y="425"/>
                    <a:pt x="78" y="404"/>
                    <a:pt x="120" y="386"/>
                  </a:cubicBezTo>
                  <a:cubicBezTo>
                    <a:pt x="162" y="368"/>
                    <a:pt x="227" y="338"/>
                    <a:pt x="276" y="329"/>
                  </a:cubicBezTo>
                  <a:cubicBezTo>
                    <a:pt x="325" y="320"/>
                    <a:pt x="378" y="322"/>
                    <a:pt x="413" y="329"/>
                  </a:cubicBezTo>
                  <a:cubicBezTo>
                    <a:pt x="448" y="336"/>
                    <a:pt x="472" y="358"/>
                    <a:pt x="485" y="373"/>
                  </a:cubicBezTo>
                  <a:cubicBezTo>
                    <a:pt x="498" y="388"/>
                    <a:pt x="492" y="441"/>
                    <a:pt x="494" y="419"/>
                  </a:cubicBezTo>
                  <a:cubicBezTo>
                    <a:pt x="496" y="397"/>
                    <a:pt x="494" y="294"/>
                    <a:pt x="494" y="241"/>
                  </a:cubicBezTo>
                  <a:cubicBezTo>
                    <a:pt x="494" y="188"/>
                    <a:pt x="494" y="131"/>
                    <a:pt x="491" y="98"/>
                  </a:cubicBezTo>
                  <a:close/>
                </a:path>
              </a:pathLst>
            </a:custGeom>
            <a:solidFill>
              <a:srgbClr val="00FF00">
                <a:alpha val="20000"/>
              </a:srgbClr>
            </a:solidFill>
            <a:ln w="9525">
              <a:solidFill>
                <a:schemeClr val="tx1"/>
              </a:solidFill>
              <a:round/>
              <a:headEnd/>
              <a:tailEnd/>
            </a:ln>
          </p:spPr>
          <p:txBody>
            <a:bodyPr lIns="0" tIns="0" rIns="0" bIns="0" anchor="ctr"/>
            <a:lstStyle/>
            <a:p>
              <a:endParaRPr lang="en-US"/>
            </a:p>
          </p:txBody>
        </p:sp>
        <p:sp>
          <p:nvSpPr>
            <p:cNvPr id="32839" name="Freeform 74"/>
            <p:cNvSpPr>
              <a:spLocks/>
            </p:cNvSpPr>
            <p:nvPr/>
          </p:nvSpPr>
          <p:spPr bwMode="gray">
            <a:xfrm>
              <a:off x="2744" y="1707"/>
              <a:ext cx="615" cy="449"/>
            </a:xfrm>
            <a:custGeom>
              <a:avLst/>
              <a:gdLst>
                <a:gd name="T0" fmla="*/ 281 w 615"/>
                <a:gd name="T1" fmla="*/ 14 h 449"/>
                <a:gd name="T2" fmla="*/ 20 w 615"/>
                <a:gd name="T3" fmla="*/ 155 h 449"/>
                <a:gd name="T4" fmla="*/ 161 w 615"/>
                <a:gd name="T5" fmla="*/ 377 h 449"/>
                <a:gd name="T6" fmla="*/ 494 w 615"/>
                <a:gd name="T7" fmla="*/ 446 h 449"/>
                <a:gd name="T8" fmla="*/ 599 w 615"/>
                <a:gd name="T9" fmla="*/ 395 h 449"/>
                <a:gd name="T10" fmla="*/ 584 w 615"/>
                <a:gd name="T11" fmla="*/ 269 h 449"/>
                <a:gd name="T12" fmla="*/ 413 w 615"/>
                <a:gd name="T13" fmla="*/ 233 h 449"/>
                <a:gd name="T14" fmla="*/ 491 w 615"/>
                <a:gd name="T15" fmla="*/ 143 h 449"/>
                <a:gd name="T16" fmla="*/ 494 w 615"/>
                <a:gd name="T17" fmla="*/ 47 h 449"/>
                <a:gd name="T18" fmla="*/ 389 w 615"/>
                <a:gd name="T19" fmla="*/ 5 h 449"/>
                <a:gd name="T20" fmla="*/ 281 w 615"/>
                <a:gd name="T21" fmla="*/ 14 h 4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5"/>
                <a:gd name="T34" fmla="*/ 0 h 449"/>
                <a:gd name="T35" fmla="*/ 615 w 615"/>
                <a:gd name="T36" fmla="*/ 449 h 4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5" h="449">
                  <a:moveTo>
                    <a:pt x="281" y="14"/>
                  </a:moveTo>
                  <a:cubicBezTo>
                    <a:pt x="222" y="36"/>
                    <a:pt x="40" y="94"/>
                    <a:pt x="20" y="155"/>
                  </a:cubicBezTo>
                  <a:cubicBezTo>
                    <a:pt x="0" y="216"/>
                    <a:pt x="82" y="329"/>
                    <a:pt x="161" y="377"/>
                  </a:cubicBezTo>
                  <a:cubicBezTo>
                    <a:pt x="240" y="425"/>
                    <a:pt x="421" y="443"/>
                    <a:pt x="494" y="446"/>
                  </a:cubicBezTo>
                  <a:cubicBezTo>
                    <a:pt x="567" y="449"/>
                    <a:pt x="584" y="424"/>
                    <a:pt x="599" y="395"/>
                  </a:cubicBezTo>
                  <a:cubicBezTo>
                    <a:pt x="614" y="366"/>
                    <a:pt x="615" y="296"/>
                    <a:pt x="584" y="269"/>
                  </a:cubicBezTo>
                  <a:cubicBezTo>
                    <a:pt x="553" y="242"/>
                    <a:pt x="428" y="254"/>
                    <a:pt x="413" y="233"/>
                  </a:cubicBezTo>
                  <a:cubicBezTo>
                    <a:pt x="398" y="212"/>
                    <a:pt x="478" y="174"/>
                    <a:pt x="491" y="143"/>
                  </a:cubicBezTo>
                  <a:cubicBezTo>
                    <a:pt x="504" y="112"/>
                    <a:pt x="511" y="70"/>
                    <a:pt x="494" y="47"/>
                  </a:cubicBezTo>
                  <a:cubicBezTo>
                    <a:pt x="477" y="24"/>
                    <a:pt x="424" y="10"/>
                    <a:pt x="389" y="5"/>
                  </a:cubicBezTo>
                  <a:cubicBezTo>
                    <a:pt x="354" y="0"/>
                    <a:pt x="303" y="12"/>
                    <a:pt x="281" y="14"/>
                  </a:cubicBezTo>
                  <a:close/>
                </a:path>
              </a:pathLst>
            </a:custGeom>
            <a:solidFill>
              <a:srgbClr val="00FF00">
                <a:alpha val="20000"/>
              </a:srgbClr>
            </a:solidFill>
            <a:ln w="9525">
              <a:solidFill>
                <a:schemeClr val="tx1"/>
              </a:solidFill>
              <a:round/>
              <a:headEnd/>
              <a:tailEnd/>
            </a:ln>
          </p:spPr>
          <p:txBody>
            <a:bodyPr lIns="0" tIns="0" rIns="0" bIns="0" anchor="ctr"/>
            <a:lstStyle/>
            <a:p>
              <a:endParaRPr lang="en-US"/>
            </a:p>
          </p:txBody>
        </p:sp>
        <p:sp>
          <p:nvSpPr>
            <p:cNvPr id="32840" name="Freeform 75"/>
            <p:cNvSpPr>
              <a:spLocks/>
            </p:cNvSpPr>
            <p:nvPr/>
          </p:nvSpPr>
          <p:spPr bwMode="gray">
            <a:xfrm>
              <a:off x="3148" y="1450"/>
              <a:ext cx="108" cy="489"/>
            </a:xfrm>
            <a:custGeom>
              <a:avLst/>
              <a:gdLst>
                <a:gd name="T0" fmla="*/ 101 w 108"/>
                <a:gd name="T1" fmla="*/ 13 h 489"/>
                <a:gd name="T2" fmla="*/ 92 w 108"/>
                <a:gd name="T3" fmla="*/ 68 h 489"/>
                <a:gd name="T4" fmla="*/ 65 w 108"/>
                <a:gd name="T5" fmla="*/ 104 h 489"/>
                <a:gd name="T6" fmla="*/ 10 w 108"/>
                <a:gd name="T7" fmla="*/ 154 h 489"/>
                <a:gd name="T8" fmla="*/ 7 w 108"/>
                <a:gd name="T9" fmla="*/ 188 h 489"/>
                <a:gd name="T10" fmla="*/ 11 w 108"/>
                <a:gd name="T11" fmla="*/ 443 h 489"/>
                <a:gd name="T12" fmla="*/ 16 w 108"/>
                <a:gd name="T13" fmla="*/ 467 h 489"/>
                <a:gd name="T14" fmla="*/ 85 w 108"/>
                <a:gd name="T15" fmla="*/ 404 h 489"/>
                <a:gd name="T16" fmla="*/ 104 w 108"/>
                <a:gd name="T17" fmla="*/ 334 h 489"/>
                <a:gd name="T18" fmla="*/ 107 w 108"/>
                <a:gd name="T19" fmla="*/ 148 h 489"/>
                <a:gd name="T20" fmla="*/ 101 w 108"/>
                <a:gd name="T21" fmla="*/ 13 h 4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8"/>
                <a:gd name="T34" fmla="*/ 0 h 489"/>
                <a:gd name="T35" fmla="*/ 108 w 108"/>
                <a:gd name="T36" fmla="*/ 489 h 4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8" h="489">
                  <a:moveTo>
                    <a:pt x="101" y="13"/>
                  </a:moveTo>
                  <a:cubicBezTo>
                    <a:pt x="99" y="0"/>
                    <a:pt x="98" y="53"/>
                    <a:pt x="92" y="68"/>
                  </a:cubicBezTo>
                  <a:cubicBezTo>
                    <a:pt x="86" y="83"/>
                    <a:pt x="79" y="90"/>
                    <a:pt x="65" y="104"/>
                  </a:cubicBezTo>
                  <a:cubicBezTo>
                    <a:pt x="51" y="118"/>
                    <a:pt x="20" y="140"/>
                    <a:pt x="10" y="154"/>
                  </a:cubicBezTo>
                  <a:cubicBezTo>
                    <a:pt x="0" y="168"/>
                    <a:pt x="7" y="140"/>
                    <a:pt x="7" y="188"/>
                  </a:cubicBezTo>
                  <a:cubicBezTo>
                    <a:pt x="7" y="236"/>
                    <a:pt x="10" y="397"/>
                    <a:pt x="11" y="443"/>
                  </a:cubicBezTo>
                  <a:cubicBezTo>
                    <a:pt x="12" y="489"/>
                    <a:pt x="4" y="473"/>
                    <a:pt x="16" y="467"/>
                  </a:cubicBezTo>
                  <a:cubicBezTo>
                    <a:pt x="28" y="461"/>
                    <a:pt x="70" y="426"/>
                    <a:pt x="85" y="404"/>
                  </a:cubicBezTo>
                  <a:cubicBezTo>
                    <a:pt x="100" y="382"/>
                    <a:pt x="100" y="377"/>
                    <a:pt x="104" y="334"/>
                  </a:cubicBezTo>
                  <a:cubicBezTo>
                    <a:pt x="108" y="291"/>
                    <a:pt x="107" y="201"/>
                    <a:pt x="107" y="148"/>
                  </a:cubicBezTo>
                  <a:cubicBezTo>
                    <a:pt x="107" y="95"/>
                    <a:pt x="103" y="26"/>
                    <a:pt x="101" y="13"/>
                  </a:cubicBezTo>
                  <a:close/>
                </a:path>
              </a:pathLst>
            </a:custGeom>
            <a:solidFill>
              <a:srgbClr val="00FF00">
                <a:alpha val="20000"/>
              </a:srgbClr>
            </a:solidFill>
            <a:ln w="9525">
              <a:solidFill>
                <a:schemeClr val="tx1"/>
              </a:solidFill>
              <a:round/>
              <a:headEnd/>
              <a:tailEnd/>
            </a:ln>
          </p:spPr>
          <p:txBody>
            <a:bodyPr lIns="0" tIns="0" rIns="0" bIns="0" anchor="ctr"/>
            <a:lstStyle/>
            <a:p>
              <a:endParaRPr lang="en-US"/>
            </a:p>
          </p:txBody>
        </p:sp>
        <p:sp>
          <p:nvSpPr>
            <p:cNvPr id="32841" name="Freeform 76"/>
            <p:cNvSpPr>
              <a:spLocks/>
            </p:cNvSpPr>
            <p:nvPr/>
          </p:nvSpPr>
          <p:spPr bwMode="gray">
            <a:xfrm>
              <a:off x="2750" y="1567"/>
              <a:ext cx="622" cy="610"/>
            </a:xfrm>
            <a:custGeom>
              <a:avLst/>
              <a:gdLst>
                <a:gd name="T0" fmla="*/ 12 w 622"/>
                <a:gd name="T1" fmla="*/ 0 h 610"/>
                <a:gd name="T2" fmla="*/ 11 w 622"/>
                <a:gd name="T3" fmla="*/ 260 h 610"/>
                <a:gd name="T4" fmla="*/ 24 w 622"/>
                <a:gd name="T5" fmla="*/ 372 h 610"/>
                <a:gd name="T6" fmla="*/ 156 w 622"/>
                <a:gd name="T7" fmla="*/ 519 h 610"/>
                <a:gd name="T8" fmla="*/ 402 w 622"/>
                <a:gd name="T9" fmla="*/ 581 h 610"/>
                <a:gd name="T10" fmla="*/ 588 w 622"/>
                <a:gd name="T11" fmla="*/ 542 h 610"/>
                <a:gd name="T12" fmla="*/ 605 w 622"/>
                <a:gd name="T13" fmla="*/ 174 h 610"/>
                <a:gd name="T14" fmla="*/ 578 w 622"/>
                <a:gd name="T15" fmla="*/ 239 h 610"/>
                <a:gd name="T16" fmla="*/ 468 w 622"/>
                <a:gd name="T17" fmla="*/ 266 h 610"/>
                <a:gd name="T18" fmla="*/ 179 w 622"/>
                <a:gd name="T19" fmla="*/ 210 h 610"/>
                <a:gd name="T20" fmla="*/ 44 w 622"/>
                <a:gd name="T21" fmla="*/ 83 h 610"/>
                <a:gd name="T22" fmla="*/ 12 w 622"/>
                <a:gd name="T23" fmla="*/ 0 h 6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22"/>
                <a:gd name="T37" fmla="*/ 0 h 610"/>
                <a:gd name="T38" fmla="*/ 622 w 622"/>
                <a:gd name="T39" fmla="*/ 610 h 6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22" h="610">
                  <a:moveTo>
                    <a:pt x="12" y="0"/>
                  </a:moveTo>
                  <a:lnTo>
                    <a:pt x="11" y="260"/>
                  </a:lnTo>
                  <a:cubicBezTo>
                    <a:pt x="13" y="322"/>
                    <a:pt x="0" y="329"/>
                    <a:pt x="24" y="372"/>
                  </a:cubicBezTo>
                  <a:cubicBezTo>
                    <a:pt x="48" y="415"/>
                    <a:pt x="93" y="484"/>
                    <a:pt x="156" y="519"/>
                  </a:cubicBezTo>
                  <a:cubicBezTo>
                    <a:pt x="219" y="554"/>
                    <a:pt x="330" y="577"/>
                    <a:pt x="402" y="581"/>
                  </a:cubicBezTo>
                  <a:cubicBezTo>
                    <a:pt x="474" y="585"/>
                    <a:pt x="554" y="610"/>
                    <a:pt x="588" y="542"/>
                  </a:cubicBezTo>
                  <a:cubicBezTo>
                    <a:pt x="622" y="474"/>
                    <a:pt x="607" y="224"/>
                    <a:pt x="605" y="174"/>
                  </a:cubicBezTo>
                  <a:cubicBezTo>
                    <a:pt x="603" y="124"/>
                    <a:pt x="601" y="224"/>
                    <a:pt x="578" y="239"/>
                  </a:cubicBezTo>
                  <a:cubicBezTo>
                    <a:pt x="555" y="254"/>
                    <a:pt x="534" y="271"/>
                    <a:pt x="468" y="266"/>
                  </a:cubicBezTo>
                  <a:cubicBezTo>
                    <a:pt x="402" y="261"/>
                    <a:pt x="250" y="240"/>
                    <a:pt x="179" y="210"/>
                  </a:cubicBezTo>
                  <a:cubicBezTo>
                    <a:pt x="108" y="180"/>
                    <a:pt x="72" y="118"/>
                    <a:pt x="44" y="83"/>
                  </a:cubicBezTo>
                  <a:cubicBezTo>
                    <a:pt x="16" y="48"/>
                    <a:pt x="19" y="17"/>
                    <a:pt x="12" y="0"/>
                  </a:cubicBezTo>
                  <a:close/>
                </a:path>
              </a:pathLst>
            </a:custGeom>
            <a:solidFill>
              <a:srgbClr val="00FF00">
                <a:alpha val="20000"/>
              </a:srgbClr>
            </a:solidFill>
            <a:ln w="9525">
              <a:solidFill>
                <a:schemeClr val="tx1"/>
              </a:solidFill>
              <a:round/>
              <a:headEnd/>
              <a:tailEnd/>
            </a:ln>
          </p:spPr>
          <p:txBody>
            <a:bodyPr lIns="0" tIns="0" rIns="0" bIns="0" anchor="ctr"/>
            <a:lstStyle/>
            <a:p>
              <a:endParaRPr lang="en-US"/>
            </a:p>
          </p:txBody>
        </p:sp>
        <p:sp>
          <p:nvSpPr>
            <p:cNvPr id="32842" name="Freeform 77"/>
            <p:cNvSpPr>
              <a:spLocks/>
            </p:cNvSpPr>
            <p:nvPr/>
          </p:nvSpPr>
          <p:spPr bwMode="gray">
            <a:xfrm>
              <a:off x="2745" y="1386"/>
              <a:ext cx="615" cy="449"/>
            </a:xfrm>
            <a:custGeom>
              <a:avLst/>
              <a:gdLst>
                <a:gd name="T0" fmla="*/ 281 w 615"/>
                <a:gd name="T1" fmla="*/ 14 h 449"/>
                <a:gd name="T2" fmla="*/ 20 w 615"/>
                <a:gd name="T3" fmla="*/ 155 h 449"/>
                <a:gd name="T4" fmla="*/ 161 w 615"/>
                <a:gd name="T5" fmla="*/ 377 h 449"/>
                <a:gd name="T6" fmla="*/ 494 w 615"/>
                <a:gd name="T7" fmla="*/ 446 h 449"/>
                <a:gd name="T8" fmla="*/ 599 w 615"/>
                <a:gd name="T9" fmla="*/ 395 h 449"/>
                <a:gd name="T10" fmla="*/ 584 w 615"/>
                <a:gd name="T11" fmla="*/ 269 h 449"/>
                <a:gd name="T12" fmla="*/ 413 w 615"/>
                <a:gd name="T13" fmla="*/ 233 h 449"/>
                <a:gd name="T14" fmla="*/ 491 w 615"/>
                <a:gd name="T15" fmla="*/ 143 h 449"/>
                <a:gd name="T16" fmla="*/ 494 w 615"/>
                <a:gd name="T17" fmla="*/ 47 h 449"/>
                <a:gd name="T18" fmla="*/ 389 w 615"/>
                <a:gd name="T19" fmla="*/ 5 h 449"/>
                <a:gd name="T20" fmla="*/ 281 w 615"/>
                <a:gd name="T21" fmla="*/ 14 h 4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5"/>
                <a:gd name="T34" fmla="*/ 0 h 449"/>
                <a:gd name="T35" fmla="*/ 615 w 615"/>
                <a:gd name="T36" fmla="*/ 449 h 4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5" h="449">
                  <a:moveTo>
                    <a:pt x="281" y="14"/>
                  </a:moveTo>
                  <a:cubicBezTo>
                    <a:pt x="222" y="36"/>
                    <a:pt x="40" y="94"/>
                    <a:pt x="20" y="155"/>
                  </a:cubicBezTo>
                  <a:cubicBezTo>
                    <a:pt x="0" y="216"/>
                    <a:pt x="82" y="329"/>
                    <a:pt x="161" y="377"/>
                  </a:cubicBezTo>
                  <a:cubicBezTo>
                    <a:pt x="240" y="425"/>
                    <a:pt x="421" y="443"/>
                    <a:pt x="494" y="446"/>
                  </a:cubicBezTo>
                  <a:cubicBezTo>
                    <a:pt x="567" y="449"/>
                    <a:pt x="584" y="424"/>
                    <a:pt x="599" y="395"/>
                  </a:cubicBezTo>
                  <a:cubicBezTo>
                    <a:pt x="614" y="366"/>
                    <a:pt x="615" y="296"/>
                    <a:pt x="584" y="269"/>
                  </a:cubicBezTo>
                  <a:cubicBezTo>
                    <a:pt x="553" y="242"/>
                    <a:pt x="428" y="254"/>
                    <a:pt x="413" y="233"/>
                  </a:cubicBezTo>
                  <a:cubicBezTo>
                    <a:pt x="398" y="212"/>
                    <a:pt x="478" y="174"/>
                    <a:pt x="491" y="143"/>
                  </a:cubicBezTo>
                  <a:cubicBezTo>
                    <a:pt x="504" y="112"/>
                    <a:pt x="511" y="70"/>
                    <a:pt x="494" y="47"/>
                  </a:cubicBezTo>
                  <a:cubicBezTo>
                    <a:pt x="477" y="24"/>
                    <a:pt x="424" y="10"/>
                    <a:pt x="389" y="5"/>
                  </a:cubicBezTo>
                  <a:cubicBezTo>
                    <a:pt x="354" y="0"/>
                    <a:pt x="303" y="12"/>
                    <a:pt x="281" y="14"/>
                  </a:cubicBezTo>
                  <a:close/>
                </a:path>
              </a:pathLst>
            </a:custGeom>
            <a:solidFill>
              <a:srgbClr val="00FF00">
                <a:alpha val="20000"/>
              </a:srgbClr>
            </a:solidFill>
            <a:ln w="9525">
              <a:solidFill>
                <a:schemeClr val="tx1"/>
              </a:solidFill>
              <a:round/>
              <a:headEnd/>
              <a:tailEnd/>
            </a:ln>
          </p:spPr>
          <p:txBody>
            <a:bodyPr lIns="0" tIns="0" rIns="0" bIns="0" anchor="ctr"/>
            <a:lstStyle/>
            <a:p>
              <a:endParaRPr lang="en-US"/>
            </a:p>
          </p:txBody>
        </p:sp>
      </p:grpSp>
      <p:sp>
        <p:nvSpPr>
          <p:cNvPr id="920654" name="WordArt 78"/>
          <p:cNvSpPr>
            <a:spLocks noChangeArrowheads="1" noChangeShapeType="1" noTextEdit="1"/>
          </p:cNvSpPr>
          <p:nvPr/>
        </p:nvSpPr>
        <p:spPr bwMode="gray">
          <a:xfrm>
            <a:off x="2058988" y="2209800"/>
            <a:ext cx="774700" cy="304800"/>
          </a:xfrm>
          <a:prstGeom prst="rect">
            <a:avLst/>
          </a:prstGeom>
        </p:spPr>
        <p:txBody>
          <a:bodyPr wrap="none" fromWordArt="1">
            <a:prstTxWarp prst="textSlantUp">
              <a:avLst>
                <a:gd name="adj" fmla="val 0"/>
              </a:avLst>
            </a:prstTxWarp>
          </a:bodyPr>
          <a:lstStyle/>
          <a:p>
            <a:r>
              <a:rPr lang="en-US" sz="1000" kern="10">
                <a:ln w="9525">
                  <a:solidFill>
                    <a:srgbClr val="000000"/>
                  </a:solidFill>
                  <a:round/>
                  <a:headEnd/>
                  <a:tailEnd/>
                </a:ln>
                <a:solidFill>
                  <a:srgbClr val="000000"/>
                </a:solidFill>
                <a:latin typeface="Arial"/>
                <a:cs typeface="Arial"/>
              </a:rPr>
              <a:t>Discovery</a:t>
            </a:r>
          </a:p>
          <a:p>
            <a:r>
              <a:rPr lang="en-US" sz="1000" kern="10">
                <a:ln w="9525">
                  <a:solidFill>
                    <a:srgbClr val="000000"/>
                  </a:solidFill>
                  <a:round/>
                  <a:headEnd/>
                  <a:tailEnd/>
                </a:ln>
                <a:solidFill>
                  <a:srgbClr val="000000"/>
                </a:solidFill>
                <a:latin typeface="Arial"/>
                <a:cs typeface="Arial"/>
              </a:rPr>
              <a:t>Analytics</a:t>
            </a:r>
          </a:p>
        </p:txBody>
      </p:sp>
      <p:grpSp>
        <p:nvGrpSpPr>
          <p:cNvPr id="9" name="Group 79"/>
          <p:cNvGrpSpPr>
            <a:grpSpLocks/>
          </p:cNvGrpSpPr>
          <p:nvPr/>
        </p:nvGrpSpPr>
        <p:grpSpPr bwMode="auto">
          <a:xfrm>
            <a:off x="908050" y="3124200"/>
            <a:ext cx="3048000" cy="1644650"/>
            <a:chOff x="96" y="528"/>
            <a:chExt cx="1920" cy="1036"/>
          </a:xfrm>
        </p:grpSpPr>
        <p:grpSp>
          <p:nvGrpSpPr>
            <p:cNvPr id="10" name="Group 80"/>
            <p:cNvGrpSpPr>
              <a:grpSpLocks/>
            </p:cNvGrpSpPr>
            <p:nvPr/>
          </p:nvGrpSpPr>
          <p:grpSpPr bwMode="auto">
            <a:xfrm>
              <a:off x="96" y="528"/>
              <a:ext cx="1920" cy="1036"/>
              <a:chOff x="1440" y="2448"/>
              <a:chExt cx="1920" cy="720"/>
            </a:xfrm>
          </p:grpSpPr>
          <p:sp>
            <p:nvSpPr>
              <p:cNvPr id="32834" name="Freeform 81"/>
              <p:cNvSpPr>
                <a:spLocks/>
              </p:cNvSpPr>
              <p:nvPr/>
            </p:nvSpPr>
            <p:spPr bwMode="gray">
              <a:xfrm>
                <a:off x="1440" y="2688"/>
                <a:ext cx="960" cy="480"/>
              </a:xfrm>
              <a:custGeom>
                <a:avLst/>
                <a:gdLst>
                  <a:gd name="T0" fmla="*/ 0 w 960"/>
                  <a:gd name="T1" fmla="*/ 0 h 480"/>
                  <a:gd name="T2" fmla="*/ 0 w 960"/>
                  <a:gd name="T3" fmla="*/ 240 h 480"/>
                  <a:gd name="T4" fmla="*/ 959 w 960"/>
                  <a:gd name="T5" fmla="*/ 480 h 480"/>
                  <a:gd name="T6" fmla="*/ 960 w 960"/>
                  <a:gd name="T7" fmla="*/ 240 h 480"/>
                  <a:gd name="T8" fmla="*/ 0 w 960"/>
                  <a:gd name="T9" fmla="*/ 0 h 480"/>
                  <a:gd name="T10" fmla="*/ 0 60000 65536"/>
                  <a:gd name="T11" fmla="*/ 0 60000 65536"/>
                  <a:gd name="T12" fmla="*/ 0 60000 65536"/>
                  <a:gd name="T13" fmla="*/ 0 60000 65536"/>
                  <a:gd name="T14" fmla="*/ 0 60000 65536"/>
                  <a:gd name="T15" fmla="*/ 0 w 960"/>
                  <a:gd name="T16" fmla="*/ 0 h 480"/>
                  <a:gd name="T17" fmla="*/ 960 w 960"/>
                  <a:gd name="T18" fmla="*/ 480 h 480"/>
                </a:gdLst>
                <a:ahLst/>
                <a:cxnLst>
                  <a:cxn ang="T10">
                    <a:pos x="T0" y="T1"/>
                  </a:cxn>
                  <a:cxn ang="T11">
                    <a:pos x="T2" y="T3"/>
                  </a:cxn>
                  <a:cxn ang="T12">
                    <a:pos x="T4" y="T5"/>
                  </a:cxn>
                  <a:cxn ang="T13">
                    <a:pos x="T6" y="T7"/>
                  </a:cxn>
                  <a:cxn ang="T14">
                    <a:pos x="T8" y="T9"/>
                  </a:cxn>
                </a:cxnLst>
                <a:rect l="T15" t="T16" r="T17" b="T18"/>
                <a:pathLst>
                  <a:path w="960" h="480">
                    <a:moveTo>
                      <a:pt x="0" y="0"/>
                    </a:moveTo>
                    <a:lnTo>
                      <a:pt x="0" y="240"/>
                    </a:lnTo>
                    <a:lnTo>
                      <a:pt x="959" y="480"/>
                    </a:lnTo>
                    <a:lnTo>
                      <a:pt x="960" y="240"/>
                    </a:lnTo>
                    <a:lnTo>
                      <a:pt x="0" y="0"/>
                    </a:lnTo>
                    <a:close/>
                  </a:path>
                </a:pathLst>
              </a:custGeom>
              <a:solidFill>
                <a:schemeClr val="accent1"/>
              </a:solidFill>
              <a:ln w="9525">
                <a:solidFill>
                  <a:schemeClr val="tx1"/>
                </a:solidFill>
                <a:round/>
                <a:headEnd/>
                <a:tailEnd/>
              </a:ln>
            </p:spPr>
            <p:txBody>
              <a:bodyPr lIns="0" tIns="0" rIns="0" bIns="0" anchor="ctr"/>
              <a:lstStyle/>
              <a:p>
                <a:endParaRPr lang="en-US"/>
              </a:p>
            </p:txBody>
          </p:sp>
          <p:sp>
            <p:nvSpPr>
              <p:cNvPr id="32835" name="Freeform 82"/>
              <p:cNvSpPr>
                <a:spLocks/>
              </p:cNvSpPr>
              <p:nvPr/>
            </p:nvSpPr>
            <p:spPr bwMode="gray">
              <a:xfrm>
                <a:off x="2399" y="2688"/>
                <a:ext cx="961" cy="480"/>
              </a:xfrm>
              <a:custGeom>
                <a:avLst/>
                <a:gdLst>
                  <a:gd name="T0" fmla="*/ 961 w 961"/>
                  <a:gd name="T1" fmla="*/ 0 h 480"/>
                  <a:gd name="T2" fmla="*/ 961 w 961"/>
                  <a:gd name="T3" fmla="*/ 240 h 480"/>
                  <a:gd name="T4" fmla="*/ 0 w 961"/>
                  <a:gd name="T5" fmla="*/ 480 h 480"/>
                  <a:gd name="T6" fmla="*/ 1 w 961"/>
                  <a:gd name="T7" fmla="*/ 240 h 480"/>
                  <a:gd name="T8" fmla="*/ 961 w 961"/>
                  <a:gd name="T9" fmla="*/ 0 h 480"/>
                  <a:gd name="T10" fmla="*/ 0 60000 65536"/>
                  <a:gd name="T11" fmla="*/ 0 60000 65536"/>
                  <a:gd name="T12" fmla="*/ 0 60000 65536"/>
                  <a:gd name="T13" fmla="*/ 0 60000 65536"/>
                  <a:gd name="T14" fmla="*/ 0 60000 65536"/>
                  <a:gd name="T15" fmla="*/ 0 w 961"/>
                  <a:gd name="T16" fmla="*/ 0 h 480"/>
                  <a:gd name="T17" fmla="*/ 961 w 961"/>
                  <a:gd name="T18" fmla="*/ 480 h 480"/>
                </a:gdLst>
                <a:ahLst/>
                <a:cxnLst>
                  <a:cxn ang="T10">
                    <a:pos x="T0" y="T1"/>
                  </a:cxn>
                  <a:cxn ang="T11">
                    <a:pos x="T2" y="T3"/>
                  </a:cxn>
                  <a:cxn ang="T12">
                    <a:pos x="T4" y="T5"/>
                  </a:cxn>
                  <a:cxn ang="T13">
                    <a:pos x="T6" y="T7"/>
                  </a:cxn>
                  <a:cxn ang="T14">
                    <a:pos x="T8" y="T9"/>
                  </a:cxn>
                </a:cxnLst>
                <a:rect l="T15" t="T16" r="T17" b="T18"/>
                <a:pathLst>
                  <a:path w="961" h="480">
                    <a:moveTo>
                      <a:pt x="961" y="0"/>
                    </a:moveTo>
                    <a:lnTo>
                      <a:pt x="961" y="240"/>
                    </a:lnTo>
                    <a:lnTo>
                      <a:pt x="0" y="480"/>
                    </a:lnTo>
                    <a:lnTo>
                      <a:pt x="1" y="240"/>
                    </a:lnTo>
                    <a:lnTo>
                      <a:pt x="961" y="0"/>
                    </a:lnTo>
                    <a:close/>
                  </a:path>
                </a:pathLst>
              </a:custGeom>
              <a:solidFill>
                <a:srgbClr val="F8B20C"/>
              </a:solidFill>
              <a:ln w="9525">
                <a:solidFill>
                  <a:schemeClr val="tx1"/>
                </a:solidFill>
                <a:round/>
                <a:headEnd/>
                <a:tailEnd/>
              </a:ln>
            </p:spPr>
            <p:txBody>
              <a:bodyPr lIns="0" tIns="0" rIns="0" bIns="0" anchor="ctr"/>
              <a:lstStyle/>
              <a:p>
                <a:endParaRPr lang="en-US"/>
              </a:p>
            </p:txBody>
          </p:sp>
          <p:sp>
            <p:nvSpPr>
              <p:cNvPr id="32836" name="AutoShape 83"/>
              <p:cNvSpPr>
                <a:spLocks noChangeArrowheads="1"/>
              </p:cNvSpPr>
              <p:nvPr/>
            </p:nvSpPr>
            <p:spPr bwMode="gray">
              <a:xfrm>
                <a:off x="1440" y="2448"/>
                <a:ext cx="1917" cy="480"/>
              </a:xfrm>
              <a:prstGeom prst="diamond">
                <a:avLst/>
              </a:prstGeom>
              <a:solidFill>
                <a:schemeClr val="accent2">
                  <a:alpha val="50195"/>
                </a:schemeClr>
              </a:solidFill>
              <a:ln w="9525" algn="ctr">
                <a:solidFill>
                  <a:schemeClr val="tx1"/>
                </a:solidFill>
                <a:miter lim="800000"/>
                <a:headEnd/>
                <a:tailEnd/>
              </a:ln>
            </p:spPr>
            <p:txBody>
              <a:bodyPr wrap="none" lIns="0" tIns="0" rIns="0" bIns="0" anchor="ctr"/>
              <a:lstStyle/>
              <a:p>
                <a:endParaRPr lang="en-US"/>
              </a:p>
            </p:txBody>
          </p:sp>
        </p:grpSp>
        <p:sp>
          <p:nvSpPr>
            <p:cNvPr id="32833" name="WordArt 84"/>
            <p:cNvSpPr>
              <a:spLocks noChangeArrowheads="1" noChangeShapeType="1" noTextEdit="1"/>
            </p:cNvSpPr>
            <p:nvPr/>
          </p:nvSpPr>
          <p:spPr bwMode="gray">
            <a:xfrm>
              <a:off x="1152" y="1044"/>
              <a:ext cx="816" cy="384"/>
            </a:xfrm>
            <a:prstGeom prst="rect">
              <a:avLst/>
            </a:prstGeom>
          </p:spPr>
          <p:txBody>
            <a:bodyPr wrap="none" fromWordArt="1">
              <a:prstTxWarp prst="textSlantUp">
                <a:avLst>
                  <a:gd name="adj" fmla="val 71431"/>
                </a:avLst>
              </a:prstTxWarp>
            </a:bodyPr>
            <a:lstStyle/>
            <a:p>
              <a:r>
                <a:rPr lang="en-US" sz="3600" kern="10">
                  <a:ln w="9525">
                    <a:noFill/>
                    <a:round/>
                    <a:headEnd/>
                    <a:tailEnd/>
                  </a:ln>
                  <a:solidFill>
                    <a:srgbClr val="000000"/>
                  </a:solidFill>
                  <a:latin typeface="Arial Black"/>
                </a:rPr>
                <a:t>Configuration Details</a:t>
              </a:r>
            </a:p>
          </p:txBody>
        </p:sp>
      </p:grpSp>
      <p:grpSp>
        <p:nvGrpSpPr>
          <p:cNvPr id="11" name="Group 85"/>
          <p:cNvGrpSpPr>
            <a:grpSpLocks/>
          </p:cNvGrpSpPr>
          <p:nvPr/>
        </p:nvGrpSpPr>
        <p:grpSpPr bwMode="auto">
          <a:xfrm>
            <a:off x="908050" y="3657600"/>
            <a:ext cx="1524000" cy="1114425"/>
            <a:chOff x="720" y="768"/>
            <a:chExt cx="960" cy="691"/>
          </a:xfrm>
        </p:grpSpPr>
        <p:sp>
          <p:nvSpPr>
            <p:cNvPr id="32830" name="Freeform 86"/>
            <p:cNvSpPr>
              <a:spLocks/>
            </p:cNvSpPr>
            <p:nvPr/>
          </p:nvSpPr>
          <p:spPr bwMode="gray">
            <a:xfrm>
              <a:off x="720" y="768"/>
              <a:ext cx="960" cy="691"/>
            </a:xfrm>
            <a:custGeom>
              <a:avLst/>
              <a:gdLst>
                <a:gd name="T0" fmla="*/ 0 w 960"/>
                <a:gd name="T1" fmla="*/ 0 h 480"/>
                <a:gd name="T2" fmla="*/ 0 w 960"/>
                <a:gd name="T3" fmla="*/ 351133 h 480"/>
                <a:gd name="T4" fmla="*/ 959 w 960"/>
                <a:gd name="T5" fmla="*/ 701191 h 480"/>
                <a:gd name="T6" fmla="*/ 960 w 960"/>
                <a:gd name="T7" fmla="*/ 351133 h 480"/>
                <a:gd name="T8" fmla="*/ 0 w 960"/>
                <a:gd name="T9" fmla="*/ 0 h 480"/>
                <a:gd name="T10" fmla="*/ 0 60000 65536"/>
                <a:gd name="T11" fmla="*/ 0 60000 65536"/>
                <a:gd name="T12" fmla="*/ 0 60000 65536"/>
                <a:gd name="T13" fmla="*/ 0 60000 65536"/>
                <a:gd name="T14" fmla="*/ 0 60000 65536"/>
                <a:gd name="T15" fmla="*/ 0 w 960"/>
                <a:gd name="T16" fmla="*/ 0 h 480"/>
                <a:gd name="T17" fmla="*/ 960 w 960"/>
                <a:gd name="T18" fmla="*/ 480 h 480"/>
              </a:gdLst>
              <a:ahLst/>
              <a:cxnLst>
                <a:cxn ang="T10">
                  <a:pos x="T0" y="T1"/>
                </a:cxn>
                <a:cxn ang="T11">
                  <a:pos x="T2" y="T3"/>
                </a:cxn>
                <a:cxn ang="T12">
                  <a:pos x="T4" y="T5"/>
                </a:cxn>
                <a:cxn ang="T13">
                  <a:pos x="T6" y="T7"/>
                </a:cxn>
                <a:cxn ang="T14">
                  <a:pos x="T8" y="T9"/>
                </a:cxn>
              </a:cxnLst>
              <a:rect l="T15" t="T16" r="T17" b="T18"/>
              <a:pathLst>
                <a:path w="960" h="480">
                  <a:moveTo>
                    <a:pt x="0" y="0"/>
                  </a:moveTo>
                  <a:lnTo>
                    <a:pt x="0" y="240"/>
                  </a:lnTo>
                  <a:lnTo>
                    <a:pt x="959" y="480"/>
                  </a:lnTo>
                  <a:lnTo>
                    <a:pt x="960" y="240"/>
                  </a:lnTo>
                  <a:lnTo>
                    <a:pt x="0" y="0"/>
                  </a:lnTo>
                  <a:close/>
                </a:path>
              </a:pathLst>
            </a:custGeom>
            <a:solidFill>
              <a:schemeClr val="accent1"/>
            </a:solidFill>
            <a:ln w="9525">
              <a:solidFill>
                <a:schemeClr val="tx1"/>
              </a:solidFill>
              <a:round/>
              <a:headEnd/>
              <a:tailEnd/>
            </a:ln>
          </p:spPr>
          <p:txBody>
            <a:bodyPr lIns="0" tIns="0" rIns="0" bIns="0" anchor="ctr"/>
            <a:lstStyle/>
            <a:p>
              <a:endParaRPr lang="en-US"/>
            </a:p>
          </p:txBody>
        </p:sp>
        <p:sp>
          <p:nvSpPr>
            <p:cNvPr id="32831" name="WordArt 87"/>
            <p:cNvSpPr>
              <a:spLocks noChangeArrowheads="1" noChangeShapeType="1" noTextEdit="1"/>
            </p:cNvSpPr>
            <p:nvPr/>
          </p:nvSpPr>
          <p:spPr bwMode="gray">
            <a:xfrm>
              <a:off x="816" y="951"/>
              <a:ext cx="816" cy="393"/>
            </a:xfrm>
            <a:prstGeom prst="rect">
              <a:avLst/>
            </a:prstGeom>
          </p:spPr>
          <p:txBody>
            <a:bodyPr wrap="none" fromWordArt="1">
              <a:prstTxWarp prst="textSlantDown">
                <a:avLst>
                  <a:gd name="adj" fmla="val 28569"/>
                </a:avLst>
              </a:prstTxWarp>
            </a:bodyPr>
            <a:lstStyle/>
            <a:p>
              <a:r>
                <a:rPr lang="en-US" sz="3600" kern="10">
                  <a:ln w="9525">
                    <a:noFill/>
                    <a:round/>
                    <a:headEnd/>
                    <a:tailEnd/>
                  </a:ln>
                  <a:solidFill>
                    <a:srgbClr val="000000"/>
                  </a:solidFill>
                  <a:latin typeface="Arial Black"/>
                </a:rPr>
                <a:t>Host and App Usage</a:t>
              </a:r>
            </a:p>
          </p:txBody>
        </p:sp>
      </p:grpSp>
      <p:sp>
        <p:nvSpPr>
          <p:cNvPr id="920664" name="Freeform 88"/>
          <p:cNvSpPr>
            <a:spLocks/>
          </p:cNvSpPr>
          <p:nvPr/>
        </p:nvSpPr>
        <p:spPr bwMode="gray">
          <a:xfrm>
            <a:off x="2432050" y="3124200"/>
            <a:ext cx="1525588" cy="1096963"/>
          </a:xfrm>
          <a:custGeom>
            <a:avLst/>
            <a:gdLst>
              <a:gd name="T0" fmla="*/ 2147483647 w 961"/>
              <a:gd name="T1" fmla="*/ 0 h 480"/>
              <a:gd name="T2" fmla="*/ 2147483647 w 961"/>
              <a:gd name="T3" fmla="*/ 2147483647 h 480"/>
              <a:gd name="T4" fmla="*/ 0 w 961"/>
              <a:gd name="T5" fmla="*/ 2147483647 h 480"/>
              <a:gd name="T6" fmla="*/ 2147483647 w 961"/>
              <a:gd name="T7" fmla="*/ 2147483647 h 480"/>
              <a:gd name="T8" fmla="*/ 2147483647 w 961"/>
              <a:gd name="T9" fmla="*/ 0 h 480"/>
              <a:gd name="T10" fmla="*/ 0 60000 65536"/>
              <a:gd name="T11" fmla="*/ 0 60000 65536"/>
              <a:gd name="T12" fmla="*/ 0 60000 65536"/>
              <a:gd name="T13" fmla="*/ 0 60000 65536"/>
              <a:gd name="T14" fmla="*/ 0 60000 65536"/>
              <a:gd name="T15" fmla="*/ 0 w 961"/>
              <a:gd name="T16" fmla="*/ 0 h 480"/>
              <a:gd name="T17" fmla="*/ 961 w 961"/>
              <a:gd name="T18" fmla="*/ 480 h 480"/>
            </a:gdLst>
            <a:ahLst/>
            <a:cxnLst>
              <a:cxn ang="T10">
                <a:pos x="T0" y="T1"/>
              </a:cxn>
              <a:cxn ang="T11">
                <a:pos x="T2" y="T3"/>
              </a:cxn>
              <a:cxn ang="T12">
                <a:pos x="T4" y="T5"/>
              </a:cxn>
              <a:cxn ang="T13">
                <a:pos x="T6" y="T7"/>
              </a:cxn>
              <a:cxn ang="T14">
                <a:pos x="T8" y="T9"/>
              </a:cxn>
            </a:cxnLst>
            <a:rect l="T15" t="T16" r="T17" b="T18"/>
            <a:pathLst>
              <a:path w="961" h="480">
                <a:moveTo>
                  <a:pt x="961" y="0"/>
                </a:moveTo>
                <a:lnTo>
                  <a:pt x="961" y="240"/>
                </a:lnTo>
                <a:lnTo>
                  <a:pt x="0" y="480"/>
                </a:lnTo>
                <a:lnTo>
                  <a:pt x="1" y="240"/>
                </a:lnTo>
                <a:lnTo>
                  <a:pt x="961" y="0"/>
                </a:lnTo>
                <a:close/>
              </a:path>
            </a:pathLst>
          </a:custGeom>
          <a:solidFill>
            <a:srgbClr val="F8B20C"/>
          </a:solidFill>
          <a:ln w="9525">
            <a:solidFill>
              <a:schemeClr val="tx1"/>
            </a:solidFill>
            <a:round/>
            <a:headEnd/>
            <a:tailEnd/>
          </a:ln>
        </p:spPr>
        <p:txBody>
          <a:bodyPr lIns="0" tIns="0" rIns="0" bIns="0" anchor="ctr"/>
          <a:lstStyle/>
          <a:p>
            <a:endParaRPr lang="en-US"/>
          </a:p>
        </p:txBody>
      </p:sp>
      <p:sp>
        <p:nvSpPr>
          <p:cNvPr id="920665" name="WordArt 89"/>
          <p:cNvSpPr>
            <a:spLocks noChangeArrowheads="1" noChangeShapeType="1" noTextEdit="1"/>
          </p:cNvSpPr>
          <p:nvPr/>
        </p:nvSpPr>
        <p:spPr bwMode="gray">
          <a:xfrm>
            <a:off x="2470150" y="3362325"/>
            <a:ext cx="1447800" cy="685800"/>
          </a:xfrm>
          <a:prstGeom prst="rect">
            <a:avLst/>
          </a:prstGeom>
        </p:spPr>
        <p:txBody>
          <a:bodyPr wrap="none" fromWordArt="1">
            <a:prstTxWarp prst="textSlantUp">
              <a:avLst>
                <a:gd name="adj" fmla="val 71431"/>
              </a:avLst>
            </a:prstTxWarp>
          </a:bodyPr>
          <a:lstStyle/>
          <a:p>
            <a:r>
              <a:rPr lang="en-US" sz="3600" kern="10">
                <a:ln w="9525">
                  <a:noFill/>
                  <a:round/>
                  <a:headEnd/>
                  <a:tailEnd/>
                </a:ln>
                <a:solidFill>
                  <a:srgbClr val="000000"/>
                </a:solidFill>
                <a:latin typeface="Arial Black"/>
              </a:rPr>
              <a:t>Software Dependencies</a:t>
            </a:r>
          </a:p>
        </p:txBody>
      </p:sp>
      <p:grpSp>
        <p:nvGrpSpPr>
          <p:cNvPr id="12" name="Group 90"/>
          <p:cNvGrpSpPr>
            <a:grpSpLocks/>
          </p:cNvGrpSpPr>
          <p:nvPr/>
        </p:nvGrpSpPr>
        <p:grpSpPr bwMode="auto">
          <a:xfrm>
            <a:off x="906463" y="4745038"/>
            <a:ext cx="1535112" cy="1096962"/>
            <a:chOff x="377" y="2845"/>
            <a:chExt cx="967" cy="691"/>
          </a:xfrm>
        </p:grpSpPr>
        <p:sp>
          <p:nvSpPr>
            <p:cNvPr id="32828" name="Freeform 91"/>
            <p:cNvSpPr>
              <a:spLocks/>
            </p:cNvSpPr>
            <p:nvPr/>
          </p:nvSpPr>
          <p:spPr bwMode="gray">
            <a:xfrm>
              <a:off x="377" y="2845"/>
              <a:ext cx="960" cy="691"/>
            </a:xfrm>
            <a:custGeom>
              <a:avLst/>
              <a:gdLst>
                <a:gd name="T0" fmla="*/ 0 w 960"/>
                <a:gd name="T1" fmla="*/ 0 h 480"/>
                <a:gd name="T2" fmla="*/ 0 w 960"/>
                <a:gd name="T3" fmla="*/ 351133 h 480"/>
                <a:gd name="T4" fmla="*/ 959 w 960"/>
                <a:gd name="T5" fmla="*/ 701191 h 480"/>
                <a:gd name="T6" fmla="*/ 960 w 960"/>
                <a:gd name="T7" fmla="*/ 351133 h 480"/>
                <a:gd name="T8" fmla="*/ 0 w 960"/>
                <a:gd name="T9" fmla="*/ 0 h 480"/>
                <a:gd name="T10" fmla="*/ 0 60000 65536"/>
                <a:gd name="T11" fmla="*/ 0 60000 65536"/>
                <a:gd name="T12" fmla="*/ 0 60000 65536"/>
                <a:gd name="T13" fmla="*/ 0 60000 65536"/>
                <a:gd name="T14" fmla="*/ 0 60000 65536"/>
                <a:gd name="T15" fmla="*/ 0 w 960"/>
                <a:gd name="T16" fmla="*/ 0 h 480"/>
                <a:gd name="T17" fmla="*/ 960 w 960"/>
                <a:gd name="T18" fmla="*/ 480 h 480"/>
              </a:gdLst>
              <a:ahLst/>
              <a:cxnLst>
                <a:cxn ang="T10">
                  <a:pos x="T0" y="T1"/>
                </a:cxn>
                <a:cxn ang="T11">
                  <a:pos x="T2" y="T3"/>
                </a:cxn>
                <a:cxn ang="T12">
                  <a:pos x="T4" y="T5"/>
                </a:cxn>
                <a:cxn ang="T13">
                  <a:pos x="T6" y="T7"/>
                </a:cxn>
                <a:cxn ang="T14">
                  <a:pos x="T8" y="T9"/>
                </a:cxn>
              </a:cxnLst>
              <a:rect l="T15" t="T16" r="T17" b="T18"/>
              <a:pathLst>
                <a:path w="960" h="480">
                  <a:moveTo>
                    <a:pt x="0" y="0"/>
                  </a:moveTo>
                  <a:lnTo>
                    <a:pt x="0" y="240"/>
                  </a:lnTo>
                  <a:lnTo>
                    <a:pt x="959" y="480"/>
                  </a:lnTo>
                  <a:lnTo>
                    <a:pt x="960" y="240"/>
                  </a:lnTo>
                  <a:lnTo>
                    <a:pt x="0" y="0"/>
                  </a:lnTo>
                  <a:close/>
                </a:path>
              </a:pathLst>
            </a:custGeom>
            <a:solidFill>
              <a:schemeClr val="accent1"/>
            </a:solidFill>
            <a:ln w="9525">
              <a:solidFill>
                <a:schemeClr val="tx1"/>
              </a:solidFill>
              <a:round/>
              <a:headEnd/>
              <a:tailEnd/>
            </a:ln>
          </p:spPr>
          <p:txBody>
            <a:bodyPr lIns="0" tIns="0" rIns="0" bIns="0" anchor="ctr"/>
            <a:lstStyle/>
            <a:p>
              <a:endParaRPr lang="en-US"/>
            </a:p>
          </p:txBody>
        </p:sp>
        <p:sp>
          <p:nvSpPr>
            <p:cNvPr id="32829" name="WordArt 92"/>
            <p:cNvSpPr>
              <a:spLocks noChangeArrowheads="1" noChangeShapeType="1" noTextEdit="1"/>
            </p:cNvSpPr>
            <p:nvPr/>
          </p:nvSpPr>
          <p:spPr bwMode="gray">
            <a:xfrm>
              <a:off x="384" y="2934"/>
              <a:ext cx="960" cy="528"/>
            </a:xfrm>
            <a:prstGeom prst="rect">
              <a:avLst/>
            </a:prstGeom>
          </p:spPr>
          <p:txBody>
            <a:bodyPr wrap="none" fromWordArt="1">
              <a:prstTxWarp prst="textSlantDown">
                <a:avLst>
                  <a:gd name="adj" fmla="val 35764"/>
                </a:avLst>
              </a:prstTxWarp>
            </a:bodyPr>
            <a:lstStyle/>
            <a:p>
              <a:r>
                <a:rPr lang="fr-FR" kern="10">
                  <a:ln w="9525">
                    <a:noFill/>
                    <a:round/>
                    <a:headEnd/>
                    <a:tailEnd/>
                  </a:ln>
                  <a:solidFill>
                    <a:srgbClr val="000000"/>
                  </a:solidFill>
                  <a:latin typeface="Arial Black"/>
                </a:rPr>
                <a:t>App Infrastructure</a:t>
              </a:r>
            </a:p>
            <a:p>
              <a:r>
                <a:rPr lang="fr-FR" kern="10">
                  <a:ln w="9525">
                    <a:noFill/>
                    <a:round/>
                    <a:headEnd/>
                    <a:tailEnd/>
                  </a:ln>
                  <a:solidFill>
                    <a:srgbClr val="000000"/>
                  </a:solidFill>
                  <a:latin typeface="Arial Black"/>
                </a:rPr>
                <a:t>(Host, ESX, Guest OS)</a:t>
              </a:r>
              <a:endParaRPr lang="en-US" kern="10">
                <a:ln w="9525">
                  <a:noFill/>
                  <a:round/>
                  <a:headEnd/>
                  <a:tailEnd/>
                </a:ln>
                <a:solidFill>
                  <a:srgbClr val="000000"/>
                </a:solidFill>
                <a:latin typeface="Arial Black"/>
              </a:endParaRPr>
            </a:p>
          </p:txBody>
        </p:sp>
      </p:grpSp>
      <p:grpSp>
        <p:nvGrpSpPr>
          <p:cNvPr id="13" name="Group 93"/>
          <p:cNvGrpSpPr>
            <a:grpSpLocks/>
          </p:cNvGrpSpPr>
          <p:nvPr/>
        </p:nvGrpSpPr>
        <p:grpSpPr bwMode="auto">
          <a:xfrm>
            <a:off x="906463" y="3119441"/>
            <a:ext cx="1524000" cy="1096963"/>
            <a:chOff x="384" y="1824"/>
            <a:chExt cx="960" cy="691"/>
          </a:xfrm>
        </p:grpSpPr>
        <p:sp>
          <p:nvSpPr>
            <p:cNvPr id="32826" name="Freeform 94"/>
            <p:cNvSpPr>
              <a:spLocks/>
            </p:cNvSpPr>
            <p:nvPr/>
          </p:nvSpPr>
          <p:spPr bwMode="gray">
            <a:xfrm>
              <a:off x="384" y="1824"/>
              <a:ext cx="960" cy="691"/>
            </a:xfrm>
            <a:custGeom>
              <a:avLst/>
              <a:gdLst>
                <a:gd name="T0" fmla="*/ 0 w 960"/>
                <a:gd name="T1" fmla="*/ 0 h 480"/>
                <a:gd name="T2" fmla="*/ 0 w 960"/>
                <a:gd name="T3" fmla="*/ 351133 h 480"/>
                <a:gd name="T4" fmla="*/ 959 w 960"/>
                <a:gd name="T5" fmla="*/ 701191 h 480"/>
                <a:gd name="T6" fmla="*/ 960 w 960"/>
                <a:gd name="T7" fmla="*/ 351133 h 480"/>
                <a:gd name="T8" fmla="*/ 0 w 960"/>
                <a:gd name="T9" fmla="*/ 0 h 480"/>
                <a:gd name="T10" fmla="*/ 0 60000 65536"/>
                <a:gd name="T11" fmla="*/ 0 60000 65536"/>
                <a:gd name="T12" fmla="*/ 0 60000 65536"/>
                <a:gd name="T13" fmla="*/ 0 60000 65536"/>
                <a:gd name="T14" fmla="*/ 0 60000 65536"/>
                <a:gd name="T15" fmla="*/ 0 w 960"/>
                <a:gd name="T16" fmla="*/ 0 h 480"/>
                <a:gd name="T17" fmla="*/ 960 w 960"/>
                <a:gd name="T18" fmla="*/ 480 h 480"/>
              </a:gdLst>
              <a:ahLst/>
              <a:cxnLst>
                <a:cxn ang="T10">
                  <a:pos x="T0" y="T1"/>
                </a:cxn>
                <a:cxn ang="T11">
                  <a:pos x="T2" y="T3"/>
                </a:cxn>
                <a:cxn ang="T12">
                  <a:pos x="T4" y="T5"/>
                </a:cxn>
                <a:cxn ang="T13">
                  <a:pos x="T6" y="T7"/>
                </a:cxn>
                <a:cxn ang="T14">
                  <a:pos x="T8" y="T9"/>
                </a:cxn>
              </a:cxnLst>
              <a:rect l="T15" t="T16" r="T17" b="T18"/>
              <a:pathLst>
                <a:path w="960" h="480">
                  <a:moveTo>
                    <a:pt x="0" y="0"/>
                  </a:moveTo>
                  <a:lnTo>
                    <a:pt x="0" y="240"/>
                  </a:lnTo>
                  <a:lnTo>
                    <a:pt x="959" y="480"/>
                  </a:lnTo>
                  <a:lnTo>
                    <a:pt x="960" y="240"/>
                  </a:lnTo>
                  <a:lnTo>
                    <a:pt x="0" y="0"/>
                  </a:lnTo>
                  <a:close/>
                </a:path>
              </a:pathLst>
            </a:custGeom>
            <a:solidFill>
              <a:schemeClr val="accent1"/>
            </a:solidFill>
            <a:ln w="9525">
              <a:solidFill>
                <a:schemeClr val="tx1"/>
              </a:solidFill>
              <a:round/>
              <a:headEnd/>
              <a:tailEnd/>
            </a:ln>
          </p:spPr>
          <p:txBody>
            <a:bodyPr lIns="0" tIns="0" rIns="0" bIns="0" anchor="ctr"/>
            <a:lstStyle/>
            <a:p>
              <a:endParaRPr lang="en-US"/>
            </a:p>
          </p:txBody>
        </p:sp>
        <p:sp>
          <p:nvSpPr>
            <p:cNvPr id="32827" name="WordArt 95"/>
            <p:cNvSpPr>
              <a:spLocks noChangeArrowheads="1" noChangeShapeType="1" noTextEdit="1"/>
            </p:cNvSpPr>
            <p:nvPr/>
          </p:nvSpPr>
          <p:spPr bwMode="gray">
            <a:xfrm>
              <a:off x="420" y="1971"/>
              <a:ext cx="864" cy="432"/>
            </a:xfrm>
            <a:prstGeom prst="rect">
              <a:avLst/>
            </a:prstGeom>
          </p:spPr>
          <p:txBody>
            <a:bodyPr wrap="none" fromWordArt="1">
              <a:prstTxWarp prst="textSlantDown">
                <a:avLst>
                  <a:gd name="adj" fmla="val 28569"/>
                </a:avLst>
              </a:prstTxWarp>
            </a:bodyPr>
            <a:lstStyle/>
            <a:p>
              <a:r>
                <a:rPr lang="en-US" sz="3600" kern="10" dirty="0" err="1" smtClean="0">
                  <a:ln w="9525">
                    <a:noFill/>
                    <a:round/>
                    <a:headEnd/>
                    <a:tailEnd/>
                  </a:ln>
                  <a:solidFill>
                    <a:srgbClr val="000000"/>
                  </a:solidFill>
                  <a:latin typeface="Arial Black"/>
                </a:rPr>
                <a:t>Virt</a:t>
              </a:r>
              <a:r>
                <a:rPr lang="en-US" sz="3600" kern="10" dirty="0" smtClean="0">
                  <a:ln w="9525">
                    <a:noFill/>
                    <a:round/>
                    <a:headEnd/>
                    <a:tailEnd/>
                  </a:ln>
                  <a:solidFill>
                    <a:srgbClr val="000000"/>
                  </a:solidFill>
                  <a:latin typeface="Arial Black"/>
                </a:rPr>
                <a:t>-Phys </a:t>
              </a:r>
              <a:r>
                <a:rPr lang="en-US" sz="3600" kern="10" dirty="0">
                  <a:ln w="9525">
                    <a:noFill/>
                    <a:round/>
                    <a:headEnd/>
                    <a:tailEnd/>
                  </a:ln>
                  <a:solidFill>
                    <a:srgbClr val="000000"/>
                  </a:solidFill>
                  <a:latin typeface="Arial Black"/>
                </a:rPr>
                <a:t>Dependencies</a:t>
              </a:r>
            </a:p>
          </p:txBody>
        </p:sp>
      </p:grpSp>
      <p:sp>
        <p:nvSpPr>
          <p:cNvPr id="920672" name="WordArt 96"/>
          <p:cNvSpPr>
            <a:spLocks noChangeArrowheads="1" noChangeShapeType="1" noTextEdit="1"/>
          </p:cNvSpPr>
          <p:nvPr/>
        </p:nvSpPr>
        <p:spPr bwMode="gray">
          <a:xfrm>
            <a:off x="3152775" y="2433638"/>
            <a:ext cx="1038225" cy="304800"/>
          </a:xfrm>
          <a:prstGeom prst="rect">
            <a:avLst/>
          </a:prstGeom>
        </p:spPr>
        <p:txBody>
          <a:bodyPr wrap="none" fromWordArt="1">
            <a:prstTxWarp prst="textSlantUp">
              <a:avLst>
                <a:gd name="adj" fmla="val 0"/>
              </a:avLst>
            </a:prstTxWarp>
          </a:bodyPr>
          <a:lstStyle/>
          <a:p>
            <a:r>
              <a:rPr lang="en-US" sz="1000" kern="10" dirty="0">
                <a:ln w="9525">
                  <a:solidFill>
                    <a:srgbClr val="000000"/>
                  </a:solidFill>
                  <a:round/>
                  <a:headEnd/>
                  <a:tailEnd/>
                </a:ln>
                <a:solidFill>
                  <a:srgbClr val="000000"/>
                </a:solidFill>
                <a:latin typeface="Arial"/>
                <a:cs typeface="Arial"/>
              </a:rPr>
              <a:t>Application</a:t>
            </a:r>
          </a:p>
          <a:p>
            <a:r>
              <a:rPr lang="en-US" sz="1000" kern="10" dirty="0">
                <a:ln w="9525">
                  <a:solidFill>
                    <a:srgbClr val="000000"/>
                  </a:solidFill>
                  <a:round/>
                  <a:headEnd/>
                  <a:tailEnd/>
                </a:ln>
                <a:solidFill>
                  <a:srgbClr val="000000"/>
                </a:solidFill>
                <a:latin typeface="Arial"/>
                <a:cs typeface="Arial"/>
              </a:rPr>
              <a:t>Dependencies</a:t>
            </a:r>
          </a:p>
        </p:txBody>
      </p:sp>
      <p:sp>
        <p:nvSpPr>
          <p:cNvPr id="920673" name="WordArt 97"/>
          <p:cNvSpPr>
            <a:spLocks noChangeArrowheads="1" noChangeShapeType="1" noTextEdit="1"/>
          </p:cNvSpPr>
          <p:nvPr/>
        </p:nvSpPr>
        <p:spPr bwMode="gray">
          <a:xfrm>
            <a:off x="790575" y="2509838"/>
            <a:ext cx="1038225" cy="304800"/>
          </a:xfrm>
          <a:prstGeom prst="rect">
            <a:avLst/>
          </a:prstGeom>
        </p:spPr>
        <p:txBody>
          <a:bodyPr wrap="none" fromWordArt="1">
            <a:prstTxWarp prst="textSlantUp">
              <a:avLst>
                <a:gd name="adj" fmla="val 0"/>
              </a:avLst>
            </a:prstTxWarp>
          </a:bodyPr>
          <a:lstStyle/>
          <a:p>
            <a:r>
              <a:rPr lang="en-US" sz="1000" kern="10">
                <a:ln w="9525">
                  <a:solidFill>
                    <a:srgbClr val="000000"/>
                  </a:solidFill>
                  <a:round/>
                  <a:headEnd/>
                  <a:tailEnd/>
                </a:ln>
                <a:solidFill>
                  <a:srgbClr val="000000"/>
                </a:solidFill>
                <a:latin typeface="Arial"/>
                <a:cs typeface="Arial"/>
              </a:rPr>
              <a:t>Virtual-Physical</a:t>
            </a:r>
          </a:p>
          <a:p>
            <a:r>
              <a:rPr lang="en-US" sz="1000" kern="10">
                <a:ln w="9525">
                  <a:solidFill>
                    <a:srgbClr val="000000"/>
                  </a:solidFill>
                  <a:round/>
                  <a:headEnd/>
                  <a:tailEnd/>
                </a:ln>
                <a:solidFill>
                  <a:srgbClr val="000000"/>
                </a:solidFill>
                <a:latin typeface="Arial"/>
                <a:cs typeface="Arial"/>
              </a:rPr>
              <a:t>Dependencies</a:t>
            </a:r>
          </a:p>
        </p:txBody>
      </p:sp>
      <p:sp>
        <p:nvSpPr>
          <p:cNvPr id="32825" name="Rectangle 98"/>
          <p:cNvSpPr>
            <a:spLocks noChangeArrowheads="1"/>
          </p:cNvSpPr>
          <p:nvPr/>
        </p:nvSpPr>
        <p:spPr bwMode="gray">
          <a:xfrm>
            <a:off x="1214414" y="1633928"/>
            <a:ext cx="2081200" cy="304699"/>
          </a:xfrm>
          <a:prstGeom prst="rect">
            <a:avLst/>
          </a:prstGeom>
          <a:noFill/>
          <a:ln w="9525" algn="ctr">
            <a:noFill/>
            <a:miter lim="800000"/>
            <a:headEnd/>
            <a:tailEnd/>
          </a:ln>
        </p:spPr>
        <p:txBody>
          <a:bodyPr wrap="square" lIns="0" tIns="0" rIns="0" bIns="0">
            <a:spAutoFit/>
          </a:bodyPr>
          <a:lstStyle/>
          <a:p>
            <a:pPr>
              <a:lnSpc>
                <a:spcPct val="90000"/>
              </a:lnSpc>
              <a:buClr>
                <a:schemeClr val="folHlink"/>
              </a:buClr>
              <a:buFont typeface="Wingdings" pitchFamily="2" charset="2"/>
              <a:buNone/>
            </a:pPr>
            <a:r>
              <a:rPr lang="zh-CN" altLang="en-US" sz="2200" b="1" dirty="0" smtClean="0">
                <a:solidFill>
                  <a:srgbClr val="003D79"/>
                </a:solidFill>
                <a:latin typeface="+mj-lt"/>
                <a:ea typeface="+mj-ea"/>
                <a:cs typeface="+mj-cs"/>
              </a:rPr>
              <a:t>描述和能力</a:t>
            </a:r>
            <a:endParaRPr lang="en-US" sz="2200" b="1" dirty="0" smtClean="0">
              <a:solidFill>
                <a:srgbClr val="003D79"/>
              </a:solidFill>
              <a:latin typeface="+mj-lt"/>
              <a:ea typeface="+mj-ea"/>
              <a:cs typeface="+mj-cs"/>
            </a:endParaRPr>
          </a:p>
        </p:txBody>
      </p:sp>
      <p:pic>
        <p:nvPicPr>
          <p:cNvPr id="99" name="图片 98" descr="调整大小 Snap1.jpg"/>
          <p:cNvPicPr>
            <a:picLocks noChangeAspect="1"/>
          </p:cNvPicPr>
          <p:nvPr/>
        </p:nvPicPr>
        <p:blipFill>
          <a:blip r:embed="rId6"/>
          <a:stretch>
            <a:fillRect/>
          </a:stretch>
        </p:blipFill>
        <p:spPr>
          <a:xfrm>
            <a:off x="7591425" y="0"/>
            <a:ext cx="1552575" cy="94297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0" fill="hold" grpId="0" nodeType="afterEffect">
                                  <p:stCondLst>
                                    <p:cond delay="1000"/>
                                  </p:stCondLst>
                                  <p:childTnLst>
                                    <p:set>
                                      <p:cBhvr>
                                        <p:cTn id="6" dur="1" fill="hold">
                                          <p:stCondLst>
                                            <p:cond delay="0"/>
                                          </p:stCondLst>
                                        </p:cTn>
                                        <p:tgtEl>
                                          <p:spTgt spid="920646"/>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2500"/>
                            </p:stCondLst>
                            <p:childTnLst>
                              <p:par>
                                <p:cTn id="20" presetID="3" presetClass="entr" presetSubtype="0" fill="hold" grpId="0" nodeType="afterEffect">
                                  <p:stCondLst>
                                    <p:cond delay="1000"/>
                                  </p:stCondLst>
                                  <p:childTnLst>
                                    <p:set>
                                      <p:cBhvr>
                                        <p:cTn id="21" dur="1" fill="hold">
                                          <p:stCondLst>
                                            <p:cond delay="0"/>
                                          </p:stCondLst>
                                        </p:cTn>
                                        <p:tgtEl>
                                          <p:spTgt spid="920629"/>
                                        </p:tgtEl>
                                        <p:attrNameLst>
                                          <p:attrName>style.visibility</p:attrName>
                                        </p:attrNameLst>
                                      </p:cBhvr>
                                      <p:to>
                                        <p:strVal val="visible"/>
                                      </p:to>
                                    </p:set>
                                  </p:childTnLst>
                                </p:cTn>
                              </p:par>
                            </p:childTnLst>
                          </p:cTn>
                        </p:par>
                        <p:par>
                          <p:cTn id="22" fill="hold">
                            <p:stCondLst>
                              <p:cond delay="3500"/>
                            </p:stCondLst>
                            <p:childTnLst>
                              <p:par>
                                <p:cTn id="23" presetID="2" presetClass="entr" presetSubtype="6"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1+#ppt_w/2"/>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par>
                          <p:cTn id="27" fill="hold">
                            <p:stCondLst>
                              <p:cond delay="4000"/>
                            </p:stCondLst>
                            <p:childTnLst>
                              <p:par>
                                <p:cTn id="28" presetID="2" presetClass="entr" presetSubtype="6"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1+#ppt_w/2"/>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childTnLst>
                          </p:cTn>
                        </p:par>
                        <p:par>
                          <p:cTn id="32" fill="hold">
                            <p:stCondLst>
                              <p:cond delay="4500"/>
                            </p:stCondLst>
                            <p:childTnLst>
                              <p:par>
                                <p:cTn id="33" presetID="2" presetClass="entr" presetSubtype="6"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par>
                          <p:cTn id="37" fill="hold">
                            <p:stCondLst>
                              <p:cond delay="5000"/>
                            </p:stCondLst>
                            <p:childTnLst>
                              <p:par>
                                <p:cTn id="38" presetID="2" presetClass="entr" presetSubtype="6" fill="hold" grpId="0" nodeType="afterEffect">
                                  <p:stCondLst>
                                    <p:cond delay="0"/>
                                  </p:stCondLst>
                                  <p:childTnLst>
                                    <p:set>
                                      <p:cBhvr>
                                        <p:cTn id="39" dur="1" fill="hold">
                                          <p:stCondLst>
                                            <p:cond delay="0"/>
                                          </p:stCondLst>
                                        </p:cTn>
                                        <p:tgtEl>
                                          <p:spTgt spid="920592"/>
                                        </p:tgtEl>
                                        <p:attrNameLst>
                                          <p:attrName>style.visibility</p:attrName>
                                        </p:attrNameLst>
                                      </p:cBhvr>
                                      <p:to>
                                        <p:strVal val="visible"/>
                                      </p:to>
                                    </p:set>
                                    <p:anim calcmode="lin" valueType="num">
                                      <p:cBhvr additive="base">
                                        <p:cTn id="40" dur="500" fill="hold"/>
                                        <p:tgtEl>
                                          <p:spTgt spid="920592"/>
                                        </p:tgtEl>
                                        <p:attrNameLst>
                                          <p:attrName>ppt_x</p:attrName>
                                        </p:attrNameLst>
                                      </p:cBhvr>
                                      <p:tavLst>
                                        <p:tav tm="0">
                                          <p:val>
                                            <p:strVal val="1+#ppt_w/2"/>
                                          </p:val>
                                        </p:tav>
                                        <p:tav tm="100000">
                                          <p:val>
                                            <p:strVal val="#ppt_x"/>
                                          </p:val>
                                        </p:tav>
                                      </p:tavLst>
                                    </p:anim>
                                    <p:anim calcmode="lin" valueType="num">
                                      <p:cBhvr additive="base">
                                        <p:cTn id="41" dur="500" fill="hold"/>
                                        <p:tgtEl>
                                          <p:spTgt spid="920592"/>
                                        </p:tgtEl>
                                        <p:attrNameLst>
                                          <p:attrName>ppt_y</p:attrName>
                                        </p:attrNameLst>
                                      </p:cBhvr>
                                      <p:tavLst>
                                        <p:tav tm="0">
                                          <p:val>
                                            <p:strVal val="1+#ppt_h/2"/>
                                          </p:val>
                                        </p:tav>
                                        <p:tav tm="100000">
                                          <p:val>
                                            <p:strVal val="#ppt_y"/>
                                          </p:val>
                                        </p:tav>
                                      </p:tavLst>
                                    </p:anim>
                                  </p:childTnLst>
                                </p:cTn>
                              </p:par>
                              <p:par>
                                <p:cTn id="42" presetID="2" presetClass="entr" presetSubtype="6" fill="hold" grpId="0" nodeType="withEffect">
                                  <p:stCondLst>
                                    <p:cond delay="0"/>
                                  </p:stCondLst>
                                  <p:childTnLst>
                                    <p:set>
                                      <p:cBhvr>
                                        <p:cTn id="43" dur="1" fill="hold">
                                          <p:stCondLst>
                                            <p:cond delay="0"/>
                                          </p:stCondLst>
                                        </p:cTn>
                                        <p:tgtEl>
                                          <p:spTgt spid="920593"/>
                                        </p:tgtEl>
                                        <p:attrNameLst>
                                          <p:attrName>style.visibility</p:attrName>
                                        </p:attrNameLst>
                                      </p:cBhvr>
                                      <p:to>
                                        <p:strVal val="visible"/>
                                      </p:to>
                                    </p:set>
                                    <p:anim calcmode="lin" valueType="num">
                                      <p:cBhvr additive="base">
                                        <p:cTn id="44" dur="500" fill="hold"/>
                                        <p:tgtEl>
                                          <p:spTgt spid="920593"/>
                                        </p:tgtEl>
                                        <p:attrNameLst>
                                          <p:attrName>ppt_x</p:attrName>
                                        </p:attrNameLst>
                                      </p:cBhvr>
                                      <p:tavLst>
                                        <p:tav tm="0">
                                          <p:val>
                                            <p:strVal val="1+#ppt_w/2"/>
                                          </p:val>
                                        </p:tav>
                                        <p:tav tm="100000">
                                          <p:val>
                                            <p:strVal val="#ppt_x"/>
                                          </p:val>
                                        </p:tav>
                                      </p:tavLst>
                                    </p:anim>
                                    <p:anim calcmode="lin" valueType="num">
                                      <p:cBhvr additive="base">
                                        <p:cTn id="45" dur="500" fill="hold"/>
                                        <p:tgtEl>
                                          <p:spTgt spid="920593"/>
                                        </p:tgtEl>
                                        <p:attrNameLst>
                                          <p:attrName>ppt_y</p:attrName>
                                        </p:attrNameLst>
                                      </p:cBhvr>
                                      <p:tavLst>
                                        <p:tav tm="0">
                                          <p:val>
                                            <p:strVal val="1+#ppt_h/2"/>
                                          </p:val>
                                        </p:tav>
                                        <p:tav tm="100000">
                                          <p:val>
                                            <p:strVal val="#ppt_y"/>
                                          </p:val>
                                        </p:tav>
                                      </p:tavLst>
                                    </p:anim>
                                  </p:childTnLst>
                                </p:cTn>
                              </p:par>
                              <p:par>
                                <p:cTn id="46" presetID="2" presetClass="entr" presetSubtype="6" fill="hold" grpId="0" nodeType="withEffect">
                                  <p:stCondLst>
                                    <p:cond delay="0"/>
                                  </p:stCondLst>
                                  <p:childTnLst>
                                    <p:set>
                                      <p:cBhvr>
                                        <p:cTn id="47" dur="1" fill="hold">
                                          <p:stCondLst>
                                            <p:cond delay="0"/>
                                          </p:stCondLst>
                                        </p:cTn>
                                        <p:tgtEl>
                                          <p:spTgt spid="920594"/>
                                        </p:tgtEl>
                                        <p:attrNameLst>
                                          <p:attrName>style.visibility</p:attrName>
                                        </p:attrNameLst>
                                      </p:cBhvr>
                                      <p:to>
                                        <p:strVal val="visible"/>
                                      </p:to>
                                    </p:set>
                                    <p:anim calcmode="lin" valueType="num">
                                      <p:cBhvr additive="base">
                                        <p:cTn id="48" dur="500" fill="hold"/>
                                        <p:tgtEl>
                                          <p:spTgt spid="920594"/>
                                        </p:tgtEl>
                                        <p:attrNameLst>
                                          <p:attrName>ppt_x</p:attrName>
                                        </p:attrNameLst>
                                      </p:cBhvr>
                                      <p:tavLst>
                                        <p:tav tm="0">
                                          <p:val>
                                            <p:strVal val="1+#ppt_w/2"/>
                                          </p:val>
                                        </p:tav>
                                        <p:tav tm="100000">
                                          <p:val>
                                            <p:strVal val="#ppt_x"/>
                                          </p:val>
                                        </p:tav>
                                      </p:tavLst>
                                    </p:anim>
                                    <p:anim calcmode="lin" valueType="num">
                                      <p:cBhvr additive="base">
                                        <p:cTn id="49" dur="500" fill="hold"/>
                                        <p:tgtEl>
                                          <p:spTgt spid="920594"/>
                                        </p:tgtEl>
                                        <p:attrNameLst>
                                          <p:attrName>ppt_y</p:attrName>
                                        </p:attrNameLst>
                                      </p:cBhvr>
                                      <p:tavLst>
                                        <p:tav tm="0">
                                          <p:val>
                                            <p:strVal val="1+#ppt_h/2"/>
                                          </p:val>
                                        </p:tav>
                                        <p:tav tm="100000">
                                          <p:val>
                                            <p:strVal val="#ppt_y"/>
                                          </p:val>
                                        </p:tav>
                                      </p:tavLst>
                                    </p:anim>
                                  </p:childTnLst>
                                </p:cTn>
                              </p:par>
                              <p:par>
                                <p:cTn id="50" presetID="2" presetClass="entr" presetSubtype="6" fill="hold" grpId="0" nodeType="withEffect">
                                  <p:stCondLst>
                                    <p:cond delay="0"/>
                                  </p:stCondLst>
                                  <p:childTnLst>
                                    <p:set>
                                      <p:cBhvr>
                                        <p:cTn id="51" dur="1" fill="hold">
                                          <p:stCondLst>
                                            <p:cond delay="0"/>
                                          </p:stCondLst>
                                        </p:cTn>
                                        <p:tgtEl>
                                          <p:spTgt spid="920664"/>
                                        </p:tgtEl>
                                        <p:attrNameLst>
                                          <p:attrName>style.visibility</p:attrName>
                                        </p:attrNameLst>
                                      </p:cBhvr>
                                      <p:to>
                                        <p:strVal val="visible"/>
                                      </p:to>
                                    </p:set>
                                    <p:anim calcmode="lin" valueType="num">
                                      <p:cBhvr additive="base">
                                        <p:cTn id="52" dur="500" fill="hold"/>
                                        <p:tgtEl>
                                          <p:spTgt spid="920664"/>
                                        </p:tgtEl>
                                        <p:attrNameLst>
                                          <p:attrName>ppt_x</p:attrName>
                                        </p:attrNameLst>
                                      </p:cBhvr>
                                      <p:tavLst>
                                        <p:tav tm="0">
                                          <p:val>
                                            <p:strVal val="1+#ppt_w/2"/>
                                          </p:val>
                                        </p:tav>
                                        <p:tav tm="100000">
                                          <p:val>
                                            <p:strVal val="#ppt_x"/>
                                          </p:val>
                                        </p:tav>
                                      </p:tavLst>
                                    </p:anim>
                                    <p:anim calcmode="lin" valueType="num">
                                      <p:cBhvr additive="base">
                                        <p:cTn id="53" dur="500" fill="hold"/>
                                        <p:tgtEl>
                                          <p:spTgt spid="920664"/>
                                        </p:tgtEl>
                                        <p:attrNameLst>
                                          <p:attrName>ppt_y</p:attrName>
                                        </p:attrNameLst>
                                      </p:cBhvr>
                                      <p:tavLst>
                                        <p:tav tm="0">
                                          <p:val>
                                            <p:strVal val="1+#ppt_h/2"/>
                                          </p:val>
                                        </p:tav>
                                        <p:tav tm="100000">
                                          <p:val>
                                            <p:strVal val="#ppt_y"/>
                                          </p:val>
                                        </p:tav>
                                      </p:tavLst>
                                    </p:anim>
                                  </p:childTnLst>
                                </p:cTn>
                              </p:par>
                              <p:par>
                                <p:cTn id="54" presetID="2" presetClass="entr" presetSubtype="6" fill="hold" grpId="0" nodeType="withEffect">
                                  <p:stCondLst>
                                    <p:cond delay="0"/>
                                  </p:stCondLst>
                                  <p:childTnLst>
                                    <p:set>
                                      <p:cBhvr>
                                        <p:cTn id="55" dur="1" fill="hold">
                                          <p:stCondLst>
                                            <p:cond delay="0"/>
                                          </p:stCondLst>
                                        </p:cTn>
                                        <p:tgtEl>
                                          <p:spTgt spid="920595"/>
                                        </p:tgtEl>
                                        <p:attrNameLst>
                                          <p:attrName>style.visibility</p:attrName>
                                        </p:attrNameLst>
                                      </p:cBhvr>
                                      <p:to>
                                        <p:strVal val="visible"/>
                                      </p:to>
                                    </p:set>
                                    <p:anim calcmode="lin" valueType="num">
                                      <p:cBhvr additive="base">
                                        <p:cTn id="56" dur="500" fill="hold"/>
                                        <p:tgtEl>
                                          <p:spTgt spid="920595"/>
                                        </p:tgtEl>
                                        <p:attrNameLst>
                                          <p:attrName>ppt_x</p:attrName>
                                        </p:attrNameLst>
                                      </p:cBhvr>
                                      <p:tavLst>
                                        <p:tav tm="0">
                                          <p:val>
                                            <p:strVal val="1+#ppt_w/2"/>
                                          </p:val>
                                        </p:tav>
                                        <p:tav tm="100000">
                                          <p:val>
                                            <p:strVal val="#ppt_x"/>
                                          </p:val>
                                        </p:tav>
                                      </p:tavLst>
                                    </p:anim>
                                    <p:anim calcmode="lin" valueType="num">
                                      <p:cBhvr additive="base">
                                        <p:cTn id="57" dur="500" fill="hold"/>
                                        <p:tgtEl>
                                          <p:spTgt spid="920595"/>
                                        </p:tgtEl>
                                        <p:attrNameLst>
                                          <p:attrName>ppt_y</p:attrName>
                                        </p:attrNameLst>
                                      </p:cBhvr>
                                      <p:tavLst>
                                        <p:tav tm="0">
                                          <p:val>
                                            <p:strVal val="1+#ppt_h/2"/>
                                          </p:val>
                                        </p:tav>
                                        <p:tav tm="100000">
                                          <p:val>
                                            <p:strVal val="#ppt_y"/>
                                          </p:val>
                                        </p:tav>
                                      </p:tavLst>
                                    </p:anim>
                                  </p:childTnLst>
                                </p:cTn>
                              </p:par>
                              <p:par>
                                <p:cTn id="58" presetID="2" presetClass="entr" presetSubtype="6" fill="hold" grpId="0" nodeType="withEffect">
                                  <p:stCondLst>
                                    <p:cond delay="0"/>
                                  </p:stCondLst>
                                  <p:childTnLst>
                                    <p:set>
                                      <p:cBhvr>
                                        <p:cTn id="59" dur="1" fill="hold">
                                          <p:stCondLst>
                                            <p:cond delay="0"/>
                                          </p:stCondLst>
                                        </p:cTn>
                                        <p:tgtEl>
                                          <p:spTgt spid="920665"/>
                                        </p:tgtEl>
                                        <p:attrNameLst>
                                          <p:attrName>style.visibility</p:attrName>
                                        </p:attrNameLst>
                                      </p:cBhvr>
                                      <p:to>
                                        <p:strVal val="visible"/>
                                      </p:to>
                                    </p:set>
                                    <p:anim calcmode="lin" valueType="num">
                                      <p:cBhvr additive="base">
                                        <p:cTn id="60" dur="500" fill="hold"/>
                                        <p:tgtEl>
                                          <p:spTgt spid="920665"/>
                                        </p:tgtEl>
                                        <p:attrNameLst>
                                          <p:attrName>ppt_x</p:attrName>
                                        </p:attrNameLst>
                                      </p:cBhvr>
                                      <p:tavLst>
                                        <p:tav tm="0">
                                          <p:val>
                                            <p:strVal val="1+#ppt_w/2"/>
                                          </p:val>
                                        </p:tav>
                                        <p:tav tm="100000">
                                          <p:val>
                                            <p:strVal val="#ppt_x"/>
                                          </p:val>
                                        </p:tav>
                                      </p:tavLst>
                                    </p:anim>
                                    <p:anim calcmode="lin" valueType="num">
                                      <p:cBhvr additive="base">
                                        <p:cTn id="61" dur="500" fill="hold"/>
                                        <p:tgtEl>
                                          <p:spTgt spid="920665"/>
                                        </p:tgtEl>
                                        <p:attrNameLst>
                                          <p:attrName>ppt_y</p:attrName>
                                        </p:attrNameLst>
                                      </p:cBhvr>
                                      <p:tavLst>
                                        <p:tav tm="0">
                                          <p:val>
                                            <p:strVal val="1+#ppt_h/2"/>
                                          </p:val>
                                        </p:tav>
                                        <p:tav tm="100000">
                                          <p:val>
                                            <p:strVal val="#ppt_y"/>
                                          </p:val>
                                        </p:tav>
                                      </p:tavLst>
                                    </p:anim>
                                  </p:childTnLst>
                                </p:cTn>
                              </p:par>
                            </p:childTnLst>
                          </p:cTn>
                        </p:par>
                        <p:par>
                          <p:cTn id="62" fill="hold">
                            <p:stCondLst>
                              <p:cond delay="5500"/>
                            </p:stCondLst>
                            <p:childTnLst>
                              <p:par>
                                <p:cTn id="63" presetID="1" presetClass="entr" presetSubtype="0" fill="hold" nodeType="afterEffect">
                                  <p:stCondLst>
                                    <p:cond delay="200"/>
                                  </p:stCondLst>
                                  <p:childTnLst>
                                    <p:set>
                                      <p:cBhvr>
                                        <p:cTn id="64" dur="1" fill="hold">
                                          <p:stCondLst>
                                            <p:cond delay="0"/>
                                          </p:stCondLst>
                                        </p:cTn>
                                        <p:tgtEl>
                                          <p:spTgt spid="920597"/>
                                        </p:tgtEl>
                                        <p:attrNameLst>
                                          <p:attrName>style.visibility</p:attrName>
                                        </p:attrNameLst>
                                      </p:cBhvr>
                                      <p:to>
                                        <p:strVal val="visible"/>
                                      </p:to>
                                    </p:set>
                                  </p:childTnLst>
                                </p:cTn>
                              </p:par>
                            </p:childTnLst>
                          </p:cTn>
                        </p:par>
                        <p:par>
                          <p:cTn id="65" fill="hold">
                            <p:stCondLst>
                              <p:cond delay="5700"/>
                            </p:stCondLst>
                            <p:childTnLst>
                              <p:par>
                                <p:cTn id="66" presetID="1" presetClass="entr" presetSubtype="0" fill="hold" nodeType="afterEffect">
                                  <p:stCondLst>
                                    <p:cond delay="200"/>
                                  </p:stCondLst>
                                  <p:childTnLst>
                                    <p:set>
                                      <p:cBhvr>
                                        <p:cTn id="67" dur="1" fill="hold">
                                          <p:stCondLst>
                                            <p:cond delay="0"/>
                                          </p:stCondLst>
                                        </p:cTn>
                                        <p:tgtEl>
                                          <p:spTgt spid="920598"/>
                                        </p:tgtEl>
                                        <p:attrNameLst>
                                          <p:attrName>style.visibility</p:attrName>
                                        </p:attrNameLst>
                                      </p:cBhvr>
                                      <p:to>
                                        <p:strVal val="visible"/>
                                      </p:to>
                                    </p:set>
                                  </p:childTnLst>
                                </p:cTn>
                              </p:par>
                            </p:childTnLst>
                          </p:cTn>
                        </p:par>
                        <p:par>
                          <p:cTn id="68" fill="hold">
                            <p:stCondLst>
                              <p:cond delay="5900"/>
                            </p:stCondLst>
                            <p:childTnLst>
                              <p:par>
                                <p:cTn id="69" presetID="1" presetClass="entr" presetSubtype="0" fill="hold" grpId="0" nodeType="afterEffect">
                                  <p:stCondLst>
                                    <p:cond delay="200"/>
                                  </p:stCondLst>
                                  <p:childTnLst>
                                    <p:set>
                                      <p:cBhvr>
                                        <p:cTn id="70" dur="1" fill="hold">
                                          <p:stCondLst>
                                            <p:cond delay="0"/>
                                          </p:stCondLst>
                                        </p:cTn>
                                        <p:tgtEl>
                                          <p:spTgt spid="920603"/>
                                        </p:tgtEl>
                                        <p:attrNameLst>
                                          <p:attrName>style.visibility</p:attrName>
                                        </p:attrNameLst>
                                      </p:cBhvr>
                                      <p:to>
                                        <p:strVal val="visible"/>
                                      </p:to>
                                    </p:set>
                                  </p:childTnLst>
                                </p:cTn>
                              </p:par>
                            </p:childTnLst>
                          </p:cTn>
                        </p:par>
                        <p:par>
                          <p:cTn id="71" fill="hold">
                            <p:stCondLst>
                              <p:cond delay="6100"/>
                            </p:stCondLst>
                            <p:childTnLst>
                              <p:par>
                                <p:cTn id="72" presetID="1" presetClass="entr" presetSubtype="0" fill="hold" nodeType="afterEffect">
                                  <p:stCondLst>
                                    <p:cond delay="200"/>
                                  </p:stCondLst>
                                  <p:childTnLst>
                                    <p:set>
                                      <p:cBhvr>
                                        <p:cTn id="73" dur="1" fill="hold">
                                          <p:stCondLst>
                                            <p:cond delay="0"/>
                                          </p:stCondLst>
                                        </p:cTn>
                                        <p:tgtEl>
                                          <p:spTgt spid="920596"/>
                                        </p:tgtEl>
                                        <p:attrNameLst>
                                          <p:attrName>style.visibility</p:attrName>
                                        </p:attrNameLst>
                                      </p:cBhvr>
                                      <p:to>
                                        <p:strVal val="visible"/>
                                      </p:to>
                                    </p:set>
                                  </p:childTnLst>
                                </p:cTn>
                              </p:par>
                            </p:childTnLst>
                          </p:cTn>
                        </p:par>
                        <p:par>
                          <p:cTn id="74" fill="hold">
                            <p:stCondLst>
                              <p:cond delay="6300"/>
                            </p:stCondLst>
                            <p:childTnLst>
                              <p:par>
                                <p:cTn id="75" presetID="1" presetClass="entr" presetSubtype="0" fill="hold" grpId="0" nodeType="afterEffect">
                                  <p:stCondLst>
                                    <p:cond delay="200"/>
                                  </p:stCondLst>
                                  <p:childTnLst>
                                    <p:set>
                                      <p:cBhvr>
                                        <p:cTn id="76" dur="1" fill="hold">
                                          <p:stCondLst>
                                            <p:cond delay="0"/>
                                          </p:stCondLst>
                                        </p:cTn>
                                        <p:tgtEl>
                                          <p:spTgt spid="920604"/>
                                        </p:tgtEl>
                                        <p:attrNameLst>
                                          <p:attrName>style.visibility</p:attrName>
                                        </p:attrNameLst>
                                      </p:cBhvr>
                                      <p:to>
                                        <p:strVal val="visible"/>
                                      </p:to>
                                    </p:set>
                                  </p:childTnLst>
                                </p:cTn>
                              </p:par>
                            </p:childTnLst>
                          </p:cTn>
                        </p:par>
                        <p:par>
                          <p:cTn id="77" fill="hold">
                            <p:stCondLst>
                              <p:cond delay="6500"/>
                            </p:stCondLst>
                            <p:childTnLst>
                              <p:par>
                                <p:cTn id="78" presetID="1" presetClass="entr" presetSubtype="0" fill="hold" nodeType="afterEffect">
                                  <p:stCondLst>
                                    <p:cond delay="200"/>
                                  </p:stCondLst>
                                  <p:childTnLst>
                                    <p:set>
                                      <p:cBhvr>
                                        <p:cTn id="79" dur="1" fill="hold">
                                          <p:stCondLst>
                                            <p:cond delay="0"/>
                                          </p:stCondLst>
                                        </p:cTn>
                                        <p:tgtEl>
                                          <p:spTgt spid="920599"/>
                                        </p:tgtEl>
                                        <p:attrNameLst>
                                          <p:attrName>style.visibility</p:attrName>
                                        </p:attrNameLst>
                                      </p:cBhvr>
                                      <p:to>
                                        <p:strVal val="visible"/>
                                      </p:to>
                                    </p:set>
                                  </p:childTnLst>
                                </p:cTn>
                              </p:par>
                            </p:childTnLst>
                          </p:cTn>
                        </p:par>
                        <p:par>
                          <p:cTn id="80" fill="hold">
                            <p:stCondLst>
                              <p:cond delay="6700"/>
                            </p:stCondLst>
                            <p:childTnLst>
                              <p:par>
                                <p:cTn id="81" presetID="1" presetClass="entr" presetSubtype="0" fill="hold" grpId="0" nodeType="afterEffect">
                                  <p:stCondLst>
                                    <p:cond delay="200"/>
                                  </p:stCondLst>
                                  <p:childTnLst>
                                    <p:set>
                                      <p:cBhvr>
                                        <p:cTn id="82" dur="1" fill="hold">
                                          <p:stCondLst>
                                            <p:cond delay="0"/>
                                          </p:stCondLst>
                                        </p:cTn>
                                        <p:tgtEl>
                                          <p:spTgt spid="920605"/>
                                        </p:tgtEl>
                                        <p:attrNameLst>
                                          <p:attrName>style.visibility</p:attrName>
                                        </p:attrNameLst>
                                      </p:cBhvr>
                                      <p:to>
                                        <p:strVal val="visible"/>
                                      </p:to>
                                    </p:set>
                                  </p:childTnLst>
                                </p:cTn>
                              </p:par>
                            </p:childTnLst>
                          </p:cTn>
                        </p:par>
                        <p:par>
                          <p:cTn id="83" fill="hold">
                            <p:stCondLst>
                              <p:cond delay="6900"/>
                            </p:stCondLst>
                            <p:childTnLst>
                              <p:par>
                                <p:cTn id="84" presetID="1" presetClass="entr" presetSubtype="0" fill="hold" nodeType="afterEffect">
                                  <p:stCondLst>
                                    <p:cond delay="200"/>
                                  </p:stCondLst>
                                  <p:childTnLst>
                                    <p:set>
                                      <p:cBhvr>
                                        <p:cTn id="85" dur="1" fill="hold">
                                          <p:stCondLst>
                                            <p:cond delay="0"/>
                                          </p:stCondLst>
                                        </p:cTn>
                                        <p:tgtEl>
                                          <p:spTgt spid="920602"/>
                                        </p:tgtEl>
                                        <p:attrNameLst>
                                          <p:attrName>style.visibility</p:attrName>
                                        </p:attrNameLst>
                                      </p:cBhvr>
                                      <p:to>
                                        <p:strVal val="visible"/>
                                      </p:to>
                                    </p:set>
                                  </p:childTnLst>
                                </p:cTn>
                              </p:par>
                            </p:childTnLst>
                          </p:cTn>
                        </p:par>
                        <p:par>
                          <p:cTn id="86" fill="hold">
                            <p:stCondLst>
                              <p:cond delay="7100"/>
                            </p:stCondLst>
                            <p:childTnLst>
                              <p:par>
                                <p:cTn id="87" presetID="1" presetClass="entr" presetSubtype="0" fill="hold" grpId="0" nodeType="afterEffect">
                                  <p:stCondLst>
                                    <p:cond delay="200"/>
                                  </p:stCondLst>
                                  <p:childTnLst>
                                    <p:set>
                                      <p:cBhvr>
                                        <p:cTn id="88" dur="1" fill="hold">
                                          <p:stCondLst>
                                            <p:cond delay="0"/>
                                          </p:stCondLst>
                                        </p:cTn>
                                        <p:tgtEl>
                                          <p:spTgt spid="920606"/>
                                        </p:tgtEl>
                                        <p:attrNameLst>
                                          <p:attrName>style.visibility</p:attrName>
                                        </p:attrNameLst>
                                      </p:cBhvr>
                                      <p:to>
                                        <p:strVal val="visible"/>
                                      </p:to>
                                    </p:set>
                                  </p:childTnLst>
                                </p:cTn>
                              </p:par>
                            </p:childTnLst>
                          </p:cTn>
                        </p:par>
                        <p:par>
                          <p:cTn id="89" fill="hold">
                            <p:stCondLst>
                              <p:cond delay="7300"/>
                            </p:stCondLst>
                            <p:childTnLst>
                              <p:par>
                                <p:cTn id="90" presetID="1" presetClass="entr" presetSubtype="0" fill="hold" nodeType="afterEffect">
                                  <p:stCondLst>
                                    <p:cond delay="200"/>
                                  </p:stCondLst>
                                  <p:childTnLst>
                                    <p:set>
                                      <p:cBhvr>
                                        <p:cTn id="91" dur="1" fill="hold">
                                          <p:stCondLst>
                                            <p:cond delay="0"/>
                                          </p:stCondLst>
                                        </p:cTn>
                                        <p:tgtEl>
                                          <p:spTgt spid="920601"/>
                                        </p:tgtEl>
                                        <p:attrNameLst>
                                          <p:attrName>style.visibility</p:attrName>
                                        </p:attrNameLst>
                                      </p:cBhvr>
                                      <p:to>
                                        <p:strVal val="visible"/>
                                      </p:to>
                                    </p:set>
                                  </p:childTnLst>
                                </p:cTn>
                              </p:par>
                            </p:childTnLst>
                          </p:cTn>
                        </p:par>
                        <p:par>
                          <p:cTn id="92" fill="hold">
                            <p:stCondLst>
                              <p:cond delay="7500"/>
                            </p:stCondLst>
                            <p:childTnLst>
                              <p:par>
                                <p:cTn id="93" presetID="1" presetClass="entr" presetSubtype="0" fill="hold" grpId="0" nodeType="afterEffect">
                                  <p:stCondLst>
                                    <p:cond delay="200"/>
                                  </p:stCondLst>
                                  <p:childTnLst>
                                    <p:set>
                                      <p:cBhvr>
                                        <p:cTn id="94" dur="1" fill="hold">
                                          <p:stCondLst>
                                            <p:cond delay="0"/>
                                          </p:stCondLst>
                                        </p:cTn>
                                        <p:tgtEl>
                                          <p:spTgt spid="920607"/>
                                        </p:tgtEl>
                                        <p:attrNameLst>
                                          <p:attrName>style.visibility</p:attrName>
                                        </p:attrNameLst>
                                      </p:cBhvr>
                                      <p:to>
                                        <p:strVal val="visible"/>
                                      </p:to>
                                    </p:set>
                                  </p:childTnLst>
                                </p:cTn>
                              </p:par>
                            </p:childTnLst>
                          </p:cTn>
                        </p:par>
                        <p:par>
                          <p:cTn id="95" fill="hold">
                            <p:stCondLst>
                              <p:cond delay="7700"/>
                            </p:stCondLst>
                            <p:childTnLst>
                              <p:par>
                                <p:cTn id="96" presetID="1" presetClass="entr" presetSubtype="0" fill="hold" nodeType="afterEffect">
                                  <p:stCondLst>
                                    <p:cond delay="200"/>
                                  </p:stCondLst>
                                  <p:childTnLst>
                                    <p:set>
                                      <p:cBhvr>
                                        <p:cTn id="97" dur="1" fill="hold">
                                          <p:stCondLst>
                                            <p:cond delay="0"/>
                                          </p:stCondLst>
                                        </p:cTn>
                                        <p:tgtEl>
                                          <p:spTgt spid="920600"/>
                                        </p:tgtEl>
                                        <p:attrNameLst>
                                          <p:attrName>style.visibility</p:attrName>
                                        </p:attrNameLst>
                                      </p:cBhvr>
                                      <p:to>
                                        <p:strVal val="visible"/>
                                      </p:to>
                                    </p:set>
                                  </p:childTnLst>
                                </p:cTn>
                              </p:par>
                            </p:childTnLst>
                          </p:cTn>
                        </p:par>
                        <p:par>
                          <p:cTn id="98" fill="hold">
                            <p:stCondLst>
                              <p:cond delay="7900"/>
                            </p:stCondLst>
                            <p:childTnLst>
                              <p:par>
                                <p:cTn id="99" presetID="1" presetClass="entr" presetSubtype="0" fill="hold" grpId="0" nodeType="afterEffect">
                                  <p:stCondLst>
                                    <p:cond delay="200"/>
                                  </p:stCondLst>
                                  <p:childTnLst>
                                    <p:set>
                                      <p:cBhvr>
                                        <p:cTn id="100" dur="1" fill="hold">
                                          <p:stCondLst>
                                            <p:cond delay="0"/>
                                          </p:stCondLst>
                                        </p:cTn>
                                        <p:tgtEl>
                                          <p:spTgt spid="920609"/>
                                        </p:tgtEl>
                                        <p:attrNameLst>
                                          <p:attrName>style.visibility</p:attrName>
                                        </p:attrNameLst>
                                      </p:cBhvr>
                                      <p:to>
                                        <p:strVal val="visible"/>
                                      </p:to>
                                    </p:set>
                                  </p:childTnLst>
                                </p:cTn>
                              </p:par>
                            </p:childTnLst>
                          </p:cTn>
                        </p:par>
                        <p:par>
                          <p:cTn id="101" fill="hold">
                            <p:stCondLst>
                              <p:cond delay="8100"/>
                            </p:stCondLst>
                            <p:childTnLst>
                              <p:par>
                                <p:cTn id="102" presetID="1" presetClass="entr" presetSubtype="0" fill="hold" grpId="0" nodeType="afterEffect">
                                  <p:stCondLst>
                                    <p:cond delay="200"/>
                                  </p:stCondLst>
                                  <p:childTnLst>
                                    <p:set>
                                      <p:cBhvr>
                                        <p:cTn id="103" dur="1" fill="hold">
                                          <p:stCondLst>
                                            <p:cond delay="0"/>
                                          </p:stCondLst>
                                        </p:cTn>
                                        <p:tgtEl>
                                          <p:spTgt spid="920627"/>
                                        </p:tgtEl>
                                        <p:attrNameLst>
                                          <p:attrName>style.visibility</p:attrName>
                                        </p:attrNameLst>
                                      </p:cBhvr>
                                      <p:to>
                                        <p:strVal val="visible"/>
                                      </p:to>
                                    </p:set>
                                  </p:childTnLst>
                                </p:cTn>
                              </p:par>
                            </p:childTnLst>
                          </p:cTn>
                        </p:par>
                        <p:par>
                          <p:cTn id="104" fill="hold">
                            <p:stCondLst>
                              <p:cond delay="8300"/>
                            </p:stCondLst>
                            <p:childTnLst>
                              <p:par>
                                <p:cTn id="105" presetID="1" presetClass="entr" presetSubtype="0" fill="hold" grpId="0" nodeType="afterEffect">
                                  <p:stCondLst>
                                    <p:cond delay="200"/>
                                  </p:stCondLst>
                                  <p:childTnLst>
                                    <p:set>
                                      <p:cBhvr>
                                        <p:cTn id="106" dur="1" fill="hold">
                                          <p:stCondLst>
                                            <p:cond delay="0"/>
                                          </p:stCondLst>
                                        </p:cTn>
                                        <p:tgtEl>
                                          <p:spTgt spid="920608"/>
                                        </p:tgtEl>
                                        <p:attrNameLst>
                                          <p:attrName>style.visibility</p:attrName>
                                        </p:attrNameLst>
                                      </p:cBhvr>
                                      <p:to>
                                        <p:strVal val="visible"/>
                                      </p:to>
                                    </p:set>
                                  </p:childTnLst>
                                </p:cTn>
                              </p:par>
                            </p:childTnLst>
                          </p:cTn>
                        </p:par>
                        <p:par>
                          <p:cTn id="107" fill="hold">
                            <p:stCondLst>
                              <p:cond delay="8500"/>
                            </p:stCondLst>
                            <p:childTnLst>
                              <p:par>
                                <p:cTn id="108" presetID="1" presetClass="entr" presetSubtype="0" fill="hold" nodeType="afterEffect">
                                  <p:stCondLst>
                                    <p:cond delay="200"/>
                                  </p:stCondLst>
                                  <p:childTnLst>
                                    <p:set>
                                      <p:cBhvr>
                                        <p:cTn id="109" dur="1" fill="hold">
                                          <p:stCondLst>
                                            <p:cond delay="0"/>
                                          </p:stCondLst>
                                        </p:cTn>
                                        <p:tgtEl>
                                          <p:spTgt spid="920614"/>
                                        </p:tgtEl>
                                        <p:attrNameLst>
                                          <p:attrName>style.visibility</p:attrName>
                                        </p:attrNameLst>
                                      </p:cBhvr>
                                      <p:to>
                                        <p:strVal val="visible"/>
                                      </p:to>
                                    </p:set>
                                  </p:childTnLst>
                                </p:cTn>
                              </p:par>
                            </p:childTnLst>
                          </p:cTn>
                        </p:par>
                        <p:par>
                          <p:cTn id="110" fill="hold">
                            <p:stCondLst>
                              <p:cond delay="8700"/>
                            </p:stCondLst>
                            <p:childTnLst>
                              <p:par>
                                <p:cTn id="111" presetID="1" presetClass="entr" presetSubtype="0" fill="hold" grpId="0" nodeType="afterEffect">
                                  <p:stCondLst>
                                    <p:cond delay="200"/>
                                  </p:stCondLst>
                                  <p:childTnLst>
                                    <p:set>
                                      <p:cBhvr>
                                        <p:cTn id="112" dur="1" fill="hold">
                                          <p:stCondLst>
                                            <p:cond delay="0"/>
                                          </p:stCondLst>
                                        </p:cTn>
                                        <p:tgtEl>
                                          <p:spTgt spid="920619"/>
                                        </p:tgtEl>
                                        <p:attrNameLst>
                                          <p:attrName>style.visibility</p:attrName>
                                        </p:attrNameLst>
                                      </p:cBhvr>
                                      <p:to>
                                        <p:strVal val="visible"/>
                                      </p:to>
                                    </p:set>
                                  </p:childTnLst>
                                </p:cTn>
                              </p:par>
                            </p:childTnLst>
                          </p:cTn>
                        </p:par>
                        <p:par>
                          <p:cTn id="113" fill="hold">
                            <p:stCondLst>
                              <p:cond delay="8900"/>
                            </p:stCondLst>
                            <p:childTnLst>
                              <p:par>
                                <p:cTn id="114" presetID="1" presetClass="entr" presetSubtype="0" fill="hold" nodeType="afterEffect">
                                  <p:stCondLst>
                                    <p:cond delay="200"/>
                                  </p:stCondLst>
                                  <p:childTnLst>
                                    <p:set>
                                      <p:cBhvr>
                                        <p:cTn id="115" dur="1" fill="hold">
                                          <p:stCondLst>
                                            <p:cond delay="0"/>
                                          </p:stCondLst>
                                        </p:cTn>
                                        <p:tgtEl>
                                          <p:spTgt spid="920613"/>
                                        </p:tgtEl>
                                        <p:attrNameLst>
                                          <p:attrName>style.visibility</p:attrName>
                                        </p:attrNameLst>
                                      </p:cBhvr>
                                      <p:to>
                                        <p:strVal val="visible"/>
                                      </p:to>
                                    </p:set>
                                  </p:childTnLst>
                                </p:cTn>
                              </p:par>
                            </p:childTnLst>
                          </p:cTn>
                        </p:par>
                        <p:par>
                          <p:cTn id="116" fill="hold">
                            <p:stCondLst>
                              <p:cond delay="9100"/>
                            </p:stCondLst>
                            <p:childTnLst>
                              <p:par>
                                <p:cTn id="117" presetID="1" presetClass="entr" presetSubtype="0" fill="hold" grpId="0" nodeType="afterEffect">
                                  <p:stCondLst>
                                    <p:cond delay="200"/>
                                  </p:stCondLst>
                                  <p:childTnLst>
                                    <p:set>
                                      <p:cBhvr>
                                        <p:cTn id="118" dur="1" fill="hold">
                                          <p:stCondLst>
                                            <p:cond delay="0"/>
                                          </p:stCondLst>
                                        </p:cTn>
                                        <p:tgtEl>
                                          <p:spTgt spid="920620"/>
                                        </p:tgtEl>
                                        <p:attrNameLst>
                                          <p:attrName>style.visibility</p:attrName>
                                        </p:attrNameLst>
                                      </p:cBhvr>
                                      <p:to>
                                        <p:strVal val="visible"/>
                                      </p:to>
                                    </p:set>
                                  </p:childTnLst>
                                </p:cTn>
                              </p:par>
                            </p:childTnLst>
                          </p:cTn>
                        </p:par>
                        <p:par>
                          <p:cTn id="119" fill="hold">
                            <p:stCondLst>
                              <p:cond delay="9300"/>
                            </p:stCondLst>
                            <p:childTnLst>
                              <p:par>
                                <p:cTn id="120" presetID="1" presetClass="entr" presetSubtype="0" fill="hold" nodeType="afterEffect">
                                  <p:stCondLst>
                                    <p:cond delay="200"/>
                                  </p:stCondLst>
                                  <p:childTnLst>
                                    <p:set>
                                      <p:cBhvr>
                                        <p:cTn id="121" dur="1" fill="hold">
                                          <p:stCondLst>
                                            <p:cond delay="0"/>
                                          </p:stCondLst>
                                        </p:cTn>
                                        <p:tgtEl>
                                          <p:spTgt spid="920618"/>
                                        </p:tgtEl>
                                        <p:attrNameLst>
                                          <p:attrName>style.visibility</p:attrName>
                                        </p:attrNameLst>
                                      </p:cBhvr>
                                      <p:to>
                                        <p:strVal val="visible"/>
                                      </p:to>
                                    </p:set>
                                  </p:childTnLst>
                                </p:cTn>
                              </p:par>
                            </p:childTnLst>
                          </p:cTn>
                        </p:par>
                        <p:par>
                          <p:cTn id="122" fill="hold">
                            <p:stCondLst>
                              <p:cond delay="9500"/>
                            </p:stCondLst>
                            <p:childTnLst>
                              <p:par>
                                <p:cTn id="123" presetID="1" presetClass="entr" presetSubtype="0" fill="hold" grpId="0" nodeType="afterEffect">
                                  <p:stCondLst>
                                    <p:cond delay="200"/>
                                  </p:stCondLst>
                                  <p:childTnLst>
                                    <p:set>
                                      <p:cBhvr>
                                        <p:cTn id="124" dur="1" fill="hold">
                                          <p:stCondLst>
                                            <p:cond delay="0"/>
                                          </p:stCondLst>
                                        </p:cTn>
                                        <p:tgtEl>
                                          <p:spTgt spid="920621"/>
                                        </p:tgtEl>
                                        <p:attrNameLst>
                                          <p:attrName>style.visibility</p:attrName>
                                        </p:attrNameLst>
                                      </p:cBhvr>
                                      <p:to>
                                        <p:strVal val="visible"/>
                                      </p:to>
                                    </p:set>
                                  </p:childTnLst>
                                </p:cTn>
                              </p:par>
                            </p:childTnLst>
                          </p:cTn>
                        </p:par>
                        <p:par>
                          <p:cTn id="125" fill="hold">
                            <p:stCondLst>
                              <p:cond delay="9700"/>
                            </p:stCondLst>
                            <p:childTnLst>
                              <p:par>
                                <p:cTn id="126" presetID="1" presetClass="entr" presetSubtype="0" fill="hold" nodeType="afterEffect">
                                  <p:stCondLst>
                                    <p:cond delay="200"/>
                                  </p:stCondLst>
                                  <p:childTnLst>
                                    <p:set>
                                      <p:cBhvr>
                                        <p:cTn id="127" dur="1" fill="hold">
                                          <p:stCondLst>
                                            <p:cond delay="0"/>
                                          </p:stCondLst>
                                        </p:cTn>
                                        <p:tgtEl>
                                          <p:spTgt spid="920612"/>
                                        </p:tgtEl>
                                        <p:attrNameLst>
                                          <p:attrName>style.visibility</p:attrName>
                                        </p:attrNameLst>
                                      </p:cBhvr>
                                      <p:to>
                                        <p:strVal val="visible"/>
                                      </p:to>
                                    </p:set>
                                  </p:childTnLst>
                                </p:cTn>
                              </p:par>
                            </p:childTnLst>
                          </p:cTn>
                        </p:par>
                        <p:par>
                          <p:cTn id="128" fill="hold">
                            <p:stCondLst>
                              <p:cond delay="9900"/>
                            </p:stCondLst>
                            <p:childTnLst>
                              <p:par>
                                <p:cTn id="129" presetID="1" presetClass="entr" presetSubtype="0" fill="hold" grpId="0" nodeType="afterEffect">
                                  <p:stCondLst>
                                    <p:cond delay="200"/>
                                  </p:stCondLst>
                                  <p:childTnLst>
                                    <p:set>
                                      <p:cBhvr>
                                        <p:cTn id="130" dur="1" fill="hold">
                                          <p:stCondLst>
                                            <p:cond delay="0"/>
                                          </p:stCondLst>
                                        </p:cTn>
                                        <p:tgtEl>
                                          <p:spTgt spid="920622"/>
                                        </p:tgtEl>
                                        <p:attrNameLst>
                                          <p:attrName>style.visibility</p:attrName>
                                        </p:attrNameLst>
                                      </p:cBhvr>
                                      <p:to>
                                        <p:strVal val="visible"/>
                                      </p:to>
                                    </p:set>
                                  </p:childTnLst>
                                </p:cTn>
                              </p:par>
                            </p:childTnLst>
                          </p:cTn>
                        </p:par>
                        <p:par>
                          <p:cTn id="131" fill="hold">
                            <p:stCondLst>
                              <p:cond delay="10100"/>
                            </p:stCondLst>
                            <p:childTnLst>
                              <p:par>
                                <p:cTn id="132" presetID="1" presetClass="entr" presetSubtype="0" fill="hold" nodeType="afterEffect">
                                  <p:stCondLst>
                                    <p:cond delay="200"/>
                                  </p:stCondLst>
                                  <p:childTnLst>
                                    <p:set>
                                      <p:cBhvr>
                                        <p:cTn id="133" dur="1" fill="hold">
                                          <p:stCondLst>
                                            <p:cond delay="0"/>
                                          </p:stCondLst>
                                        </p:cTn>
                                        <p:tgtEl>
                                          <p:spTgt spid="920611"/>
                                        </p:tgtEl>
                                        <p:attrNameLst>
                                          <p:attrName>style.visibility</p:attrName>
                                        </p:attrNameLst>
                                      </p:cBhvr>
                                      <p:to>
                                        <p:strVal val="visible"/>
                                      </p:to>
                                    </p:set>
                                  </p:childTnLst>
                                </p:cTn>
                              </p:par>
                            </p:childTnLst>
                          </p:cTn>
                        </p:par>
                        <p:par>
                          <p:cTn id="134" fill="hold">
                            <p:stCondLst>
                              <p:cond delay="10300"/>
                            </p:stCondLst>
                            <p:childTnLst>
                              <p:par>
                                <p:cTn id="135" presetID="1" presetClass="entr" presetSubtype="0" fill="hold" grpId="0" nodeType="afterEffect">
                                  <p:stCondLst>
                                    <p:cond delay="200"/>
                                  </p:stCondLst>
                                  <p:childTnLst>
                                    <p:set>
                                      <p:cBhvr>
                                        <p:cTn id="136" dur="1" fill="hold">
                                          <p:stCondLst>
                                            <p:cond delay="0"/>
                                          </p:stCondLst>
                                        </p:cTn>
                                        <p:tgtEl>
                                          <p:spTgt spid="920623"/>
                                        </p:tgtEl>
                                        <p:attrNameLst>
                                          <p:attrName>style.visibility</p:attrName>
                                        </p:attrNameLst>
                                      </p:cBhvr>
                                      <p:to>
                                        <p:strVal val="visible"/>
                                      </p:to>
                                    </p:set>
                                  </p:childTnLst>
                                </p:cTn>
                              </p:par>
                            </p:childTnLst>
                          </p:cTn>
                        </p:par>
                        <p:par>
                          <p:cTn id="137" fill="hold">
                            <p:stCondLst>
                              <p:cond delay="10500"/>
                            </p:stCondLst>
                            <p:childTnLst>
                              <p:par>
                                <p:cTn id="138" presetID="1" presetClass="entr" presetSubtype="0" fill="hold" nodeType="afterEffect">
                                  <p:stCondLst>
                                    <p:cond delay="200"/>
                                  </p:stCondLst>
                                  <p:childTnLst>
                                    <p:set>
                                      <p:cBhvr>
                                        <p:cTn id="139" dur="1" fill="hold">
                                          <p:stCondLst>
                                            <p:cond delay="0"/>
                                          </p:stCondLst>
                                        </p:cTn>
                                        <p:tgtEl>
                                          <p:spTgt spid="920610"/>
                                        </p:tgtEl>
                                        <p:attrNameLst>
                                          <p:attrName>style.visibility</p:attrName>
                                        </p:attrNameLst>
                                      </p:cBhvr>
                                      <p:to>
                                        <p:strVal val="visible"/>
                                      </p:to>
                                    </p:set>
                                  </p:childTnLst>
                                </p:cTn>
                              </p:par>
                            </p:childTnLst>
                          </p:cTn>
                        </p:par>
                        <p:par>
                          <p:cTn id="140" fill="hold">
                            <p:stCondLst>
                              <p:cond delay="10700"/>
                            </p:stCondLst>
                            <p:childTnLst>
                              <p:par>
                                <p:cTn id="141" presetID="1" presetClass="entr" presetSubtype="0" fill="hold" grpId="0" nodeType="afterEffect">
                                  <p:stCondLst>
                                    <p:cond delay="200"/>
                                  </p:stCondLst>
                                  <p:childTnLst>
                                    <p:set>
                                      <p:cBhvr>
                                        <p:cTn id="142" dur="1" fill="hold">
                                          <p:stCondLst>
                                            <p:cond delay="0"/>
                                          </p:stCondLst>
                                        </p:cTn>
                                        <p:tgtEl>
                                          <p:spTgt spid="920624"/>
                                        </p:tgtEl>
                                        <p:attrNameLst>
                                          <p:attrName>style.visibility</p:attrName>
                                        </p:attrNameLst>
                                      </p:cBhvr>
                                      <p:to>
                                        <p:strVal val="visible"/>
                                      </p:to>
                                    </p:set>
                                  </p:childTnLst>
                                </p:cTn>
                              </p:par>
                            </p:childTnLst>
                          </p:cTn>
                        </p:par>
                        <p:par>
                          <p:cTn id="143" fill="hold">
                            <p:stCondLst>
                              <p:cond delay="10900"/>
                            </p:stCondLst>
                            <p:childTnLst>
                              <p:par>
                                <p:cTn id="144" presetID="1" presetClass="entr" presetSubtype="0" fill="hold" nodeType="afterEffect">
                                  <p:stCondLst>
                                    <p:cond delay="200"/>
                                  </p:stCondLst>
                                  <p:childTnLst>
                                    <p:set>
                                      <p:cBhvr>
                                        <p:cTn id="145" dur="1" fill="hold">
                                          <p:stCondLst>
                                            <p:cond delay="0"/>
                                          </p:stCondLst>
                                        </p:cTn>
                                        <p:tgtEl>
                                          <p:spTgt spid="920615"/>
                                        </p:tgtEl>
                                        <p:attrNameLst>
                                          <p:attrName>style.visibility</p:attrName>
                                        </p:attrNameLst>
                                      </p:cBhvr>
                                      <p:to>
                                        <p:strVal val="visible"/>
                                      </p:to>
                                    </p:set>
                                  </p:childTnLst>
                                </p:cTn>
                              </p:par>
                            </p:childTnLst>
                          </p:cTn>
                        </p:par>
                        <p:par>
                          <p:cTn id="146" fill="hold">
                            <p:stCondLst>
                              <p:cond delay="11100"/>
                            </p:stCondLst>
                            <p:childTnLst>
                              <p:par>
                                <p:cTn id="147" presetID="1" presetClass="entr" presetSubtype="0" fill="hold" grpId="0" nodeType="afterEffect">
                                  <p:stCondLst>
                                    <p:cond delay="200"/>
                                  </p:stCondLst>
                                  <p:childTnLst>
                                    <p:set>
                                      <p:cBhvr>
                                        <p:cTn id="148" dur="1" fill="hold">
                                          <p:stCondLst>
                                            <p:cond delay="0"/>
                                          </p:stCondLst>
                                        </p:cTn>
                                        <p:tgtEl>
                                          <p:spTgt spid="920626"/>
                                        </p:tgtEl>
                                        <p:attrNameLst>
                                          <p:attrName>style.visibility</p:attrName>
                                        </p:attrNameLst>
                                      </p:cBhvr>
                                      <p:to>
                                        <p:strVal val="visible"/>
                                      </p:to>
                                    </p:set>
                                  </p:childTnLst>
                                </p:cTn>
                              </p:par>
                            </p:childTnLst>
                          </p:cTn>
                        </p:par>
                        <p:par>
                          <p:cTn id="149" fill="hold">
                            <p:stCondLst>
                              <p:cond delay="11300"/>
                            </p:stCondLst>
                            <p:childTnLst>
                              <p:par>
                                <p:cTn id="150" presetID="1" presetClass="entr" presetSubtype="0" fill="hold" nodeType="afterEffect">
                                  <p:stCondLst>
                                    <p:cond delay="200"/>
                                  </p:stCondLst>
                                  <p:childTnLst>
                                    <p:set>
                                      <p:cBhvr>
                                        <p:cTn id="151" dur="1" fill="hold">
                                          <p:stCondLst>
                                            <p:cond delay="0"/>
                                          </p:stCondLst>
                                        </p:cTn>
                                        <p:tgtEl>
                                          <p:spTgt spid="920616"/>
                                        </p:tgtEl>
                                        <p:attrNameLst>
                                          <p:attrName>style.visibility</p:attrName>
                                        </p:attrNameLst>
                                      </p:cBhvr>
                                      <p:to>
                                        <p:strVal val="visible"/>
                                      </p:to>
                                    </p:set>
                                  </p:childTnLst>
                                </p:cTn>
                              </p:par>
                            </p:childTnLst>
                          </p:cTn>
                        </p:par>
                        <p:par>
                          <p:cTn id="152" fill="hold">
                            <p:stCondLst>
                              <p:cond delay="11500"/>
                            </p:stCondLst>
                            <p:childTnLst>
                              <p:par>
                                <p:cTn id="153" presetID="1" presetClass="entr" presetSubtype="0" fill="hold" grpId="0" nodeType="afterEffect">
                                  <p:stCondLst>
                                    <p:cond delay="200"/>
                                  </p:stCondLst>
                                  <p:childTnLst>
                                    <p:set>
                                      <p:cBhvr>
                                        <p:cTn id="154" dur="1" fill="hold">
                                          <p:stCondLst>
                                            <p:cond delay="0"/>
                                          </p:stCondLst>
                                        </p:cTn>
                                        <p:tgtEl>
                                          <p:spTgt spid="920625"/>
                                        </p:tgtEl>
                                        <p:attrNameLst>
                                          <p:attrName>style.visibility</p:attrName>
                                        </p:attrNameLst>
                                      </p:cBhvr>
                                      <p:to>
                                        <p:strVal val="visible"/>
                                      </p:to>
                                    </p:set>
                                  </p:childTnLst>
                                </p:cTn>
                              </p:par>
                            </p:childTnLst>
                          </p:cTn>
                        </p:par>
                        <p:par>
                          <p:cTn id="155" fill="hold">
                            <p:stCondLst>
                              <p:cond delay="11700"/>
                            </p:stCondLst>
                            <p:childTnLst>
                              <p:par>
                                <p:cTn id="156" presetID="1" presetClass="entr" presetSubtype="0" fill="hold" nodeType="afterEffect">
                                  <p:stCondLst>
                                    <p:cond delay="200"/>
                                  </p:stCondLst>
                                  <p:childTnLst>
                                    <p:set>
                                      <p:cBhvr>
                                        <p:cTn id="157" dur="1" fill="hold">
                                          <p:stCondLst>
                                            <p:cond delay="0"/>
                                          </p:stCondLst>
                                        </p:cTn>
                                        <p:tgtEl>
                                          <p:spTgt spid="920617"/>
                                        </p:tgtEl>
                                        <p:attrNameLst>
                                          <p:attrName>style.visibility</p:attrName>
                                        </p:attrNameLst>
                                      </p:cBhvr>
                                      <p:to>
                                        <p:strVal val="visible"/>
                                      </p:to>
                                    </p:set>
                                  </p:childTnLst>
                                </p:cTn>
                              </p:par>
                            </p:childTnLst>
                          </p:cTn>
                        </p:par>
                        <p:par>
                          <p:cTn id="158" fill="hold">
                            <p:stCondLst>
                              <p:cond delay="11900"/>
                            </p:stCondLst>
                            <p:childTnLst>
                              <p:par>
                                <p:cTn id="159" presetID="1" presetClass="entr" presetSubtype="0" fill="hold" grpId="0" nodeType="afterEffect">
                                  <p:stCondLst>
                                    <p:cond delay="200"/>
                                  </p:stCondLst>
                                  <p:childTnLst>
                                    <p:set>
                                      <p:cBhvr>
                                        <p:cTn id="160" dur="1" fill="hold">
                                          <p:stCondLst>
                                            <p:cond delay="0"/>
                                          </p:stCondLst>
                                        </p:cTn>
                                        <p:tgtEl>
                                          <p:spTgt spid="920628"/>
                                        </p:tgtEl>
                                        <p:attrNameLst>
                                          <p:attrName>style.visibility</p:attrName>
                                        </p:attrNameLst>
                                      </p:cBhvr>
                                      <p:to>
                                        <p:strVal val="visible"/>
                                      </p:to>
                                    </p:set>
                                  </p:childTnLst>
                                </p:cTn>
                              </p:par>
                              <p:par>
                                <p:cTn id="161" presetID="9" presetClass="entr" presetSubtype="0" fill="hold" grpId="0" nodeType="withEffect">
                                  <p:stCondLst>
                                    <p:cond delay="0"/>
                                  </p:stCondLst>
                                  <p:childTnLst>
                                    <p:set>
                                      <p:cBhvr>
                                        <p:cTn id="162" dur="1" fill="hold">
                                          <p:stCondLst>
                                            <p:cond delay="0"/>
                                          </p:stCondLst>
                                        </p:cTn>
                                        <p:tgtEl>
                                          <p:spTgt spid="920654"/>
                                        </p:tgtEl>
                                        <p:attrNameLst>
                                          <p:attrName>style.visibility</p:attrName>
                                        </p:attrNameLst>
                                      </p:cBhvr>
                                      <p:to>
                                        <p:strVal val="visible"/>
                                      </p:to>
                                    </p:set>
                                    <p:animEffect transition="in" filter="dissolve">
                                      <p:cBhvr>
                                        <p:cTn id="163" dur="500"/>
                                        <p:tgtEl>
                                          <p:spTgt spid="920654"/>
                                        </p:tgtEl>
                                      </p:cBhvr>
                                    </p:animEffect>
                                  </p:childTnLst>
                                </p:cTn>
                              </p:par>
                            </p:childTnLst>
                          </p:cTn>
                        </p:par>
                        <p:par>
                          <p:cTn id="164" fill="hold">
                            <p:stCondLst>
                              <p:cond delay="12400"/>
                            </p:stCondLst>
                            <p:childTnLst>
                              <p:par>
                                <p:cTn id="165" presetID="2" presetClass="entr" presetSubtype="1" fill="hold" nodeType="afterEffect">
                                  <p:stCondLst>
                                    <p:cond delay="1000"/>
                                  </p:stCondLst>
                                  <p:childTnLst>
                                    <p:set>
                                      <p:cBhvr>
                                        <p:cTn id="166" dur="1" fill="hold">
                                          <p:stCondLst>
                                            <p:cond delay="0"/>
                                          </p:stCondLst>
                                        </p:cTn>
                                        <p:tgtEl>
                                          <p:spTgt spid="6"/>
                                        </p:tgtEl>
                                        <p:attrNameLst>
                                          <p:attrName>style.visibility</p:attrName>
                                        </p:attrNameLst>
                                      </p:cBhvr>
                                      <p:to>
                                        <p:strVal val="visible"/>
                                      </p:to>
                                    </p:set>
                                    <p:anim calcmode="lin" valueType="num">
                                      <p:cBhvr additive="base">
                                        <p:cTn id="167" dur="500" fill="hold"/>
                                        <p:tgtEl>
                                          <p:spTgt spid="6"/>
                                        </p:tgtEl>
                                        <p:attrNameLst>
                                          <p:attrName>ppt_x</p:attrName>
                                        </p:attrNameLst>
                                      </p:cBhvr>
                                      <p:tavLst>
                                        <p:tav tm="0">
                                          <p:val>
                                            <p:strVal val="#ppt_x"/>
                                          </p:val>
                                        </p:tav>
                                        <p:tav tm="100000">
                                          <p:val>
                                            <p:strVal val="#ppt_x"/>
                                          </p:val>
                                        </p:tav>
                                      </p:tavLst>
                                    </p:anim>
                                    <p:anim calcmode="lin" valueType="num">
                                      <p:cBhvr additive="base">
                                        <p:cTn id="168" dur="500" fill="hold"/>
                                        <p:tgtEl>
                                          <p:spTgt spid="6"/>
                                        </p:tgtEl>
                                        <p:attrNameLst>
                                          <p:attrName>ppt_y</p:attrName>
                                        </p:attrNameLst>
                                      </p:cBhvr>
                                      <p:tavLst>
                                        <p:tav tm="0">
                                          <p:val>
                                            <p:strVal val="0-#ppt_h/2"/>
                                          </p:val>
                                        </p:tav>
                                        <p:tav tm="100000">
                                          <p:val>
                                            <p:strVal val="#ppt_y"/>
                                          </p:val>
                                        </p:tav>
                                      </p:tavLst>
                                    </p:anim>
                                  </p:childTnLst>
                                </p:cTn>
                              </p:par>
                            </p:childTnLst>
                          </p:cTn>
                        </p:par>
                        <p:par>
                          <p:cTn id="169" fill="hold">
                            <p:stCondLst>
                              <p:cond delay="13900"/>
                            </p:stCondLst>
                            <p:childTnLst>
                              <p:par>
                                <p:cTn id="170" presetID="2" presetClass="entr" presetSubtype="1" fill="hold" nodeType="afterEffect">
                                  <p:stCondLst>
                                    <p:cond delay="1000"/>
                                  </p:stCondLst>
                                  <p:childTnLst>
                                    <p:set>
                                      <p:cBhvr>
                                        <p:cTn id="171" dur="1" fill="hold">
                                          <p:stCondLst>
                                            <p:cond delay="0"/>
                                          </p:stCondLst>
                                        </p:cTn>
                                        <p:tgtEl>
                                          <p:spTgt spid="8"/>
                                        </p:tgtEl>
                                        <p:attrNameLst>
                                          <p:attrName>style.visibility</p:attrName>
                                        </p:attrNameLst>
                                      </p:cBhvr>
                                      <p:to>
                                        <p:strVal val="visible"/>
                                      </p:to>
                                    </p:set>
                                    <p:anim calcmode="lin" valueType="num">
                                      <p:cBhvr additive="base">
                                        <p:cTn id="172" dur="500" fill="hold"/>
                                        <p:tgtEl>
                                          <p:spTgt spid="8"/>
                                        </p:tgtEl>
                                        <p:attrNameLst>
                                          <p:attrName>ppt_x</p:attrName>
                                        </p:attrNameLst>
                                      </p:cBhvr>
                                      <p:tavLst>
                                        <p:tav tm="0">
                                          <p:val>
                                            <p:strVal val="#ppt_x"/>
                                          </p:val>
                                        </p:tav>
                                        <p:tav tm="100000">
                                          <p:val>
                                            <p:strVal val="#ppt_x"/>
                                          </p:val>
                                        </p:tav>
                                      </p:tavLst>
                                    </p:anim>
                                    <p:anim calcmode="lin" valueType="num">
                                      <p:cBhvr additive="base">
                                        <p:cTn id="173" dur="500" fill="hold"/>
                                        <p:tgtEl>
                                          <p:spTgt spid="8"/>
                                        </p:tgtEl>
                                        <p:attrNameLst>
                                          <p:attrName>ppt_y</p:attrName>
                                        </p:attrNameLst>
                                      </p:cBhvr>
                                      <p:tavLst>
                                        <p:tav tm="0">
                                          <p:val>
                                            <p:strVal val="0-#ppt_h/2"/>
                                          </p:val>
                                        </p:tav>
                                        <p:tav tm="100000">
                                          <p:val>
                                            <p:strVal val="#ppt_y"/>
                                          </p:val>
                                        </p:tav>
                                      </p:tavLst>
                                    </p:anim>
                                  </p:childTnLst>
                                </p:cTn>
                              </p:par>
                            </p:childTnLst>
                          </p:cTn>
                        </p:par>
                        <p:par>
                          <p:cTn id="174" fill="hold">
                            <p:stCondLst>
                              <p:cond delay="15400"/>
                            </p:stCondLst>
                            <p:childTnLst>
                              <p:par>
                                <p:cTn id="175" presetID="9" presetClass="entr" presetSubtype="0" fill="hold" grpId="0" nodeType="afterEffect">
                                  <p:stCondLst>
                                    <p:cond delay="0"/>
                                  </p:stCondLst>
                                  <p:childTnLst>
                                    <p:set>
                                      <p:cBhvr>
                                        <p:cTn id="176" dur="1" fill="hold">
                                          <p:stCondLst>
                                            <p:cond delay="0"/>
                                          </p:stCondLst>
                                        </p:cTn>
                                        <p:tgtEl>
                                          <p:spTgt spid="920672"/>
                                        </p:tgtEl>
                                        <p:attrNameLst>
                                          <p:attrName>style.visibility</p:attrName>
                                        </p:attrNameLst>
                                      </p:cBhvr>
                                      <p:to>
                                        <p:strVal val="visible"/>
                                      </p:to>
                                    </p:set>
                                    <p:animEffect transition="in" filter="dissolve">
                                      <p:cBhvr>
                                        <p:cTn id="177" dur="500"/>
                                        <p:tgtEl>
                                          <p:spTgt spid="920672"/>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920673"/>
                                        </p:tgtEl>
                                        <p:attrNameLst>
                                          <p:attrName>style.visibility</p:attrName>
                                        </p:attrNameLst>
                                      </p:cBhvr>
                                      <p:to>
                                        <p:strVal val="visible"/>
                                      </p:to>
                                    </p:set>
                                    <p:animEffect transition="in" filter="dissolve">
                                      <p:cBhvr>
                                        <p:cTn id="180" dur="500"/>
                                        <p:tgtEl>
                                          <p:spTgt spid="920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2" grpId="0" animBg="1"/>
      <p:bldP spid="920593" grpId="0" animBg="1"/>
      <p:bldP spid="920594" grpId="0" animBg="1"/>
      <p:bldP spid="920595" grpId="0" animBg="1"/>
      <p:bldP spid="920603" grpId="0" animBg="1"/>
      <p:bldP spid="920604" grpId="0" animBg="1"/>
      <p:bldP spid="920605" grpId="0" animBg="1"/>
      <p:bldP spid="920606" grpId="0" animBg="1"/>
      <p:bldP spid="920607" grpId="0" animBg="1"/>
      <p:bldP spid="920608" grpId="0" animBg="1"/>
      <p:bldP spid="920609" grpId="0" animBg="1"/>
      <p:bldP spid="920619" grpId="0" animBg="1"/>
      <p:bldP spid="920620" grpId="0" animBg="1"/>
      <p:bldP spid="920621" grpId="0" animBg="1"/>
      <p:bldP spid="920622" grpId="0" animBg="1"/>
      <p:bldP spid="920623" grpId="0" animBg="1"/>
      <p:bldP spid="920624" grpId="0" animBg="1"/>
      <p:bldP spid="920625" grpId="0" animBg="1"/>
      <p:bldP spid="920626" grpId="0" animBg="1"/>
      <p:bldP spid="920627" grpId="0" animBg="1"/>
      <p:bldP spid="920628" grpId="0" animBg="1"/>
      <p:bldP spid="920629" grpId="0" animBg="1"/>
      <p:bldP spid="920646" grpId="0" animBg="1"/>
      <p:bldP spid="920654" grpId="0" animBg="1"/>
      <p:bldP spid="920664" grpId="0" animBg="1"/>
      <p:bldP spid="920665" grpId="0" animBg="1"/>
      <p:bldP spid="920672" grpId="0" animBg="1"/>
      <p:bldP spid="92067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篇后语</a:t>
            </a:r>
            <a:endParaRPr lang="zh-CN" altLang="en-US" dirty="0"/>
          </a:p>
        </p:txBody>
      </p:sp>
      <p:sp>
        <p:nvSpPr>
          <p:cNvPr id="3" name="文本占位符 2"/>
          <p:cNvSpPr>
            <a:spLocks noGrp="1"/>
          </p:cNvSpPr>
          <p:nvPr>
            <p:ph type="body" sz="quarter" idx="13"/>
          </p:nvPr>
        </p:nvSpPr>
        <p:spPr/>
        <p:txBody>
          <a:bodyPr/>
          <a:lstStyle/>
          <a:p>
            <a:r>
              <a:rPr lang="zh-CN" altLang="en-US" sz="1800" dirty="0" smtClean="0"/>
              <a:t>以上为</a:t>
            </a:r>
            <a:r>
              <a:rPr lang="en-US" altLang="zh-CN" sz="1800" dirty="0" smtClean="0"/>
              <a:t>VMware</a:t>
            </a:r>
            <a:r>
              <a:rPr lang="zh-CN" altLang="en-US" sz="1800" dirty="0" smtClean="0"/>
              <a:t>的主要产品线，其它有一些小众化的产品如</a:t>
            </a:r>
            <a:r>
              <a:rPr lang="en-US" altLang="zh-CN" sz="1800" dirty="0" smtClean="0"/>
              <a:t>MVP</a:t>
            </a:r>
            <a:r>
              <a:rPr lang="zh-CN" altLang="en-US" sz="1800" dirty="0" smtClean="0"/>
              <a:t>等等，由于需求暂不明显，尚未纳入其内。</a:t>
            </a:r>
            <a:endParaRPr lang="en-US" altLang="zh-CN" sz="1800" dirty="0" smtClean="0"/>
          </a:p>
          <a:p>
            <a:r>
              <a:rPr lang="zh-CN" altLang="en-US" sz="1800" dirty="0" smtClean="0"/>
              <a:t>由于重在产品线的突出，因此未对各项技术作深入介绍，只是希望通过此片能够了解这些产品的大致用途，如果感兴趣可以通过查找资料或者联系</a:t>
            </a:r>
            <a:r>
              <a:rPr lang="en-US" altLang="zh-CN" sz="1800" dirty="0" smtClean="0"/>
              <a:t>VMware</a:t>
            </a:r>
            <a:r>
              <a:rPr lang="zh-CN" altLang="en-US" sz="1800" dirty="0" smtClean="0"/>
              <a:t>工程师等方式，获得更多帮助。</a:t>
            </a:r>
            <a:endParaRPr lang="en-US" altLang="zh-CN" sz="1800" dirty="0" smtClean="0"/>
          </a:p>
          <a:p>
            <a:r>
              <a:rPr lang="en-US" altLang="zh-CN" sz="1800" dirty="0" smtClean="0"/>
              <a:t>IT</a:t>
            </a:r>
            <a:r>
              <a:rPr lang="zh-CN" altLang="en-US" sz="1800" dirty="0" smtClean="0"/>
              <a:t>业界风云变幻，收购整合此起彼伏，</a:t>
            </a:r>
            <a:r>
              <a:rPr lang="en-US" altLang="zh-CN" sz="1800" dirty="0" smtClean="0"/>
              <a:t>VMware</a:t>
            </a:r>
            <a:r>
              <a:rPr lang="zh-CN" altLang="en-US" sz="1800" dirty="0" smtClean="0"/>
              <a:t>也在通过技术研发和整合收购等方式不断完善产品线，因此可能会有部分产品面临名称变更或者产品线的延伸。</a:t>
            </a:r>
            <a:endParaRPr lang="en-US" altLang="zh-CN" sz="1800" dirty="0" smtClean="0"/>
          </a:p>
          <a:p>
            <a:endParaRPr lang="en-US" altLang="zh-CN" sz="1800" dirty="0" smtClean="0"/>
          </a:p>
          <a:p>
            <a:r>
              <a:rPr lang="zh-CN" altLang="en-US" dirty="0" smtClean="0"/>
              <a:t>总结：</a:t>
            </a:r>
            <a:endParaRPr lang="en-US" altLang="zh-CN" dirty="0" smtClean="0"/>
          </a:p>
          <a:p>
            <a:r>
              <a:rPr lang="en-US" altLang="zh-CN" dirty="0" smtClean="0"/>
              <a:t>VMware</a:t>
            </a:r>
            <a:r>
              <a:rPr lang="zh-CN" altLang="en-US" dirty="0" smtClean="0"/>
              <a:t>是以虚拟化软件为基础的云计算技术提供厂商，当前最核心的产品主要为“</a:t>
            </a:r>
            <a:r>
              <a:rPr lang="en-US" altLang="zh-CN" dirty="0" err="1" smtClean="0"/>
              <a:t>vSphere</a:t>
            </a:r>
            <a:r>
              <a:rPr lang="zh-CN" altLang="en-US" dirty="0" smtClean="0"/>
              <a:t>”、“</a:t>
            </a:r>
            <a:r>
              <a:rPr lang="en-US" altLang="zh-CN" dirty="0" smtClean="0"/>
              <a:t>VMware View</a:t>
            </a:r>
            <a:r>
              <a:rPr lang="zh-CN" altLang="en-US" dirty="0" smtClean="0"/>
              <a:t>”和“</a:t>
            </a:r>
            <a:r>
              <a:rPr lang="en-US" altLang="zh-CN" dirty="0" err="1" smtClean="0"/>
              <a:t>vCloud</a:t>
            </a:r>
            <a:r>
              <a:rPr lang="zh-CN" altLang="en-US" dirty="0" smtClean="0"/>
              <a:t>”。其中</a:t>
            </a:r>
            <a:r>
              <a:rPr lang="en-US" altLang="zh-CN" dirty="0" err="1" smtClean="0"/>
              <a:t>vCloud</a:t>
            </a:r>
            <a:r>
              <a:rPr lang="zh-CN" altLang="en-US" dirty="0" smtClean="0"/>
              <a:t>涵盖的范围非常广泛和灵活，可以与众多管理软件相结合，以满足不同用户对云计算的需求。</a:t>
            </a:r>
            <a:endParaRPr lang="zh-CN" altLang="en-US" dirty="0"/>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其它产品补充</a:t>
            </a:r>
            <a:endParaRPr lang="zh-CN" altLang="en-US" dirty="0"/>
          </a:p>
        </p:txBody>
      </p:sp>
      <p:sp>
        <p:nvSpPr>
          <p:cNvPr id="3" name="文本占位符 2"/>
          <p:cNvSpPr>
            <a:spLocks noGrp="1"/>
          </p:cNvSpPr>
          <p:nvPr>
            <p:ph type="body" sz="quarter" idx="13"/>
          </p:nvPr>
        </p:nvSpPr>
        <p:spPr/>
        <p:txBody>
          <a:bodyPr/>
          <a:lstStyle/>
          <a:p>
            <a:r>
              <a:rPr lang="zh-CN" altLang="en-US" dirty="0" smtClean="0"/>
              <a:t>后续为一些独立的工具、软件以及尚未正式发布的技术和产品。</a:t>
            </a:r>
            <a:endParaRPr lang="en-US" altLang="zh-CN" dirty="0" smtClean="0"/>
          </a:p>
          <a:p>
            <a:r>
              <a:rPr lang="zh-CN" altLang="en-US" dirty="0" smtClean="0"/>
              <a:t>大致包括：</a:t>
            </a:r>
            <a:endParaRPr lang="en-US" altLang="zh-CN" dirty="0" smtClean="0"/>
          </a:p>
          <a:p>
            <a:pPr lvl="1"/>
            <a:r>
              <a:rPr lang="en-US" altLang="zh-CN" dirty="0" smtClean="0">
                <a:latin typeface="Arial"/>
              </a:rPr>
              <a:t>VMware Converter</a:t>
            </a:r>
          </a:p>
          <a:p>
            <a:pPr lvl="1"/>
            <a:r>
              <a:rPr lang="en-US" altLang="zh-CN" dirty="0" smtClean="0">
                <a:latin typeface="Arial"/>
              </a:rPr>
              <a:t>Capacity Planner</a:t>
            </a:r>
          </a:p>
          <a:p>
            <a:pPr lvl="1"/>
            <a:r>
              <a:rPr lang="en-US" altLang="zh-CN" dirty="0" err="1" smtClean="0">
                <a:latin typeface="Arial"/>
              </a:rPr>
              <a:t>vCenter</a:t>
            </a:r>
            <a:r>
              <a:rPr lang="en-US" altLang="zh-CN" dirty="0" smtClean="0">
                <a:latin typeface="Arial"/>
              </a:rPr>
              <a:t> </a:t>
            </a:r>
            <a:r>
              <a:rPr lang="en-US" altLang="zh-CN" dirty="0" err="1" smtClean="0">
                <a:latin typeface="Arial"/>
              </a:rPr>
              <a:t>Heatbeat</a:t>
            </a:r>
            <a:endParaRPr lang="en-US" altLang="zh-CN" dirty="0" smtClean="0">
              <a:latin typeface="Arial"/>
            </a:endParaRPr>
          </a:p>
          <a:p>
            <a:pPr lvl="1"/>
            <a:r>
              <a:rPr lang="en-US" dirty="0" err="1" smtClean="0">
                <a:latin typeface="Arial"/>
              </a:rPr>
              <a:t>vSphere</a:t>
            </a:r>
            <a:r>
              <a:rPr lang="en-US" dirty="0" smtClean="0"/>
              <a:t> </a:t>
            </a:r>
            <a:r>
              <a:rPr lang="en-US" dirty="0" smtClean="0">
                <a:latin typeface="Arial"/>
              </a:rPr>
              <a:t>Storage</a:t>
            </a:r>
            <a:r>
              <a:rPr lang="en-US" dirty="0" smtClean="0"/>
              <a:t> </a:t>
            </a:r>
            <a:r>
              <a:rPr lang="en-US" dirty="0" smtClean="0">
                <a:latin typeface="Arial"/>
              </a:rPr>
              <a:t>Appliance</a:t>
            </a:r>
          </a:p>
          <a:p>
            <a:pPr lvl="1"/>
            <a:r>
              <a:rPr lang="zh-CN" altLang="en-US" dirty="0" smtClean="0">
                <a:latin typeface="Arial"/>
              </a:rPr>
              <a:t>桌面</a:t>
            </a:r>
            <a:r>
              <a:rPr lang="zh-CN" altLang="en-US" dirty="0" smtClean="0">
                <a:latin typeface="Arial"/>
              </a:rPr>
              <a:t>应用产品（</a:t>
            </a:r>
            <a:r>
              <a:rPr lang="en-US" altLang="zh-CN" dirty="0" smtClean="0">
                <a:latin typeface="Arial"/>
              </a:rPr>
              <a:t> Horizon </a:t>
            </a:r>
            <a:r>
              <a:rPr lang="zh-CN" altLang="en-US" dirty="0" smtClean="0">
                <a:latin typeface="Arial"/>
              </a:rPr>
              <a:t>、</a:t>
            </a:r>
            <a:r>
              <a:rPr lang="en-US" altLang="zh-CN" dirty="0" smtClean="0">
                <a:latin typeface="Arial"/>
              </a:rPr>
              <a:t>Octopus</a:t>
            </a:r>
            <a:r>
              <a:rPr lang="zh-CN" altLang="en-US" dirty="0" smtClean="0">
                <a:latin typeface="Arial"/>
              </a:rPr>
              <a:t>、</a:t>
            </a:r>
            <a:r>
              <a:rPr lang="en-US" altLang="zh-CN" dirty="0" err="1" smtClean="0">
                <a:latin typeface="Arial"/>
              </a:rPr>
              <a:t>Appblast</a:t>
            </a:r>
            <a:r>
              <a:rPr lang="zh-CN" altLang="en-US" dirty="0" smtClean="0">
                <a:latin typeface="Arial"/>
              </a:rPr>
              <a:t>等等）</a:t>
            </a:r>
            <a:endParaRPr lang="en-US" altLang="zh-CN" dirty="0" smtClean="0">
              <a:latin typeface="Arial"/>
            </a:endParaRPr>
          </a:p>
          <a:p>
            <a:endParaRPr lang="en-US" altLang="zh-CN" dirty="0" smtClean="0"/>
          </a:p>
          <a:p>
            <a:endParaRPr lang="en-US" altLang="zh-CN" dirty="0" smtClean="0"/>
          </a:p>
          <a:p>
            <a:endParaRPr lang="zh-CN" altLang="en-US"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27" name="Rectangle 3"/>
          <p:cNvSpPr>
            <a:spLocks noGrp="1" noChangeArrowheads="1"/>
          </p:cNvSpPr>
          <p:nvPr>
            <p:ph type="body" idx="1"/>
          </p:nvPr>
        </p:nvSpPr>
        <p:spPr>
          <a:xfrm>
            <a:off x="914400" y="1219200"/>
            <a:ext cx="5322888" cy="3733800"/>
          </a:xfrm>
        </p:spPr>
        <p:txBody>
          <a:bodyPr/>
          <a:lstStyle/>
          <a:p>
            <a:r>
              <a:rPr lang="en-US" altLang="zh-CN" sz="1800" dirty="0">
                <a:solidFill>
                  <a:srgbClr val="000000"/>
                </a:solidFill>
                <a:ea typeface="黑体" pitchFamily="2" charset="-122"/>
              </a:rPr>
              <a:t>VMware</a:t>
            </a:r>
            <a:r>
              <a:rPr lang="en-US" altLang="zh-CN" sz="1800" dirty="0">
                <a:solidFill>
                  <a:schemeClr val="tx1"/>
                </a:solidFill>
                <a:ea typeface="黑体" pitchFamily="2" charset="-122"/>
              </a:rPr>
              <a:t> </a:t>
            </a:r>
            <a:r>
              <a:rPr lang="en-US" altLang="zh-CN" sz="1800" dirty="0">
                <a:solidFill>
                  <a:srgbClr val="000000"/>
                </a:solidFill>
                <a:ea typeface="黑体" pitchFamily="2" charset="-122"/>
              </a:rPr>
              <a:t>Capacity</a:t>
            </a:r>
            <a:r>
              <a:rPr lang="en-US" altLang="zh-CN" sz="1800" dirty="0">
                <a:solidFill>
                  <a:schemeClr val="tx1"/>
                </a:solidFill>
                <a:ea typeface="黑体" pitchFamily="2" charset="-122"/>
              </a:rPr>
              <a:t> </a:t>
            </a:r>
            <a:r>
              <a:rPr lang="en-US" altLang="zh-CN" sz="1800" dirty="0">
                <a:solidFill>
                  <a:srgbClr val="000000"/>
                </a:solidFill>
                <a:ea typeface="黑体" pitchFamily="2" charset="-122"/>
              </a:rPr>
              <a:t>Planner…</a:t>
            </a:r>
            <a:endParaRPr lang="en-US" altLang="zh-CN" sz="1800" dirty="0">
              <a:solidFill>
                <a:schemeClr val="tx1"/>
              </a:solidFill>
              <a:ea typeface="黑体" pitchFamily="2" charset="-122"/>
            </a:endParaRPr>
          </a:p>
          <a:p>
            <a:pPr marL="457200" lvl="1" indent="-288925"/>
            <a:r>
              <a:rPr lang="zh-CN" altLang="en-US" dirty="0">
                <a:solidFill>
                  <a:srgbClr val="000000"/>
                </a:solidFill>
                <a:ea typeface="黑体" pitchFamily="2" charset="-122"/>
              </a:rPr>
              <a:t>是一种业务和决策支持工具</a:t>
            </a:r>
            <a:endParaRPr lang="zh-CN" altLang="en-US" dirty="0">
              <a:ea typeface="黑体" pitchFamily="2" charset="-122"/>
            </a:endParaRPr>
          </a:p>
          <a:p>
            <a:pPr marL="457200" lvl="1" indent="-288925"/>
            <a:r>
              <a:rPr lang="zh-CN" altLang="en-US" dirty="0">
                <a:solidFill>
                  <a:srgbClr val="000000"/>
                </a:solidFill>
                <a:ea typeface="黑体" pitchFamily="2" charset="-122"/>
              </a:rPr>
              <a:t>针对专业销售和咨询人员进行了优化</a:t>
            </a:r>
            <a:endParaRPr lang="zh-CN" altLang="en-US" dirty="0">
              <a:ea typeface="黑体" pitchFamily="2" charset="-122"/>
            </a:endParaRPr>
          </a:p>
          <a:p>
            <a:pPr marL="457200" lvl="1" indent="-288925"/>
            <a:r>
              <a:rPr lang="zh-CN" altLang="en-US" dirty="0">
                <a:solidFill>
                  <a:srgbClr val="000000"/>
                </a:solidFill>
                <a:ea typeface="黑体" pitchFamily="2" charset="-122"/>
              </a:rPr>
              <a:t>旨在以更快的速度和更高的精确度执行经过基准测试的整合评估</a:t>
            </a:r>
            <a:endParaRPr lang="zh-CN" altLang="en-US" dirty="0">
              <a:ea typeface="黑体" pitchFamily="2" charset="-122"/>
            </a:endParaRPr>
          </a:p>
          <a:p>
            <a:pPr marL="457200" lvl="1" indent="-288925"/>
            <a:endParaRPr lang="en-US" altLang="zh-CN" dirty="0">
              <a:ea typeface="黑体" pitchFamily="2" charset="-122"/>
            </a:endParaRPr>
          </a:p>
          <a:p>
            <a:r>
              <a:rPr lang="en-US" altLang="zh-CN" sz="1800" dirty="0">
                <a:solidFill>
                  <a:srgbClr val="000000"/>
                </a:solidFill>
                <a:ea typeface="黑体" pitchFamily="2" charset="-122"/>
              </a:rPr>
              <a:t>Capacity Planner </a:t>
            </a:r>
            <a:r>
              <a:rPr lang="zh-CN" altLang="en-US" sz="1800" dirty="0">
                <a:solidFill>
                  <a:srgbClr val="000000"/>
                </a:solidFill>
                <a:ea typeface="黑体" pitchFamily="2" charset="-122"/>
              </a:rPr>
              <a:t>提供：</a:t>
            </a:r>
            <a:endParaRPr lang="zh-CN" altLang="en-US" sz="1800" dirty="0">
              <a:solidFill>
                <a:schemeClr val="tx1"/>
              </a:solidFill>
              <a:ea typeface="黑体" pitchFamily="2" charset="-122"/>
            </a:endParaRPr>
          </a:p>
          <a:p>
            <a:pPr marL="457200" lvl="1" indent="-288925"/>
            <a:r>
              <a:rPr lang="zh-CN" altLang="en-US" dirty="0">
                <a:solidFill>
                  <a:srgbClr val="000000"/>
                </a:solidFill>
                <a:ea typeface="黑体" pitchFamily="2" charset="-122"/>
              </a:rPr>
              <a:t>数据中心的完整</a:t>
            </a:r>
            <a:r>
              <a:rPr lang="zh-CN" altLang="en-US" dirty="0" smtClean="0">
                <a:solidFill>
                  <a:srgbClr val="000000"/>
                </a:solidFill>
                <a:ea typeface="黑体" pitchFamily="2" charset="-122"/>
              </a:rPr>
              <a:t>状态</a:t>
            </a:r>
            <a:endParaRPr lang="zh-CN" altLang="en-US" dirty="0">
              <a:ea typeface="黑体" pitchFamily="2" charset="-122"/>
            </a:endParaRPr>
          </a:p>
          <a:p>
            <a:pPr marL="457200" lvl="1" indent="-288925"/>
            <a:r>
              <a:rPr lang="zh-CN" altLang="en-US" dirty="0">
                <a:solidFill>
                  <a:srgbClr val="000000"/>
                </a:solidFill>
                <a:ea typeface="黑体" pitchFamily="2" charset="-122"/>
              </a:rPr>
              <a:t>全面的未来状态整合建议和</a:t>
            </a:r>
            <a:r>
              <a:rPr lang="zh-CN" altLang="en-US" dirty="0" smtClean="0">
                <a:solidFill>
                  <a:srgbClr val="000000"/>
                </a:solidFill>
                <a:ea typeface="黑体" pitchFamily="2" charset="-122"/>
              </a:rPr>
              <a:t>路线图</a:t>
            </a:r>
            <a:endParaRPr lang="en-US" altLang="zh-CN" dirty="0" smtClean="0">
              <a:solidFill>
                <a:srgbClr val="000000"/>
              </a:solidFill>
              <a:ea typeface="黑体" pitchFamily="2" charset="-122"/>
            </a:endParaRPr>
          </a:p>
          <a:p>
            <a:pPr marL="457200" lvl="1" indent="-288925"/>
            <a:endParaRPr lang="en-US" altLang="zh-CN" dirty="0" smtClean="0">
              <a:solidFill>
                <a:srgbClr val="000000"/>
              </a:solidFill>
              <a:ea typeface="黑体" pitchFamily="2" charset="-122"/>
            </a:endParaRPr>
          </a:p>
          <a:p>
            <a:pPr marL="290522" indent="-288925">
              <a:buNone/>
            </a:pPr>
            <a:r>
              <a:rPr lang="zh-CN" altLang="en-US" dirty="0" smtClean="0">
                <a:solidFill>
                  <a:srgbClr val="000000"/>
                </a:solidFill>
                <a:ea typeface="黑体" pitchFamily="2" charset="-122"/>
              </a:rPr>
              <a:t>最新版本：</a:t>
            </a:r>
            <a:r>
              <a:rPr lang="en-US" altLang="zh-CN" dirty="0" smtClean="0">
                <a:solidFill>
                  <a:srgbClr val="000000"/>
                </a:solidFill>
                <a:ea typeface="黑体" pitchFamily="2" charset="-122"/>
              </a:rPr>
              <a:t> Capacity Planner 2.8</a:t>
            </a:r>
            <a:endParaRPr lang="zh-CN" altLang="en-US" dirty="0">
              <a:solidFill>
                <a:srgbClr val="000000"/>
              </a:solidFill>
              <a:ea typeface="黑体" pitchFamily="2" charset="-122"/>
            </a:endParaRPr>
          </a:p>
        </p:txBody>
      </p:sp>
      <p:grpSp>
        <p:nvGrpSpPr>
          <p:cNvPr id="2" name="Group 5"/>
          <p:cNvGrpSpPr>
            <a:grpSpLocks/>
          </p:cNvGrpSpPr>
          <p:nvPr/>
        </p:nvGrpSpPr>
        <p:grpSpPr bwMode="auto">
          <a:xfrm>
            <a:off x="6400800" y="1600200"/>
            <a:ext cx="2351088" cy="1490663"/>
            <a:chOff x="2160" y="2430"/>
            <a:chExt cx="1481" cy="939"/>
          </a:xfrm>
        </p:grpSpPr>
        <p:pic>
          <p:nvPicPr>
            <p:cNvPr id="1332230" name="Picture 6" descr="Server_icon"/>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21" y="2430"/>
              <a:ext cx="215" cy="313"/>
            </a:xfrm>
            <a:prstGeom prst="rect">
              <a:avLst/>
            </a:prstGeom>
            <a:noFill/>
            <a:ln w="9525">
              <a:noFill/>
              <a:miter lim="800000"/>
              <a:headEnd/>
              <a:tailEnd/>
            </a:ln>
            <a:effectLst/>
          </p:spPr>
        </p:pic>
        <p:pic>
          <p:nvPicPr>
            <p:cNvPr id="1332231" name="Picture 7" descr="Server_icon"/>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241" y="2430"/>
              <a:ext cx="215" cy="313"/>
            </a:xfrm>
            <a:prstGeom prst="rect">
              <a:avLst/>
            </a:prstGeom>
            <a:noFill/>
            <a:ln w="9525">
              <a:noFill/>
              <a:miter lim="800000"/>
              <a:headEnd/>
              <a:tailEnd/>
            </a:ln>
            <a:effectLst/>
          </p:spPr>
        </p:pic>
        <p:pic>
          <p:nvPicPr>
            <p:cNvPr id="1332232" name="Picture 8" descr="Server_icon"/>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061" y="2430"/>
              <a:ext cx="215" cy="313"/>
            </a:xfrm>
            <a:prstGeom prst="rect">
              <a:avLst/>
            </a:prstGeom>
            <a:noFill/>
            <a:ln w="9525">
              <a:noFill/>
              <a:miter lim="800000"/>
              <a:headEnd/>
              <a:tailEnd/>
            </a:ln>
            <a:effectLst/>
          </p:spPr>
        </p:pic>
        <p:pic>
          <p:nvPicPr>
            <p:cNvPr id="1332233" name="Picture 9" descr="Server_icon"/>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881" y="2430"/>
              <a:ext cx="215" cy="313"/>
            </a:xfrm>
            <a:prstGeom prst="rect">
              <a:avLst/>
            </a:prstGeom>
            <a:noFill/>
            <a:ln w="9525">
              <a:noFill/>
              <a:miter lim="800000"/>
              <a:headEnd/>
              <a:tailEnd/>
            </a:ln>
            <a:effectLst/>
          </p:spPr>
        </p:pic>
        <p:pic>
          <p:nvPicPr>
            <p:cNvPr id="1332234" name="Picture 10" descr="Server_icon"/>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700" y="2430"/>
              <a:ext cx="216" cy="313"/>
            </a:xfrm>
            <a:prstGeom prst="rect">
              <a:avLst/>
            </a:prstGeom>
            <a:noFill/>
            <a:ln w="9525">
              <a:noFill/>
              <a:miter lim="800000"/>
              <a:headEnd/>
              <a:tailEnd/>
            </a:ln>
            <a:effectLst/>
          </p:spPr>
        </p:pic>
        <p:pic>
          <p:nvPicPr>
            <p:cNvPr id="1332235" name="Picture 11" descr="Server_icon"/>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520" y="2430"/>
              <a:ext cx="216" cy="313"/>
            </a:xfrm>
            <a:prstGeom prst="rect">
              <a:avLst/>
            </a:prstGeom>
            <a:noFill/>
            <a:ln w="9525">
              <a:noFill/>
              <a:miter lim="800000"/>
              <a:headEnd/>
              <a:tailEnd/>
            </a:ln>
            <a:effectLst/>
          </p:spPr>
        </p:pic>
        <p:pic>
          <p:nvPicPr>
            <p:cNvPr id="1332236" name="Picture 12" descr="Server_icon"/>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340" y="2430"/>
              <a:ext cx="215" cy="313"/>
            </a:xfrm>
            <a:prstGeom prst="rect">
              <a:avLst/>
            </a:prstGeom>
            <a:noFill/>
            <a:ln w="9525">
              <a:noFill/>
              <a:miter lim="800000"/>
              <a:headEnd/>
              <a:tailEnd/>
            </a:ln>
            <a:effectLst/>
          </p:spPr>
        </p:pic>
        <p:pic>
          <p:nvPicPr>
            <p:cNvPr id="1332237" name="Picture 13" descr="Server_icon"/>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60" y="2430"/>
              <a:ext cx="215" cy="313"/>
            </a:xfrm>
            <a:prstGeom prst="rect">
              <a:avLst/>
            </a:prstGeom>
            <a:noFill/>
            <a:ln w="9525">
              <a:noFill/>
              <a:miter lim="800000"/>
              <a:headEnd/>
              <a:tailEnd/>
            </a:ln>
            <a:effectLst/>
          </p:spPr>
        </p:pic>
        <p:pic>
          <p:nvPicPr>
            <p:cNvPr id="1332238" name="Picture 14" descr="Server_icon"/>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425" y="2743"/>
              <a:ext cx="216" cy="313"/>
            </a:xfrm>
            <a:prstGeom prst="rect">
              <a:avLst/>
            </a:prstGeom>
            <a:noFill/>
            <a:ln w="9525">
              <a:noFill/>
              <a:miter lim="800000"/>
              <a:headEnd/>
              <a:tailEnd/>
            </a:ln>
            <a:effectLst/>
          </p:spPr>
        </p:pic>
        <p:pic>
          <p:nvPicPr>
            <p:cNvPr id="1332239" name="Picture 15" descr="Server_icon"/>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241" y="2743"/>
              <a:ext cx="215" cy="313"/>
            </a:xfrm>
            <a:prstGeom prst="rect">
              <a:avLst/>
            </a:prstGeom>
            <a:noFill/>
            <a:ln w="9525">
              <a:noFill/>
              <a:miter lim="800000"/>
              <a:headEnd/>
              <a:tailEnd/>
            </a:ln>
            <a:effectLst/>
          </p:spPr>
        </p:pic>
        <p:pic>
          <p:nvPicPr>
            <p:cNvPr id="1332240" name="Picture 16" descr="Server_icon"/>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061" y="2743"/>
              <a:ext cx="215" cy="313"/>
            </a:xfrm>
            <a:prstGeom prst="rect">
              <a:avLst/>
            </a:prstGeom>
            <a:noFill/>
            <a:ln w="9525">
              <a:noFill/>
              <a:miter lim="800000"/>
              <a:headEnd/>
              <a:tailEnd/>
            </a:ln>
            <a:effectLst/>
          </p:spPr>
        </p:pic>
        <p:pic>
          <p:nvPicPr>
            <p:cNvPr id="1332241" name="Picture 17" descr="Server_icon"/>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881" y="2743"/>
              <a:ext cx="215" cy="313"/>
            </a:xfrm>
            <a:prstGeom prst="rect">
              <a:avLst/>
            </a:prstGeom>
            <a:noFill/>
            <a:ln w="9525">
              <a:noFill/>
              <a:miter lim="800000"/>
              <a:headEnd/>
              <a:tailEnd/>
            </a:ln>
            <a:effectLst/>
          </p:spPr>
        </p:pic>
        <p:pic>
          <p:nvPicPr>
            <p:cNvPr id="1332242" name="Picture 18" descr="Server_icon"/>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700" y="2743"/>
              <a:ext cx="216" cy="313"/>
            </a:xfrm>
            <a:prstGeom prst="rect">
              <a:avLst/>
            </a:prstGeom>
            <a:noFill/>
            <a:ln w="9525">
              <a:noFill/>
              <a:miter lim="800000"/>
              <a:headEnd/>
              <a:tailEnd/>
            </a:ln>
            <a:effectLst/>
          </p:spPr>
        </p:pic>
        <p:pic>
          <p:nvPicPr>
            <p:cNvPr id="1332243" name="Picture 19" descr="Server_icon"/>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520" y="2743"/>
              <a:ext cx="216" cy="313"/>
            </a:xfrm>
            <a:prstGeom prst="rect">
              <a:avLst/>
            </a:prstGeom>
            <a:noFill/>
            <a:ln w="9525">
              <a:noFill/>
              <a:miter lim="800000"/>
              <a:headEnd/>
              <a:tailEnd/>
            </a:ln>
            <a:effectLst/>
          </p:spPr>
        </p:pic>
        <p:pic>
          <p:nvPicPr>
            <p:cNvPr id="1332244" name="Picture 20" descr="Server_icon"/>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340" y="2743"/>
              <a:ext cx="215" cy="313"/>
            </a:xfrm>
            <a:prstGeom prst="rect">
              <a:avLst/>
            </a:prstGeom>
            <a:noFill/>
            <a:ln w="9525">
              <a:noFill/>
              <a:miter lim="800000"/>
              <a:headEnd/>
              <a:tailEnd/>
            </a:ln>
            <a:effectLst/>
          </p:spPr>
        </p:pic>
        <p:pic>
          <p:nvPicPr>
            <p:cNvPr id="1332245" name="Picture 21" descr="Server_icon"/>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60" y="2743"/>
              <a:ext cx="215" cy="313"/>
            </a:xfrm>
            <a:prstGeom prst="rect">
              <a:avLst/>
            </a:prstGeom>
            <a:noFill/>
            <a:ln w="9525">
              <a:noFill/>
              <a:miter lim="800000"/>
              <a:headEnd/>
              <a:tailEnd/>
            </a:ln>
            <a:effectLst/>
          </p:spPr>
        </p:pic>
        <p:pic>
          <p:nvPicPr>
            <p:cNvPr id="1332246" name="Picture 22" descr="Server_icon"/>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21" y="3056"/>
              <a:ext cx="215" cy="313"/>
            </a:xfrm>
            <a:prstGeom prst="rect">
              <a:avLst/>
            </a:prstGeom>
            <a:noFill/>
            <a:ln w="9525">
              <a:noFill/>
              <a:miter lim="800000"/>
              <a:headEnd/>
              <a:tailEnd/>
            </a:ln>
            <a:effectLst/>
          </p:spPr>
        </p:pic>
        <p:pic>
          <p:nvPicPr>
            <p:cNvPr id="1332247" name="Picture 23" descr="Server_icon"/>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241" y="3056"/>
              <a:ext cx="215" cy="313"/>
            </a:xfrm>
            <a:prstGeom prst="rect">
              <a:avLst/>
            </a:prstGeom>
            <a:noFill/>
            <a:ln w="9525">
              <a:noFill/>
              <a:miter lim="800000"/>
              <a:headEnd/>
              <a:tailEnd/>
            </a:ln>
            <a:effectLst/>
          </p:spPr>
        </p:pic>
        <p:pic>
          <p:nvPicPr>
            <p:cNvPr id="1332248" name="Picture 24" descr="Server_icon"/>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061" y="3056"/>
              <a:ext cx="215" cy="313"/>
            </a:xfrm>
            <a:prstGeom prst="rect">
              <a:avLst/>
            </a:prstGeom>
            <a:noFill/>
            <a:ln w="9525">
              <a:noFill/>
              <a:miter lim="800000"/>
              <a:headEnd/>
              <a:tailEnd/>
            </a:ln>
            <a:effectLst/>
          </p:spPr>
        </p:pic>
        <p:pic>
          <p:nvPicPr>
            <p:cNvPr id="1332249" name="Picture 25" descr="Server_icon"/>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881" y="3056"/>
              <a:ext cx="215" cy="313"/>
            </a:xfrm>
            <a:prstGeom prst="rect">
              <a:avLst/>
            </a:prstGeom>
            <a:noFill/>
            <a:ln w="9525">
              <a:noFill/>
              <a:miter lim="800000"/>
              <a:headEnd/>
              <a:tailEnd/>
            </a:ln>
            <a:effectLst/>
          </p:spPr>
        </p:pic>
        <p:pic>
          <p:nvPicPr>
            <p:cNvPr id="1332250" name="Picture 26" descr="Server_icon"/>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700" y="3056"/>
              <a:ext cx="216" cy="313"/>
            </a:xfrm>
            <a:prstGeom prst="rect">
              <a:avLst/>
            </a:prstGeom>
            <a:noFill/>
            <a:ln w="9525">
              <a:noFill/>
              <a:miter lim="800000"/>
              <a:headEnd/>
              <a:tailEnd/>
            </a:ln>
            <a:effectLst/>
          </p:spPr>
        </p:pic>
        <p:pic>
          <p:nvPicPr>
            <p:cNvPr id="1332251" name="Picture 27" descr="Server_icon"/>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520" y="3056"/>
              <a:ext cx="216" cy="313"/>
            </a:xfrm>
            <a:prstGeom prst="rect">
              <a:avLst/>
            </a:prstGeom>
            <a:noFill/>
            <a:ln w="9525">
              <a:noFill/>
              <a:miter lim="800000"/>
              <a:headEnd/>
              <a:tailEnd/>
            </a:ln>
            <a:effectLst/>
          </p:spPr>
        </p:pic>
        <p:pic>
          <p:nvPicPr>
            <p:cNvPr id="1332252" name="Picture 28" descr="Server_icon"/>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340" y="3056"/>
              <a:ext cx="215" cy="313"/>
            </a:xfrm>
            <a:prstGeom prst="rect">
              <a:avLst/>
            </a:prstGeom>
            <a:noFill/>
            <a:ln w="9525">
              <a:noFill/>
              <a:miter lim="800000"/>
              <a:headEnd/>
              <a:tailEnd/>
            </a:ln>
            <a:effectLst/>
          </p:spPr>
        </p:pic>
        <p:pic>
          <p:nvPicPr>
            <p:cNvPr id="1332253" name="Picture 29" descr="Server_icon"/>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60" y="3056"/>
              <a:ext cx="215" cy="313"/>
            </a:xfrm>
            <a:prstGeom prst="rect">
              <a:avLst/>
            </a:prstGeom>
            <a:noFill/>
            <a:ln w="9525">
              <a:noFill/>
              <a:miter lim="800000"/>
              <a:headEnd/>
              <a:tailEnd/>
            </a:ln>
            <a:effectLst/>
          </p:spPr>
        </p:pic>
      </p:grpSp>
      <p:grpSp>
        <p:nvGrpSpPr>
          <p:cNvPr id="3" name="Group 37"/>
          <p:cNvGrpSpPr>
            <a:grpSpLocks/>
          </p:cNvGrpSpPr>
          <p:nvPr/>
        </p:nvGrpSpPr>
        <p:grpSpPr bwMode="auto">
          <a:xfrm>
            <a:off x="6934200" y="3124200"/>
            <a:ext cx="1600200" cy="2667000"/>
            <a:chOff x="4368" y="1968"/>
            <a:chExt cx="1008" cy="1680"/>
          </a:xfrm>
        </p:grpSpPr>
        <p:sp>
          <p:nvSpPr>
            <p:cNvPr id="1332228" name="AutoShape 4"/>
            <p:cNvSpPr>
              <a:spLocks noChangeArrowheads="1"/>
            </p:cNvSpPr>
            <p:nvPr/>
          </p:nvSpPr>
          <p:spPr bwMode="auto">
            <a:xfrm rot="5400000">
              <a:off x="4496" y="2128"/>
              <a:ext cx="624" cy="304"/>
            </a:xfrm>
            <a:prstGeom prst="homePlate">
              <a:avLst>
                <a:gd name="adj" fmla="val 42763"/>
              </a:avLst>
            </a:prstGeom>
            <a:gradFill rotWithShape="1">
              <a:gsLst>
                <a:gs pos="0">
                  <a:schemeClr val="folHlink">
                    <a:gamma/>
                    <a:shade val="46275"/>
                    <a:invGamma/>
                    <a:alpha val="0"/>
                  </a:schemeClr>
                </a:gs>
                <a:gs pos="100000">
                  <a:schemeClr val="folHlink">
                    <a:alpha val="39999"/>
                  </a:schemeClr>
                </a:gs>
              </a:gsLst>
              <a:lin ang="0" scaled="1"/>
            </a:gradFill>
            <a:ln w="28575" algn="ctr">
              <a:solidFill>
                <a:schemeClr val="folHlink"/>
              </a:solidFill>
              <a:miter lim="800000"/>
              <a:headEnd/>
              <a:tailEnd/>
            </a:ln>
            <a:effectLst/>
          </p:spPr>
          <p:txBody>
            <a:bodyPr wrap="none" anchor="b"/>
            <a:lstStyle/>
            <a:p>
              <a:endParaRPr lang="zh-CN" altLang="en-US"/>
            </a:p>
          </p:txBody>
        </p:sp>
        <p:grpSp>
          <p:nvGrpSpPr>
            <p:cNvPr id="4" name="Group 30"/>
            <p:cNvGrpSpPr>
              <a:grpSpLocks/>
            </p:cNvGrpSpPr>
            <p:nvPr/>
          </p:nvGrpSpPr>
          <p:grpSpPr bwMode="auto">
            <a:xfrm>
              <a:off x="4368" y="2592"/>
              <a:ext cx="1008" cy="1056"/>
              <a:chOff x="4490" y="2352"/>
              <a:chExt cx="838" cy="1056"/>
            </a:xfrm>
          </p:grpSpPr>
          <p:pic>
            <p:nvPicPr>
              <p:cNvPr id="1332255" name="Picture 31" descr="VirtualServer_emptyPlat"/>
              <p:cNvPicPr>
                <a:picLocks noChangeAspect="1" noChangeArrowheads="1"/>
              </p:cNvPicPr>
              <p:nvPr/>
            </p:nvPicPr>
            <p:blipFill>
              <a:blip r:embed="rId5"/>
              <a:srcRect/>
              <a:stretch>
                <a:fillRect/>
              </a:stretch>
            </p:blipFill>
            <p:spPr bwMode="auto">
              <a:xfrm>
                <a:off x="4490" y="2469"/>
                <a:ext cx="838" cy="939"/>
              </a:xfrm>
              <a:prstGeom prst="rect">
                <a:avLst/>
              </a:prstGeom>
              <a:noFill/>
            </p:spPr>
          </p:pic>
          <p:pic>
            <p:nvPicPr>
              <p:cNvPr id="1332256" name="Picture 32" descr="smallvm"/>
              <p:cNvPicPr>
                <a:picLocks noChangeAspect="1" noChangeArrowheads="1"/>
              </p:cNvPicPr>
              <p:nvPr/>
            </p:nvPicPr>
            <p:blipFill>
              <a:blip r:embed="rId6"/>
              <a:srcRect/>
              <a:stretch>
                <a:fillRect/>
              </a:stretch>
            </p:blipFill>
            <p:spPr bwMode="auto">
              <a:xfrm>
                <a:off x="4583" y="2352"/>
                <a:ext cx="183" cy="274"/>
              </a:xfrm>
              <a:prstGeom prst="rect">
                <a:avLst/>
              </a:prstGeom>
              <a:noFill/>
            </p:spPr>
          </p:pic>
          <p:pic>
            <p:nvPicPr>
              <p:cNvPr id="1332257" name="Picture 33" descr="smallvm"/>
              <p:cNvPicPr>
                <a:picLocks noChangeAspect="1" noChangeArrowheads="1"/>
              </p:cNvPicPr>
              <p:nvPr/>
            </p:nvPicPr>
            <p:blipFill>
              <a:blip r:embed="rId6"/>
              <a:srcRect/>
              <a:stretch>
                <a:fillRect/>
              </a:stretch>
            </p:blipFill>
            <p:spPr bwMode="auto">
              <a:xfrm>
                <a:off x="4723" y="2417"/>
                <a:ext cx="183" cy="274"/>
              </a:xfrm>
              <a:prstGeom prst="rect">
                <a:avLst/>
              </a:prstGeom>
              <a:noFill/>
            </p:spPr>
          </p:pic>
          <p:pic>
            <p:nvPicPr>
              <p:cNvPr id="1332258" name="Picture 34" descr="smallvm"/>
              <p:cNvPicPr>
                <a:picLocks noChangeAspect="1" noChangeArrowheads="1"/>
              </p:cNvPicPr>
              <p:nvPr/>
            </p:nvPicPr>
            <p:blipFill>
              <a:blip r:embed="rId6"/>
              <a:srcRect/>
              <a:stretch>
                <a:fillRect/>
              </a:stretch>
            </p:blipFill>
            <p:spPr bwMode="auto">
              <a:xfrm>
                <a:off x="4864" y="2482"/>
                <a:ext cx="183" cy="274"/>
              </a:xfrm>
              <a:prstGeom prst="rect">
                <a:avLst/>
              </a:prstGeom>
              <a:noFill/>
            </p:spPr>
          </p:pic>
          <p:pic>
            <p:nvPicPr>
              <p:cNvPr id="1332259" name="Picture 35" descr="smallvm"/>
              <p:cNvPicPr>
                <a:picLocks noChangeAspect="1" noChangeArrowheads="1"/>
              </p:cNvPicPr>
              <p:nvPr/>
            </p:nvPicPr>
            <p:blipFill>
              <a:blip r:embed="rId6"/>
              <a:srcRect/>
              <a:stretch>
                <a:fillRect/>
              </a:stretch>
            </p:blipFill>
            <p:spPr bwMode="auto">
              <a:xfrm>
                <a:off x="5004" y="2548"/>
                <a:ext cx="183" cy="273"/>
              </a:xfrm>
              <a:prstGeom prst="rect">
                <a:avLst/>
              </a:prstGeom>
              <a:noFill/>
            </p:spPr>
          </p:pic>
        </p:grpSp>
      </p:grpSp>
      <p:sp>
        <p:nvSpPr>
          <p:cNvPr id="38" name="标题 37"/>
          <p:cNvSpPr>
            <a:spLocks noGrp="1"/>
          </p:cNvSpPr>
          <p:nvPr>
            <p:ph type="title"/>
          </p:nvPr>
        </p:nvSpPr>
        <p:spPr/>
        <p:txBody>
          <a:bodyPr/>
          <a:lstStyle/>
          <a:p>
            <a:r>
              <a:rPr lang="zh-CN" altLang="en-US" dirty="0" smtClean="0"/>
              <a:t>售前容量规划工具</a:t>
            </a:r>
            <a:r>
              <a:rPr lang="en-US" altLang="zh-CN" dirty="0" smtClean="0"/>
              <a:t>——</a:t>
            </a:r>
            <a:r>
              <a:rPr lang="en-US" sz="2200" b="1" dirty="0" smtClean="0">
                <a:solidFill>
                  <a:srgbClr val="003D79"/>
                </a:solidFill>
                <a:latin typeface="+mj-lt"/>
                <a:ea typeface="黑体" pitchFamily="2" charset="-122"/>
                <a:cs typeface="黑体" pitchFamily="2" charset="-122"/>
              </a:rPr>
              <a:t>Capacity Planner </a:t>
            </a:r>
            <a:endParaRPr lang="zh-CN" altLang="en-US" dirty="0">
              <a:latin typeface="+mj-lt"/>
            </a:endParaRP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9" name="Rectangle 17"/>
          <p:cNvSpPr>
            <a:spLocks noGrp="1" noChangeArrowheads="1"/>
          </p:cNvSpPr>
          <p:nvPr>
            <p:ph type="body" idx="1"/>
          </p:nvPr>
        </p:nvSpPr>
        <p:spPr>
          <a:xfrm>
            <a:off x="481013" y="1295400"/>
            <a:ext cx="8281987" cy="4572000"/>
          </a:xfrm>
        </p:spPr>
        <p:txBody>
          <a:bodyPr/>
          <a:lstStyle/>
          <a:p>
            <a:pPr>
              <a:buFont typeface="Wingdings 3" pitchFamily="18" charset="2"/>
              <a:buChar char=""/>
              <a:tabLst>
                <a:tab pos="1946275" algn="l"/>
              </a:tabLst>
            </a:pPr>
            <a:r>
              <a:rPr lang="en-US" altLang="zh-CN" dirty="0">
                <a:ea typeface="宋体" charset="-122"/>
              </a:rPr>
              <a:t>VMware</a:t>
            </a:r>
            <a:r>
              <a:rPr lang="en-US" altLang="zh-CN" baseline="30000" dirty="0">
                <a:ea typeface="宋体" charset="-122"/>
              </a:rPr>
              <a:t>®</a:t>
            </a:r>
            <a:r>
              <a:rPr lang="en-US" altLang="zh-CN" dirty="0">
                <a:ea typeface="宋体" charset="-122"/>
              </a:rPr>
              <a:t> Converter </a:t>
            </a:r>
            <a:r>
              <a:rPr lang="zh-CN" altLang="en-US" dirty="0" smtClean="0">
                <a:ea typeface="宋体" charset="-122"/>
              </a:rPr>
              <a:t>是</a:t>
            </a:r>
            <a:r>
              <a:rPr lang="zh-CN" altLang="en-US" dirty="0">
                <a:ea typeface="宋体" charset="-122"/>
              </a:rPr>
              <a:t>一个自动将物理主机、其它格式虚拟机和第三方主机映像转化为</a:t>
            </a:r>
            <a:r>
              <a:rPr lang="en-US" altLang="zh-CN" dirty="0">
                <a:ea typeface="宋体" charset="-122"/>
              </a:rPr>
              <a:t>VMware</a:t>
            </a:r>
            <a:r>
              <a:rPr lang="zh-CN" altLang="en-US" dirty="0">
                <a:ea typeface="宋体" charset="-122"/>
              </a:rPr>
              <a:t>虚拟机的工具</a:t>
            </a:r>
          </a:p>
        </p:txBody>
      </p:sp>
      <p:pic>
        <p:nvPicPr>
          <p:cNvPr id="23572" name="Picture 20" descr="VirtualServer_emptyPlat"/>
          <p:cNvPicPr>
            <a:picLocks noChangeAspect="1" noChangeArrowheads="1"/>
          </p:cNvPicPr>
          <p:nvPr/>
        </p:nvPicPr>
        <p:blipFill>
          <a:blip r:embed="rId3"/>
          <a:srcRect/>
          <a:stretch>
            <a:fillRect/>
          </a:stretch>
        </p:blipFill>
        <p:spPr bwMode="auto">
          <a:xfrm>
            <a:off x="5029200" y="3706813"/>
            <a:ext cx="1512888" cy="1524000"/>
          </a:xfrm>
          <a:prstGeom prst="rect">
            <a:avLst/>
          </a:prstGeom>
          <a:noFill/>
        </p:spPr>
      </p:pic>
      <p:pic>
        <p:nvPicPr>
          <p:cNvPr id="23574" name="Picture 22" descr="vmware"/>
          <p:cNvPicPr>
            <a:picLocks noChangeAspect="1" noChangeArrowheads="1"/>
          </p:cNvPicPr>
          <p:nvPr/>
        </p:nvPicPr>
        <p:blipFill>
          <a:blip r:embed="rId4"/>
          <a:srcRect t="17328" b="13358"/>
          <a:stretch>
            <a:fillRect/>
          </a:stretch>
        </p:blipFill>
        <p:spPr bwMode="auto">
          <a:xfrm>
            <a:off x="6019800" y="3733800"/>
            <a:ext cx="1143000" cy="304800"/>
          </a:xfrm>
          <a:prstGeom prst="rect">
            <a:avLst/>
          </a:prstGeom>
          <a:noFill/>
        </p:spPr>
      </p:pic>
      <p:grpSp>
        <p:nvGrpSpPr>
          <p:cNvPr id="2" name="Group 26"/>
          <p:cNvGrpSpPr>
            <a:grpSpLocks/>
          </p:cNvGrpSpPr>
          <p:nvPr/>
        </p:nvGrpSpPr>
        <p:grpSpPr bwMode="auto">
          <a:xfrm>
            <a:off x="1752600" y="3276600"/>
            <a:ext cx="1660525" cy="1930400"/>
            <a:chOff x="1200" y="2304"/>
            <a:chExt cx="1046" cy="1216"/>
          </a:xfrm>
        </p:grpSpPr>
        <p:pic>
          <p:nvPicPr>
            <p:cNvPr id="23570" name="Picture 18" descr="small_server"/>
            <p:cNvPicPr>
              <a:picLocks noChangeAspect="1" noChangeArrowheads="1"/>
            </p:cNvPicPr>
            <p:nvPr/>
          </p:nvPicPr>
          <p:blipFill>
            <a:blip r:embed="rId5"/>
            <a:srcRect/>
            <a:stretch>
              <a:fillRect/>
            </a:stretch>
          </p:blipFill>
          <p:spPr bwMode="auto">
            <a:xfrm>
              <a:off x="1440" y="2304"/>
              <a:ext cx="621" cy="816"/>
            </a:xfrm>
            <a:prstGeom prst="rect">
              <a:avLst/>
            </a:prstGeom>
            <a:noFill/>
          </p:spPr>
        </p:pic>
        <p:sp>
          <p:nvSpPr>
            <p:cNvPr id="23575" name="Text Box 23"/>
            <p:cNvSpPr txBox="1">
              <a:spLocks noChangeArrowheads="1"/>
            </p:cNvSpPr>
            <p:nvPr/>
          </p:nvSpPr>
          <p:spPr bwMode="auto">
            <a:xfrm>
              <a:off x="1200" y="3120"/>
              <a:ext cx="1046" cy="400"/>
            </a:xfrm>
            <a:prstGeom prst="rect">
              <a:avLst/>
            </a:prstGeom>
            <a:noFill/>
            <a:ln w="9525">
              <a:noFill/>
              <a:miter lim="800000"/>
              <a:headEnd/>
              <a:tailEnd/>
            </a:ln>
            <a:effectLst/>
          </p:spPr>
          <p:txBody>
            <a:bodyPr>
              <a:spAutoFit/>
            </a:bodyPr>
            <a:lstStyle/>
            <a:p>
              <a:pPr algn="l">
                <a:lnSpc>
                  <a:spcPct val="85000"/>
                </a:lnSpc>
              </a:pPr>
              <a:r>
                <a:rPr lang="zh-CN" altLang="en-US" sz="1400" b="1">
                  <a:ea typeface="宋体" charset="-122"/>
                </a:rPr>
                <a:t>物理主机、第三方主机映像和其它格式的虚拟机</a:t>
              </a:r>
            </a:p>
          </p:txBody>
        </p:sp>
      </p:grpSp>
      <p:grpSp>
        <p:nvGrpSpPr>
          <p:cNvPr id="3" name="Group 25"/>
          <p:cNvGrpSpPr>
            <a:grpSpLocks/>
          </p:cNvGrpSpPr>
          <p:nvPr/>
        </p:nvGrpSpPr>
        <p:grpSpPr bwMode="auto">
          <a:xfrm>
            <a:off x="5486400" y="3449638"/>
            <a:ext cx="2041525" cy="514350"/>
            <a:chOff x="3120" y="2112"/>
            <a:chExt cx="1286" cy="324"/>
          </a:xfrm>
        </p:grpSpPr>
        <p:pic>
          <p:nvPicPr>
            <p:cNvPr id="23573" name="Picture 21" descr="server_blue_shadow"/>
            <p:cNvPicPr>
              <a:picLocks noChangeAspect="1" noChangeArrowheads="1"/>
            </p:cNvPicPr>
            <p:nvPr/>
          </p:nvPicPr>
          <p:blipFill>
            <a:blip r:embed="rId6" cstate="print"/>
            <a:srcRect/>
            <a:stretch>
              <a:fillRect/>
            </a:stretch>
          </p:blipFill>
          <p:spPr bwMode="auto">
            <a:xfrm>
              <a:off x="3120" y="2112"/>
              <a:ext cx="248" cy="324"/>
            </a:xfrm>
            <a:prstGeom prst="rect">
              <a:avLst/>
            </a:prstGeom>
            <a:noFill/>
          </p:spPr>
        </p:pic>
        <p:sp>
          <p:nvSpPr>
            <p:cNvPr id="23576" name="Text Box 24"/>
            <p:cNvSpPr txBox="1">
              <a:spLocks noChangeArrowheads="1"/>
            </p:cNvSpPr>
            <p:nvPr/>
          </p:nvSpPr>
          <p:spPr bwMode="auto">
            <a:xfrm>
              <a:off x="3360" y="2112"/>
              <a:ext cx="1046" cy="286"/>
            </a:xfrm>
            <a:prstGeom prst="rect">
              <a:avLst/>
            </a:prstGeom>
            <a:noFill/>
            <a:ln w="9525">
              <a:noFill/>
              <a:miter lim="800000"/>
              <a:headEnd/>
              <a:tailEnd/>
            </a:ln>
            <a:effectLst/>
          </p:spPr>
          <p:txBody>
            <a:bodyPr>
              <a:spAutoFit/>
            </a:bodyPr>
            <a:lstStyle/>
            <a:p>
              <a:pPr algn="l">
                <a:lnSpc>
                  <a:spcPct val="85000"/>
                </a:lnSpc>
              </a:pPr>
              <a:r>
                <a:rPr lang="zh-CN" altLang="en-US" sz="1400" b="1">
                  <a:solidFill>
                    <a:schemeClr val="hlink"/>
                  </a:solidFill>
                  <a:ea typeface="宋体" charset="-122"/>
                </a:rPr>
                <a:t>虚拟机</a:t>
              </a:r>
            </a:p>
            <a:p>
              <a:pPr algn="l">
                <a:lnSpc>
                  <a:spcPct val="85000"/>
                </a:lnSpc>
              </a:pPr>
              <a:endParaRPr lang="en-US" altLang="zh-CN" sz="1400" b="1">
                <a:solidFill>
                  <a:schemeClr val="hlink"/>
                </a:solidFill>
                <a:ea typeface="宋体" charset="-122"/>
              </a:endParaRPr>
            </a:p>
          </p:txBody>
        </p:sp>
      </p:grpSp>
      <p:sp>
        <p:nvSpPr>
          <p:cNvPr id="23583" name="AutoShape 31"/>
          <p:cNvSpPr>
            <a:spLocks noChangeArrowheads="1"/>
          </p:cNvSpPr>
          <p:nvPr/>
        </p:nvSpPr>
        <p:spPr bwMode="auto">
          <a:xfrm>
            <a:off x="3657600" y="3706813"/>
            <a:ext cx="6858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alpha val="44000"/>
            </a:schemeClr>
          </a:solidFill>
          <a:ln w="3175" algn="ctr">
            <a:solidFill>
              <a:schemeClr val="tx1"/>
            </a:solidFill>
            <a:miter lim="800000"/>
            <a:headEnd/>
            <a:tailEnd/>
          </a:ln>
          <a:effectLst/>
        </p:spPr>
        <p:txBody>
          <a:bodyPr wrap="none" anchor="ctr"/>
          <a:lstStyle/>
          <a:p>
            <a:endParaRPr lang="zh-CN" altLang="en-US"/>
          </a:p>
        </p:txBody>
      </p:sp>
      <p:sp>
        <p:nvSpPr>
          <p:cNvPr id="23584" name="Text Box 32"/>
          <p:cNvSpPr txBox="1">
            <a:spLocks noChangeArrowheads="1"/>
          </p:cNvSpPr>
          <p:nvPr/>
        </p:nvSpPr>
        <p:spPr bwMode="auto">
          <a:xfrm>
            <a:off x="3286116" y="4214818"/>
            <a:ext cx="1878013" cy="336550"/>
          </a:xfrm>
          <a:prstGeom prst="rect">
            <a:avLst/>
          </a:prstGeom>
          <a:noFill/>
          <a:ln w="9525" algn="ctr">
            <a:noFill/>
            <a:miter lim="800000"/>
            <a:headEnd/>
            <a:tailEnd/>
          </a:ln>
          <a:effectLst/>
        </p:spPr>
        <p:txBody>
          <a:bodyPr wrap="none">
            <a:spAutoFit/>
          </a:bodyPr>
          <a:lstStyle/>
          <a:p>
            <a:r>
              <a:rPr lang="en-US" altLang="zh-CN" dirty="0">
                <a:ea typeface="宋体" charset="-122"/>
              </a:rPr>
              <a:t>VMware Converter</a:t>
            </a:r>
          </a:p>
        </p:txBody>
      </p:sp>
      <p:sp>
        <p:nvSpPr>
          <p:cNvPr id="14" name="标题 13"/>
          <p:cNvSpPr>
            <a:spLocks noGrp="1"/>
          </p:cNvSpPr>
          <p:nvPr>
            <p:ph type="title"/>
          </p:nvPr>
        </p:nvSpPr>
        <p:spPr/>
        <p:txBody>
          <a:bodyPr/>
          <a:lstStyle/>
          <a:p>
            <a:r>
              <a:rPr lang="en-US" altLang="zh-CN" dirty="0" smtClean="0">
                <a:latin typeface="+mj-lt"/>
              </a:rPr>
              <a:t>P2V</a:t>
            </a:r>
            <a:r>
              <a:rPr lang="zh-CN" altLang="en-US" dirty="0" smtClean="0">
                <a:latin typeface="+mj-lt"/>
              </a:rPr>
              <a:t>工具</a:t>
            </a:r>
            <a:r>
              <a:rPr lang="en-US" altLang="zh-CN" dirty="0" smtClean="0">
                <a:latin typeface="+mj-lt"/>
              </a:rPr>
              <a:t>——VMware Converter</a:t>
            </a:r>
            <a:endParaRPr lang="zh-CN" altLang="en-US" dirty="0">
              <a:latin typeface="+mj-lt"/>
            </a:endParaRPr>
          </a:p>
        </p:txBody>
      </p:sp>
      <p:sp>
        <p:nvSpPr>
          <p:cNvPr id="15" name="TextBox 14"/>
          <p:cNvSpPr txBox="1"/>
          <p:nvPr/>
        </p:nvSpPr>
        <p:spPr>
          <a:xfrm>
            <a:off x="1643042" y="5857892"/>
            <a:ext cx="5184433" cy="400110"/>
          </a:xfrm>
          <a:prstGeom prst="rect">
            <a:avLst/>
          </a:prstGeom>
          <a:noFill/>
        </p:spPr>
        <p:txBody>
          <a:bodyPr wrap="none" rtlCol="0">
            <a:spAutoFit/>
          </a:bodyPr>
          <a:lstStyle/>
          <a:p>
            <a:pPr algn="l"/>
            <a:r>
              <a:rPr lang="zh-CN" altLang="en-US" sz="2000" dirty="0" smtClean="0">
                <a:solidFill>
                  <a:srgbClr val="333333"/>
                </a:solidFill>
                <a:latin typeface="+mn-lt"/>
                <a:ea typeface="+mn-ea"/>
              </a:rPr>
              <a:t>最新版本：</a:t>
            </a:r>
            <a:r>
              <a:rPr lang="en-US" altLang="zh-CN" sz="2000" dirty="0" smtClean="0">
                <a:solidFill>
                  <a:srgbClr val="333333"/>
                </a:solidFill>
                <a:latin typeface="+mn-lt"/>
                <a:ea typeface="+mn-ea"/>
              </a:rPr>
              <a:t>VMware Converter 5.0</a:t>
            </a:r>
            <a:r>
              <a:rPr lang="zh-CN" altLang="en-US" sz="2000" dirty="0" smtClean="0">
                <a:solidFill>
                  <a:srgbClr val="333333"/>
                </a:solidFill>
                <a:latin typeface="+mn-lt"/>
                <a:ea typeface="+mn-ea"/>
              </a:rPr>
              <a:t>（免费使用）</a:t>
            </a: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par>
                          <p:cTn id="8" fill="hold">
                            <p:stCondLst>
                              <p:cond delay="2000"/>
                            </p:stCondLst>
                            <p:childTnLst>
                              <p:par>
                                <p:cTn id="9" presetID="0" presetClass="path" presetSubtype="0" accel="50000" decel="50000" fill="hold" nodeType="afterEffect">
                                  <p:stCondLst>
                                    <p:cond delay="0"/>
                                  </p:stCondLst>
                                  <p:childTnLst>
                                    <p:animMotion origin="layout" path="M -0.28333 0.08889 C -0.23611 0.05741 -0.18889 0.02593 -0.14166 0.01111 C -0.09444 -0.0037 -0.04722 -0.00185 -1.38889E-6 -2.22222E-6 " pathEditMode="relative" ptsTypes="aaA">
                                      <p:cBhvr>
                                        <p:cTn id="10"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latin typeface="Arial"/>
              </a:rPr>
              <a:t>vCenter</a:t>
            </a:r>
            <a:r>
              <a:rPr lang="zh-CN" altLang="en-US" dirty="0" smtClean="0">
                <a:latin typeface="Arial"/>
              </a:rPr>
              <a:t>保护工具</a:t>
            </a:r>
            <a:r>
              <a:rPr lang="en-US" altLang="zh-CN" dirty="0" smtClean="0">
                <a:latin typeface="Arial"/>
              </a:rPr>
              <a:t>——</a:t>
            </a:r>
            <a:r>
              <a:rPr lang="en-US" dirty="0" err="1" smtClean="0">
                <a:latin typeface="Arial"/>
              </a:rPr>
              <a:t>vCenter</a:t>
            </a:r>
            <a:r>
              <a:rPr lang="en-US" dirty="0" smtClean="0"/>
              <a:t> </a:t>
            </a:r>
            <a:r>
              <a:rPr lang="en-US" dirty="0" smtClean="0">
                <a:latin typeface="Arial"/>
              </a:rPr>
              <a:t>Heartbeat 6.4</a:t>
            </a:r>
            <a:endParaRPr lang="en-US" dirty="0">
              <a:latin typeface="Arial"/>
            </a:endParaRPr>
          </a:p>
        </p:txBody>
      </p:sp>
      <p:sp>
        <p:nvSpPr>
          <p:cNvPr id="3" name="Text Placeholder 2"/>
          <p:cNvSpPr>
            <a:spLocks noGrp="1"/>
          </p:cNvSpPr>
          <p:nvPr>
            <p:ph type="body" sz="quarter" idx="13"/>
          </p:nvPr>
        </p:nvSpPr>
        <p:spPr>
          <a:xfrm>
            <a:off x="4572000" y="1214422"/>
            <a:ext cx="4187825" cy="5000660"/>
          </a:xfrm>
        </p:spPr>
        <p:txBody>
          <a:bodyPr/>
          <a:lstStyle/>
          <a:p>
            <a:r>
              <a:rPr lang="ja-JP" altLang="en-US" dirty="0" smtClean="0">
                <a:latin typeface="Arial"/>
              </a:rPr>
              <a:t>具体含义？</a:t>
            </a:r>
            <a:endParaRPr lang="en-US" dirty="0" smtClean="0">
              <a:latin typeface="Arial"/>
            </a:endParaRPr>
          </a:p>
          <a:p>
            <a:pPr lvl="1">
              <a:spcBef>
                <a:spcPts val="600"/>
              </a:spcBef>
            </a:pPr>
            <a:r>
              <a:rPr lang="en-US" dirty="0" err="1" smtClean="0">
                <a:latin typeface="Arial"/>
              </a:rPr>
              <a:t>vCenter</a:t>
            </a:r>
            <a:r>
              <a:rPr lang="en-US" dirty="0" smtClean="0"/>
              <a:t> </a:t>
            </a:r>
            <a:r>
              <a:rPr lang="en-US" dirty="0" smtClean="0">
                <a:latin typeface="Arial"/>
              </a:rPr>
              <a:t>Server</a:t>
            </a:r>
            <a:r>
              <a:rPr lang="en-US" dirty="0" smtClean="0"/>
              <a:t> </a:t>
            </a:r>
            <a:r>
              <a:rPr lang="ja-JP" altLang="en-US" dirty="0" smtClean="0">
                <a:latin typeface="Arial"/>
              </a:rPr>
              <a:t>的高可用性</a:t>
            </a:r>
            <a:endParaRPr lang="en-US" dirty="0" smtClean="0">
              <a:latin typeface="Arial"/>
            </a:endParaRPr>
          </a:p>
          <a:p>
            <a:pPr>
              <a:spcBef>
                <a:spcPts val="1800"/>
              </a:spcBef>
            </a:pPr>
            <a:r>
              <a:rPr lang="ja-JP" altLang="en-US" dirty="0" smtClean="0">
                <a:latin typeface="Arial"/>
              </a:rPr>
              <a:t>它有助于防范什么？</a:t>
            </a:r>
            <a:endParaRPr lang="en-US" dirty="0" smtClean="0">
              <a:latin typeface="Arial"/>
            </a:endParaRPr>
          </a:p>
          <a:p>
            <a:pPr lvl="1">
              <a:spcBef>
                <a:spcPts val="600"/>
              </a:spcBef>
            </a:pPr>
            <a:r>
              <a:rPr lang="ja-JP" altLang="en-US" dirty="0" smtClean="0">
                <a:latin typeface="Arial"/>
              </a:rPr>
              <a:t>以下方面的故障：</a:t>
            </a:r>
            <a:endParaRPr lang="en-US" dirty="0" smtClean="0">
              <a:latin typeface="Arial"/>
            </a:endParaRPr>
          </a:p>
          <a:p>
            <a:pPr lvl="2"/>
            <a:r>
              <a:rPr lang="zh-CN" altLang="en-US" dirty="0" smtClean="0">
                <a:latin typeface="Arial"/>
              </a:rPr>
              <a:t>硬件、网络、操作系统、应用程序</a:t>
            </a:r>
            <a:endParaRPr lang="en-US" dirty="0" smtClean="0">
              <a:latin typeface="Arial"/>
            </a:endParaRPr>
          </a:p>
          <a:p>
            <a:pPr lvl="1"/>
            <a:r>
              <a:rPr lang="ja-JP" altLang="en-US" dirty="0" smtClean="0">
                <a:latin typeface="Arial"/>
              </a:rPr>
              <a:t>当</a:t>
            </a:r>
            <a:r>
              <a:rPr lang="ja-JP" altLang="en-US" dirty="0" smtClean="0"/>
              <a:t> </a:t>
            </a:r>
            <a:r>
              <a:rPr lang="en-US" dirty="0" err="1" smtClean="0">
                <a:latin typeface="Arial"/>
              </a:rPr>
              <a:t>vCenter</a:t>
            </a:r>
            <a:r>
              <a:rPr lang="en-US" dirty="0" smtClean="0"/>
              <a:t> </a:t>
            </a:r>
            <a:r>
              <a:rPr lang="ja-JP" altLang="en-US" dirty="0" smtClean="0">
                <a:latin typeface="Arial"/>
              </a:rPr>
              <a:t>不可用时失去了</a:t>
            </a:r>
            <a:r>
              <a:rPr lang="en-US" dirty="0" err="1" smtClean="0">
                <a:latin typeface="Arial"/>
              </a:rPr>
              <a:t>vSphere</a:t>
            </a:r>
            <a:r>
              <a:rPr lang="en-US" dirty="0" smtClean="0"/>
              <a:t> </a:t>
            </a:r>
            <a:r>
              <a:rPr lang="ja-JP" altLang="en-US" dirty="0" smtClean="0">
                <a:latin typeface="Arial"/>
              </a:rPr>
              <a:t>的关键特性和功能</a:t>
            </a:r>
            <a:endParaRPr lang="en-US" altLang="ja-JP" dirty="0" smtClean="0">
              <a:latin typeface="Arial"/>
            </a:endParaRPr>
          </a:p>
          <a:p>
            <a:r>
              <a:rPr lang="ja-JP" altLang="en-US" dirty="0" smtClean="0">
                <a:latin typeface="Arial"/>
              </a:rPr>
              <a:t>按实例销售</a:t>
            </a:r>
            <a:endParaRPr lang="en-US" dirty="0" smtClean="0">
              <a:latin typeface="Arial"/>
            </a:endParaRPr>
          </a:p>
          <a:p>
            <a:pPr lvl="1">
              <a:spcBef>
                <a:spcPts val="300"/>
              </a:spcBef>
            </a:pPr>
            <a:r>
              <a:rPr lang="zh-CN" altLang="en-US" dirty="0" smtClean="0">
                <a:latin typeface="Arial"/>
              </a:rPr>
              <a:t>产品标价为</a:t>
            </a:r>
            <a:r>
              <a:rPr lang="zh-CN" altLang="en-US" dirty="0" smtClean="0"/>
              <a:t> </a:t>
            </a:r>
            <a:r>
              <a:rPr lang="en-US" altLang="zh-CN" dirty="0" smtClean="0">
                <a:latin typeface="Arial"/>
              </a:rPr>
              <a:t>9,995</a:t>
            </a:r>
            <a:r>
              <a:rPr lang="en-US" altLang="zh-CN" dirty="0" smtClean="0"/>
              <a:t> </a:t>
            </a:r>
            <a:r>
              <a:rPr lang="zh-CN" altLang="en-US" dirty="0" smtClean="0">
                <a:latin typeface="Arial"/>
              </a:rPr>
              <a:t>美元</a:t>
            </a:r>
            <a:endParaRPr lang="en-US" dirty="0" smtClean="0">
              <a:latin typeface="Arial"/>
            </a:endParaRPr>
          </a:p>
          <a:p>
            <a:pPr lvl="1"/>
            <a:r>
              <a:rPr lang="zh-CN" altLang="en-US" dirty="0" smtClean="0">
                <a:latin typeface="Arial"/>
              </a:rPr>
              <a:t>一个许可证可同时保护</a:t>
            </a:r>
            <a:r>
              <a:rPr lang="zh-CN" altLang="en-US" dirty="0" smtClean="0"/>
              <a:t> </a:t>
            </a:r>
            <a:r>
              <a:rPr lang="en-US" altLang="zh-CN" dirty="0" err="1" smtClean="0">
                <a:latin typeface="Arial"/>
              </a:rPr>
              <a:t>vCenter</a:t>
            </a:r>
            <a:r>
              <a:rPr lang="en-US" altLang="zh-CN" dirty="0" smtClean="0"/>
              <a:t> </a:t>
            </a:r>
            <a:r>
              <a:rPr lang="en-US" altLang="zh-CN" dirty="0" smtClean="0">
                <a:latin typeface="Arial"/>
              </a:rPr>
              <a:t>Server</a:t>
            </a:r>
            <a:r>
              <a:rPr lang="en-US" altLang="zh-CN" dirty="0" smtClean="0"/>
              <a:t> </a:t>
            </a:r>
            <a:r>
              <a:rPr lang="zh-CN" altLang="en-US" dirty="0" smtClean="0">
                <a:latin typeface="Arial"/>
              </a:rPr>
              <a:t>及其数据库（即使数据库安装在其他</a:t>
            </a:r>
            <a:r>
              <a:rPr lang="en-US" altLang="zh-CN" dirty="0" smtClean="0">
                <a:latin typeface="Arial"/>
              </a:rPr>
              <a:t/>
            </a:r>
            <a:br>
              <a:rPr lang="en-US" altLang="zh-CN" dirty="0" smtClean="0">
                <a:latin typeface="Arial"/>
              </a:rPr>
            </a:br>
            <a:r>
              <a:rPr lang="zh-CN" altLang="en-US" dirty="0" smtClean="0">
                <a:latin typeface="Arial"/>
              </a:rPr>
              <a:t>主机上）。</a:t>
            </a:r>
            <a:r>
              <a:rPr lang="en-US" dirty="0" smtClean="0"/>
              <a:t> </a:t>
            </a:r>
          </a:p>
          <a:p>
            <a:pPr lvl="1"/>
            <a:endParaRPr lang="en-US" dirty="0" smtClean="0">
              <a:latin typeface="Arial"/>
            </a:endParaRPr>
          </a:p>
          <a:p>
            <a:endParaRPr lang="en-US" dirty="0" smtClean="0"/>
          </a:p>
          <a:p>
            <a:endParaRPr lang="en-US" dirty="0"/>
          </a:p>
        </p:txBody>
      </p:sp>
      <p:pic>
        <p:nvPicPr>
          <p:cNvPr id="6" name="Picture 3" descr="C:\Users\chicks\AppData\Local\Temp\7zE419A.tmp\VMW-BXSHT-vCNTR-SRVR-HRTBT-Press.jpg"/>
          <p:cNvPicPr>
            <a:picLocks noChangeAspect="1" noChangeArrowheads="1"/>
          </p:cNvPicPr>
          <p:nvPr/>
        </p:nvPicPr>
        <p:blipFill>
          <a:blip r:embed="rId3" cstate="print"/>
          <a:srcRect l="23353" t="10309" r="23830" b="6667"/>
          <a:stretch>
            <a:fillRect/>
          </a:stretch>
        </p:blipFill>
        <p:spPr bwMode="auto">
          <a:xfrm>
            <a:off x="657726" y="1177523"/>
            <a:ext cx="3435414" cy="4694549"/>
          </a:xfrm>
          <a:prstGeom prst="rect">
            <a:avLst/>
          </a:prstGeom>
          <a:noFill/>
        </p:spPr>
      </p:pic>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p:nvPr/>
        </p:nvGrpSpPr>
        <p:grpSpPr>
          <a:xfrm>
            <a:off x="4640987" y="2851921"/>
            <a:ext cx="4321246" cy="1625783"/>
            <a:chOff x="4640987" y="2851921"/>
            <a:chExt cx="4321246" cy="1625783"/>
          </a:xfrm>
        </p:grpSpPr>
        <p:sp>
          <p:nvSpPr>
            <p:cNvPr id="52" name="Rounded Rectangle 51"/>
            <p:cNvSpPr/>
            <p:nvPr>
              <p:custDataLst>
                <p:tags r:id="rId13"/>
              </p:custDataLst>
            </p:nvPr>
          </p:nvSpPr>
          <p:spPr bwMode="auto">
            <a:xfrm>
              <a:off x="4640987" y="2851921"/>
              <a:ext cx="4298132" cy="1625783"/>
            </a:xfrm>
            <a:prstGeom prst="roundRect">
              <a:avLst>
                <a:gd name="adj" fmla="val 0"/>
              </a:avLst>
            </a:prstGeom>
            <a:solidFill>
              <a:schemeClr val="bg2">
                <a:lumMod val="20000"/>
                <a:lumOff val="80000"/>
              </a:schemeClr>
            </a:solidFill>
            <a:ln w="12700" cap="flat" cmpd="sng" algn="ctr">
              <a:noFill/>
              <a:prstDash val="sysDot"/>
              <a:round/>
              <a:headEnd type="none" w="med" len="med"/>
              <a:tailEnd type="none" w="med" len="med"/>
            </a:ln>
            <a:effectLst/>
          </p:spPr>
          <p:txBody>
            <a:bodyPr vert="horz" wrap="none" lIns="0" tIns="0" rIns="0" bIns="0" numCol="1" rtlCol="0" anchor="ctr" anchorCtr="0" compatLnSpc="1">
              <a:prstTxWarp prst="textNoShape">
                <a:avLst/>
              </a:prstTxWarp>
            </a:bodyPr>
            <a:lstStyle/>
            <a:p>
              <a:pPr algn="l">
                <a:spcAft>
                  <a:spcPct val="0"/>
                </a:spcAft>
              </a:pPr>
              <a:endParaRPr lang="en-US" sz="1600" dirty="0" smtClean="0">
                <a:solidFill>
                  <a:srgbClr val="FFFFFF"/>
                </a:solidFill>
                <a:latin typeface="Arial" pitchFamily="-65" charset="0"/>
                <a:ea typeface="SimHei" pitchFamily="2" charset="-122"/>
                <a:cs typeface="Arial" pitchFamily="-65" charset="0"/>
              </a:endParaRPr>
            </a:p>
          </p:txBody>
        </p:sp>
        <p:sp>
          <p:nvSpPr>
            <p:cNvPr id="55" name="Rectangle 54"/>
            <p:cNvSpPr/>
            <p:nvPr>
              <p:custDataLst>
                <p:tags r:id="rId14"/>
              </p:custDataLst>
            </p:nvPr>
          </p:nvSpPr>
          <p:spPr>
            <a:xfrm>
              <a:off x="5020499" y="3262638"/>
              <a:ext cx="2057400" cy="738664"/>
            </a:xfrm>
            <a:prstGeom prst="rect">
              <a:avLst/>
            </a:prstGeom>
          </p:spPr>
          <p:txBody>
            <a:bodyPr wrap="square">
              <a:spAutoFit/>
            </a:bodyPr>
            <a:lstStyle/>
            <a:p>
              <a:pPr>
                <a:spcAft>
                  <a:spcPts val="0"/>
                </a:spcAft>
              </a:pPr>
              <a:r>
                <a:rPr lang="zh-CN" altLang="en-US" sz="1400" b="1" smtClean="0">
                  <a:solidFill>
                    <a:srgbClr val="003D79"/>
                  </a:solidFill>
                  <a:latin typeface="Arial"/>
                  <a:ea typeface="SimHei" pitchFamily="2" charset="-122"/>
                  <a:cs typeface="Arial" pitchFamily="-65" charset="0"/>
                </a:rPr>
                <a:t>无需共享存储</a:t>
              </a:r>
              <a:r>
                <a:rPr lang="en-US" altLang="zh-CN" sz="1400" b="1" smtClean="0">
                  <a:solidFill>
                    <a:srgbClr val="003D79"/>
                  </a:solidFill>
                  <a:latin typeface="Arial"/>
                  <a:ea typeface="SimHei" pitchFamily="2" charset="-122"/>
                  <a:cs typeface="Arial" pitchFamily="-65" charset="0"/>
                </a:rPr>
                <a:t/>
              </a:r>
              <a:br>
                <a:rPr lang="en-US" altLang="zh-CN" sz="1400" b="1" smtClean="0">
                  <a:solidFill>
                    <a:srgbClr val="003D79"/>
                  </a:solidFill>
                  <a:latin typeface="Arial"/>
                  <a:ea typeface="SimHei" pitchFamily="2" charset="-122"/>
                  <a:cs typeface="Arial" pitchFamily="-65" charset="0"/>
                </a:rPr>
              </a:br>
              <a:r>
                <a:rPr lang="zh-CN" altLang="en-US" sz="1400" b="1" smtClean="0">
                  <a:solidFill>
                    <a:srgbClr val="003D79"/>
                  </a:solidFill>
                  <a:latin typeface="Arial"/>
                  <a:ea typeface="SimHei" pitchFamily="2" charset="-122"/>
                  <a:cs typeface="Arial" pitchFamily="-65" charset="0"/>
                </a:rPr>
                <a:t>硬件即可获得</a:t>
              </a:r>
              <a:r>
                <a:rPr lang="en-US" altLang="zh-CN" sz="1400" b="1" smtClean="0">
                  <a:solidFill>
                    <a:srgbClr val="003D79"/>
                  </a:solidFill>
                  <a:latin typeface="Arial"/>
                  <a:ea typeface="SimHei" pitchFamily="2" charset="-122"/>
                  <a:cs typeface="Arial" pitchFamily="-65" charset="0"/>
                </a:rPr>
                <a:t/>
              </a:r>
              <a:br>
                <a:rPr lang="en-US" altLang="zh-CN" sz="1400" b="1" smtClean="0">
                  <a:solidFill>
                    <a:srgbClr val="003D79"/>
                  </a:solidFill>
                  <a:latin typeface="Arial"/>
                  <a:ea typeface="SimHei" pitchFamily="2" charset="-122"/>
                  <a:cs typeface="Arial" pitchFamily="-65" charset="0"/>
                </a:rPr>
              </a:br>
              <a:r>
                <a:rPr lang="zh-CN" altLang="en-US" sz="1400" b="1" smtClean="0">
                  <a:solidFill>
                    <a:srgbClr val="003D79"/>
                  </a:solidFill>
                  <a:latin typeface="Arial"/>
                  <a:ea typeface="SimHei" pitchFamily="2" charset="-122"/>
                  <a:cs typeface="Arial" pitchFamily="-65" charset="0"/>
                </a:rPr>
                <a:t>高可用性</a:t>
              </a:r>
              <a:endParaRPr lang="en-US" sz="1400" b="1" dirty="0">
                <a:solidFill>
                  <a:srgbClr val="003D79"/>
                </a:solidFill>
                <a:latin typeface="Arial"/>
                <a:ea typeface="SimHei" pitchFamily="2" charset="-122"/>
                <a:cs typeface="Arial" pitchFamily="-65" charset="0"/>
              </a:endParaRPr>
            </a:p>
          </p:txBody>
        </p:sp>
        <p:sp>
          <p:nvSpPr>
            <p:cNvPr id="56" name="Rectangle 55"/>
            <p:cNvSpPr/>
            <p:nvPr>
              <p:custDataLst>
                <p:tags r:id="rId15"/>
              </p:custDataLst>
            </p:nvPr>
          </p:nvSpPr>
          <p:spPr>
            <a:xfrm>
              <a:off x="6858000" y="3014524"/>
              <a:ext cx="2104233" cy="1246495"/>
            </a:xfrm>
            <a:prstGeom prst="rect">
              <a:avLst/>
            </a:prstGeom>
          </p:spPr>
          <p:txBody>
            <a:bodyPr wrap="square">
              <a:spAutoFit/>
            </a:bodyPr>
            <a:lstStyle/>
            <a:p>
              <a:pPr marL="285750" lvl="1" indent="-285750" algn="l">
                <a:spcBef>
                  <a:spcPts val="300"/>
                </a:spcBef>
                <a:spcAft>
                  <a:spcPts val="0"/>
                </a:spcAft>
                <a:buClr>
                  <a:schemeClr val="accent1">
                    <a:lumMod val="75000"/>
                  </a:schemeClr>
                </a:buClr>
                <a:buFont typeface="Wingdings" pitchFamily="2" charset="2"/>
                <a:buChar char="§"/>
              </a:pPr>
              <a:r>
                <a:rPr lang="zh-CN" altLang="en-US" sz="1400" dirty="0" smtClean="0">
                  <a:solidFill>
                    <a:srgbClr val="333333"/>
                  </a:solidFill>
                  <a:latin typeface="Arial"/>
                  <a:ea typeface="SimHei" pitchFamily="2" charset="-122"/>
                  <a:cs typeface="Arial" pitchFamily="-65" charset="0"/>
                </a:rPr>
                <a:t>不受服务器故障的</a:t>
              </a:r>
              <a:r>
                <a:rPr lang="en-US" altLang="zh-CN" sz="1400" dirty="0" smtClean="0">
                  <a:solidFill>
                    <a:srgbClr val="333333"/>
                  </a:solidFill>
                  <a:latin typeface="Arial"/>
                  <a:ea typeface="SimHei" pitchFamily="2" charset="-122"/>
                  <a:cs typeface="Arial" pitchFamily="-65" charset="0"/>
                </a:rPr>
                <a:t/>
              </a:r>
              <a:br>
                <a:rPr lang="en-US" altLang="zh-CN" sz="1400" dirty="0" smtClean="0">
                  <a:solidFill>
                    <a:srgbClr val="333333"/>
                  </a:solidFill>
                  <a:latin typeface="Arial"/>
                  <a:ea typeface="SimHei" pitchFamily="2" charset="-122"/>
                  <a:cs typeface="Arial" pitchFamily="-65" charset="0"/>
                </a:rPr>
              </a:br>
              <a:r>
                <a:rPr lang="zh-CN" altLang="en-US" sz="1400" dirty="0" smtClean="0">
                  <a:solidFill>
                    <a:srgbClr val="333333"/>
                  </a:solidFill>
                  <a:latin typeface="Arial"/>
                  <a:ea typeface="SimHei" pitchFamily="2" charset="-122"/>
                  <a:cs typeface="Arial" pitchFamily="-65" charset="0"/>
                </a:rPr>
                <a:t>影响</a:t>
              </a:r>
              <a:r>
                <a:rPr lang="en-US" sz="1400" dirty="0" smtClean="0">
                  <a:solidFill>
                    <a:srgbClr val="333333"/>
                  </a:solidFill>
                  <a:latin typeface="Arial"/>
                  <a:ea typeface="SimHei" pitchFamily="2" charset="-122"/>
                  <a:cs typeface="Arial" pitchFamily="-65" charset="0"/>
                </a:rPr>
                <a:t> </a:t>
              </a:r>
            </a:p>
            <a:p>
              <a:pPr marL="285750" lvl="1" indent="-285750" algn="l">
                <a:spcBef>
                  <a:spcPts val="300"/>
                </a:spcBef>
                <a:spcAft>
                  <a:spcPts val="0"/>
                </a:spcAft>
                <a:buClr>
                  <a:schemeClr val="accent1">
                    <a:lumMod val="75000"/>
                  </a:schemeClr>
                </a:buClr>
                <a:buFont typeface="Wingdings" pitchFamily="2" charset="2"/>
                <a:buChar char="§"/>
              </a:pPr>
              <a:r>
                <a:rPr lang="zh-CN" altLang="en-US" sz="1400" dirty="0" smtClean="0">
                  <a:solidFill>
                    <a:srgbClr val="333333"/>
                  </a:solidFill>
                  <a:latin typeface="Arial"/>
                  <a:ea typeface="SimHei" pitchFamily="2" charset="-122"/>
                  <a:cs typeface="Arial" pitchFamily="-65" charset="0"/>
                </a:rPr>
                <a:t>不再需要计划内停机</a:t>
              </a:r>
              <a:endParaRPr lang="en-US" altLang="zh-CN" sz="1400" dirty="0" smtClean="0">
                <a:solidFill>
                  <a:srgbClr val="333333"/>
                </a:solidFill>
                <a:latin typeface="Arial"/>
                <a:ea typeface="SimHei" pitchFamily="2" charset="-122"/>
                <a:cs typeface="Arial" pitchFamily="-65" charset="0"/>
              </a:endParaRPr>
            </a:p>
            <a:p>
              <a:pPr marL="285750" lvl="1" indent="-285750" algn="l">
                <a:spcBef>
                  <a:spcPts val="300"/>
                </a:spcBef>
                <a:spcAft>
                  <a:spcPts val="0"/>
                </a:spcAft>
                <a:buClr>
                  <a:schemeClr val="accent1">
                    <a:lumMod val="75000"/>
                  </a:schemeClr>
                </a:buClr>
                <a:buFont typeface="Wingdings" pitchFamily="2" charset="2"/>
                <a:buChar char="§"/>
              </a:pPr>
              <a:r>
                <a:rPr lang="zh-CN" altLang="en-US" sz="1400" dirty="0" smtClean="0">
                  <a:solidFill>
                    <a:srgbClr val="333333"/>
                  </a:solidFill>
                  <a:latin typeface="Arial"/>
                  <a:ea typeface="SimHei" pitchFamily="2" charset="-122"/>
                  <a:cs typeface="Arial" pitchFamily="-65" charset="0"/>
                </a:rPr>
                <a:t>大幅度降低实施虚拟化门槛</a:t>
              </a:r>
              <a:r>
                <a:rPr lang="en-US" sz="1400" dirty="0" smtClean="0">
                  <a:solidFill>
                    <a:srgbClr val="333333"/>
                  </a:solidFill>
                  <a:latin typeface="Arial"/>
                  <a:ea typeface="SimHei" pitchFamily="2" charset="-122"/>
                  <a:cs typeface="Arial" pitchFamily="-65" charset="0"/>
                </a:rPr>
                <a:t> </a:t>
              </a:r>
              <a:endParaRPr lang="en-US" sz="1400" dirty="0">
                <a:solidFill>
                  <a:srgbClr val="333333"/>
                </a:solidFill>
                <a:latin typeface="Arial"/>
                <a:ea typeface="SimHei" pitchFamily="2" charset="-122"/>
                <a:cs typeface="Arial" pitchFamily="-65" charset="0"/>
              </a:endParaRPr>
            </a:p>
          </p:txBody>
        </p:sp>
        <p:sp>
          <p:nvSpPr>
            <p:cNvPr id="57" name="Oval 66"/>
            <p:cNvSpPr>
              <a:spLocks noChangeArrowheads="1"/>
            </p:cNvSpPr>
            <p:nvPr>
              <p:custDataLst>
                <p:tags r:id="rId16"/>
              </p:custDataLst>
            </p:nvPr>
          </p:nvSpPr>
          <p:spPr bwMode="auto">
            <a:xfrm>
              <a:off x="4800600" y="3468575"/>
              <a:ext cx="397247" cy="380312"/>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wrap="none" anchor="ctr"/>
            <a:lstStyle/>
            <a:p>
              <a:pPr algn="l" eaLnBrk="0" hangingPunct="0">
                <a:spcAft>
                  <a:spcPts val="0"/>
                </a:spcAft>
                <a:defRPr/>
              </a:pPr>
              <a:r>
                <a:rPr lang="en-US" sz="1400" b="1" smtClean="0">
                  <a:solidFill>
                    <a:srgbClr val="FFFFFF"/>
                  </a:solidFill>
                  <a:latin typeface="Arial"/>
                  <a:ea typeface="SimHei" pitchFamily="2" charset="-122"/>
                </a:rPr>
                <a:t>2</a:t>
              </a:r>
              <a:endParaRPr lang="en-US" sz="1400" b="1" dirty="0">
                <a:solidFill>
                  <a:srgbClr val="FFFFFF"/>
                </a:solidFill>
                <a:latin typeface="Arial"/>
                <a:ea typeface="SimHei" pitchFamily="2" charset="-122"/>
              </a:endParaRPr>
            </a:p>
          </p:txBody>
        </p:sp>
      </p:grpSp>
      <p:graphicFrame>
        <p:nvGraphicFramePr>
          <p:cNvPr id="27" name="Object 26" hidden="1"/>
          <p:cNvGraphicFramePr>
            <a:graphicFrameLocks noChangeAspect="1"/>
          </p:cNvGraphicFramePr>
          <p:nvPr>
            <p:custDataLst>
              <p:tags r:id="rId2"/>
            </p:custDataLst>
            <p:extLst>
              <p:ext uri="{D42A27DB-BD31-4B8C-83A1-F6EECF244321}">
                <p14:modId xmlns:p14="http://schemas.microsoft.com/office/powerpoint/2010/main" xmlns="" val="3917250903"/>
              </p:ext>
            </p:extLst>
          </p:nvPr>
        </p:nvGraphicFramePr>
        <p:xfrm>
          <a:off x="0" y="0"/>
          <a:ext cx="158750" cy="158750"/>
        </p:xfrm>
        <a:graphic>
          <a:graphicData uri="http://schemas.openxmlformats.org/presentationml/2006/ole">
            <p:oleObj spid="_x0000_s617474" name="think-cell Slide" r:id="rId19" imgW="360" imgH="360" progId="">
              <p:embed/>
            </p:oleObj>
          </a:graphicData>
        </a:graphic>
      </p:graphicFrame>
      <p:sp>
        <p:nvSpPr>
          <p:cNvPr id="21506" name="Title 1"/>
          <p:cNvSpPr>
            <a:spLocks noGrp="1"/>
          </p:cNvSpPr>
          <p:nvPr>
            <p:ph type="title"/>
            <p:custDataLst>
              <p:tags r:id="rId3"/>
            </p:custDataLst>
          </p:nvPr>
        </p:nvSpPr>
        <p:spPr/>
        <p:txBody>
          <a:bodyPr/>
          <a:lstStyle/>
          <a:p>
            <a:r>
              <a:rPr lang="en-US" dirty="0" err="1" smtClean="0">
                <a:latin typeface="Arial"/>
              </a:rPr>
              <a:t>vSphere</a:t>
            </a:r>
            <a:r>
              <a:rPr lang="en-US" dirty="0" smtClean="0"/>
              <a:t> </a:t>
            </a:r>
            <a:r>
              <a:rPr lang="en-US" dirty="0" smtClean="0">
                <a:latin typeface="Arial"/>
              </a:rPr>
              <a:t>Storage</a:t>
            </a:r>
            <a:r>
              <a:rPr lang="en-US" dirty="0" smtClean="0"/>
              <a:t> </a:t>
            </a:r>
            <a:r>
              <a:rPr lang="en-US" dirty="0" smtClean="0">
                <a:latin typeface="Arial"/>
              </a:rPr>
              <a:t>Appliance</a:t>
            </a:r>
            <a:r>
              <a:rPr lang="en-US" dirty="0" smtClean="0"/>
              <a:t> </a:t>
            </a:r>
            <a:r>
              <a:rPr lang="en-US" altLang="zh-CN" dirty="0" smtClean="0"/>
              <a:t>—</a:t>
            </a:r>
            <a:r>
              <a:rPr lang="en-US" dirty="0" smtClean="0"/>
              <a:t> </a:t>
            </a:r>
            <a:r>
              <a:rPr lang="ja-JP" altLang="en-US" dirty="0" smtClean="0">
                <a:latin typeface="Arial"/>
              </a:rPr>
              <a:t>适合所有企业的共享存储</a:t>
            </a:r>
            <a:endParaRPr lang="en-US" dirty="0" smtClean="0">
              <a:latin typeface="Arial"/>
            </a:endParaRPr>
          </a:p>
        </p:txBody>
      </p:sp>
      <p:sp>
        <p:nvSpPr>
          <p:cNvPr id="30" name="Rounded Rectangle 29"/>
          <p:cNvSpPr/>
          <p:nvPr/>
        </p:nvSpPr>
        <p:spPr bwMode="auto">
          <a:xfrm>
            <a:off x="224117" y="914401"/>
            <a:ext cx="4297680" cy="5114440"/>
          </a:xfrm>
          <a:prstGeom prst="roundRect">
            <a:avLst>
              <a:gd name="adj" fmla="val 2319"/>
            </a:avLst>
          </a:prstGeom>
          <a:noFill/>
          <a:ln w="6350">
            <a:solidFill>
              <a:schemeClr val="bg2">
                <a:lumMod val="75000"/>
              </a:schemeClr>
            </a:solidFill>
            <a:round/>
            <a:headEnd/>
            <a:tailEnd/>
          </a:ln>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smtClean="0">
              <a:solidFill>
                <a:srgbClr val="FFFFFF"/>
              </a:solidFill>
              <a:ea typeface="SimHei" pitchFamily="2" charset="-122"/>
            </a:endParaRPr>
          </a:p>
        </p:txBody>
      </p:sp>
      <p:grpSp>
        <p:nvGrpSpPr>
          <p:cNvPr id="3" name="Group 44"/>
          <p:cNvGrpSpPr/>
          <p:nvPr/>
        </p:nvGrpSpPr>
        <p:grpSpPr>
          <a:xfrm>
            <a:off x="229598" y="908367"/>
            <a:ext cx="4300198" cy="429370"/>
            <a:chOff x="4634821" y="924780"/>
            <a:chExt cx="4300198" cy="429370"/>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grpSpPr>
        <p:sp>
          <p:nvSpPr>
            <p:cNvPr id="46" name="Rectangle 45"/>
            <p:cNvSpPr/>
            <p:nvPr/>
          </p:nvSpPr>
          <p:spPr bwMode="auto">
            <a:xfrm>
              <a:off x="4634821" y="1221527"/>
              <a:ext cx="4299774" cy="132623"/>
            </a:xfrm>
            <a:prstGeom prst="rect">
              <a:avLst/>
            </a:prstGeom>
            <a:grpFill/>
            <a:ln w="19050">
              <a:noFill/>
              <a:round/>
              <a:headEnd/>
              <a:tailEnd/>
            </a:ln>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smtClean="0">
                <a:solidFill>
                  <a:srgbClr val="FFFFFF"/>
                </a:solidFill>
                <a:ea typeface="SimHei" pitchFamily="2" charset="-122"/>
              </a:endParaRPr>
            </a:p>
          </p:txBody>
        </p:sp>
        <p:sp>
          <p:nvSpPr>
            <p:cNvPr id="47" name="Rounded Rectangle 46"/>
            <p:cNvSpPr/>
            <p:nvPr/>
          </p:nvSpPr>
          <p:spPr bwMode="auto">
            <a:xfrm>
              <a:off x="4634821" y="924780"/>
              <a:ext cx="4300198" cy="395785"/>
            </a:xfrm>
            <a:prstGeom prst="roundRect">
              <a:avLst/>
            </a:prstGeom>
            <a:grpFill/>
            <a:ln w="12700">
              <a:noFill/>
              <a:round/>
              <a:headEnd/>
              <a:tailEnd/>
            </a:ln>
          </p:spPr>
          <p:txBody>
            <a:bodyPr wrap="none" lIns="0" tIns="0" rIns="0" bIns="0" rtlCol="0" anchor="ctr"/>
            <a:lstStyle/>
            <a:p>
              <a:r>
                <a:rPr lang="ja-JP" altLang="en-US" sz="1800" b="1" smtClean="0">
                  <a:solidFill>
                    <a:srgbClr val="FFFFFF"/>
                  </a:solidFill>
                  <a:latin typeface="Arial"/>
                  <a:ea typeface="SimHei" pitchFamily="2" charset="-122"/>
                </a:rPr>
                <a:t>什么是</a:t>
              </a:r>
              <a:r>
                <a:rPr lang="ja-JP" altLang="en-US" sz="1800" b="1" smtClean="0">
                  <a:solidFill>
                    <a:srgbClr val="FFFFFF"/>
                  </a:solidFill>
                  <a:ea typeface="SimHei" pitchFamily="2" charset="-122"/>
                </a:rPr>
                <a:t> </a:t>
              </a:r>
              <a:r>
                <a:rPr lang="en-US" sz="1800" b="1" smtClean="0">
                  <a:solidFill>
                    <a:srgbClr val="FFFFFF"/>
                  </a:solidFill>
                  <a:latin typeface="Arial"/>
                  <a:ea typeface="SimHei" pitchFamily="2" charset="-122"/>
                </a:rPr>
                <a:t>VSA？</a:t>
              </a:r>
              <a:endParaRPr lang="en-US" sz="1800" b="1" dirty="0" smtClean="0">
                <a:solidFill>
                  <a:srgbClr val="FFFFFF"/>
                </a:solidFill>
                <a:latin typeface="Arial"/>
                <a:ea typeface="SimHei" pitchFamily="2" charset="-122"/>
              </a:endParaRPr>
            </a:p>
          </p:txBody>
        </p:sp>
      </p:grpSp>
      <p:pic>
        <p:nvPicPr>
          <p:cNvPr id="49" name="Picture 2"/>
          <p:cNvPicPr>
            <a:picLocks noChangeAspect="1" noChangeArrowheads="1"/>
          </p:cNvPicPr>
          <p:nvPr>
            <p:custDataLst>
              <p:tags r:id="rId4"/>
            </p:custDataLst>
          </p:nvPr>
        </p:nvPicPr>
        <p:blipFill>
          <a:blip r:embed="rId20" cstate="print"/>
          <a:stretch>
            <a:fillRect/>
          </a:stretch>
        </p:blipFill>
        <p:spPr bwMode="auto">
          <a:xfrm>
            <a:off x="342557" y="2344919"/>
            <a:ext cx="4098529" cy="23160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0" name="TextBox 49"/>
          <p:cNvSpPr txBox="1"/>
          <p:nvPr>
            <p:custDataLst>
              <p:tags r:id="rId5"/>
            </p:custDataLst>
          </p:nvPr>
        </p:nvSpPr>
        <p:spPr>
          <a:xfrm>
            <a:off x="315096" y="1662979"/>
            <a:ext cx="4134403" cy="584775"/>
          </a:xfrm>
          <a:prstGeom prst="rect">
            <a:avLst/>
          </a:prstGeom>
          <a:noFill/>
        </p:spPr>
        <p:txBody>
          <a:bodyPr wrap="square" rtlCol="0">
            <a:spAutoFit/>
          </a:bodyPr>
          <a:lstStyle/>
          <a:p>
            <a:pPr fontAlgn="auto">
              <a:spcBef>
                <a:spcPts val="0"/>
              </a:spcBef>
              <a:spcAft>
                <a:spcPts val="0"/>
              </a:spcAft>
            </a:pPr>
            <a:r>
              <a:rPr lang="en-US" sz="1600" b="1" smtClean="0">
                <a:solidFill>
                  <a:srgbClr val="003D79"/>
                </a:solidFill>
                <a:latin typeface="Arial"/>
                <a:ea typeface="SimHei" pitchFamily="2" charset="-122"/>
              </a:rPr>
              <a:t>VMware vSphere </a:t>
            </a:r>
            <a:br>
              <a:rPr lang="en-US" sz="1600" b="1" smtClean="0">
                <a:solidFill>
                  <a:srgbClr val="003D79"/>
                </a:solidFill>
                <a:latin typeface="Arial"/>
                <a:ea typeface="SimHei" pitchFamily="2" charset="-122"/>
              </a:rPr>
            </a:br>
            <a:r>
              <a:rPr lang="en-US" sz="1600" b="1" smtClean="0">
                <a:solidFill>
                  <a:srgbClr val="003D79"/>
                </a:solidFill>
                <a:latin typeface="Arial"/>
                <a:ea typeface="SimHei" pitchFamily="2" charset="-122"/>
              </a:rPr>
              <a:t>Storage Appliance (VSA)</a:t>
            </a:r>
            <a:endParaRPr lang="en-US" sz="1600" b="1" dirty="0" smtClean="0">
              <a:solidFill>
                <a:srgbClr val="003D79"/>
              </a:solidFill>
              <a:latin typeface="Arial"/>
              <a:ea typeface="SimHei" pitchFamily="2" charset="-122"/>
            </a:endParaRPr>
          </a:p>
        </p:txBody>
      </p:sp>
      <p:sp>
        <p:nvSpPr>
          <p:cNvPr id="51" name="TextBox 50"/>
          <p:cNvSpPr txBox="1"/>
          <p:nvPr>
            <p:custDataLst>
              <p:tags r:id="rId6"/>
            </p:custDataLst>
          </p:nvPr>
        </p:nvSpPr>
        <p:spPr>
          <a:xfrm>
            <a:off x="521939" y="4967292"/>
            <a:ext cx="3720717" cy="584775"/>
          </a:xfrm>
          <a:prstGeom prst="rect">
            <a:avLst/>
          </a:prstGeom>
          <a:noFill/>
        </p:spPr>
        <p:txBody>
          <a:bodyPr wrap="square" rtlCol="0">
            <a:spAutoFit/>
          </a:bodyPr>
          <a:lstStyle/>
          <a:p>
            <a:pPr fontAlgn="auto">
              <a:spcBef>
                <a:spcPts val="0"/>
              </a:spcBef>
              <a:spcAft>
                <a:spcPts val="0"/>
              </a:spcAft>
            </a:pPr>
            <a:r>
              <a:rPr lang="zh-CN" altLang="en-US" sz="1600" b="1" smtClean="0">
                <a:solidFill>
                  <a:srgbClr val="003D79"/>
                </a:solidFill>
                <a:latin typeface="Arial"/>
                <a:ea typeface="SimHei" pitchFamily="2" charset="-122"/>
              </a:rPr>
              <a:t>这款革命性软件能够提供共享存储功能，却不像共享存储那么昂贵和复杂</a:t>
            </a:r>
            <a:endParaRPr lang="en-US" sz="1600" b="1" dirty="0" smtClean="0">
              <a:solidFill>
                <a:srgbClr val="003D79"/>
              </a:solidFill>
              <a:latin typeface="Arial"/>
              <a:ea typeface="SimHei" pitchFamily="2" charset="-122"/>
            </a:endParaRPr>
          </a:p>
        </p:txBody>
      </p:sp>
      <p:grpSp>
        <p:nvGrpSpPr>
          <p:cNvPr id="4" name="Group 15"/>
          <p:cNvGrpSpPr/>
          <p:nvPr/>
        </p:nvGrpSpPr>
        <p:grpSpPr>
          <a:xfrm>
            <a:off x="4800600" y="4827680"/>
            <a:ext cx="4161634" cy="992579"/>
            <a:chOff x="4800600" y="4827680"/>
            <a:chExt cx="4161634" cy="992579"/>
          </a:xfrm>
        </p:grpSpPr>
        <p:sp>
          <p:nvSpPr>
            <p:cNvPr id="59" name="TextBox 58"/>
            <p:cNvSpPr txBox="1"/>
            <p:nvPr>
              <p:custDataLst>
                <p:tags r:id="rId10"/>
              </p:custDataLst>
            </p:nvPr>
          </p:nvSpPr>
          <p:spPr>
            <a:xfrm>
              <a:off x="6858001" y="4827680"/>
              <a:ext cx="2104233" cy="992579"/>
            </a:xfrm>
            <a:prstGeom prst="rect">
              <a:avLst/>
            </a:prstGeom>
            <a:noFill/>
          </p:spPr>
          <p:txBody>
            <a:bodyPr wrap="square" rtlCol="0">
              <a:spAutoFit/>
            </a:bodyPr>
            <a:lstStyle/>
            <a:p>
              <a:pPr marL="285750" lvl="1" indent="-285750" algn="l">
                <a:spcBef>
                  <a:spcPts val="300"/>
                </a:spcBef>
                <a:spcAft>
                  <a:spcPts val="0"/>
                </a:spcAft>
                <a:buClr>
                  <a:schemeClr val="accent1">
                    <a:lumMod val="75000"/>
                  </a:schemeClr>
                </a:buClr>
                <a:buFont typeface="Wingdings" pitchFamily="2" charset="2"/>
                <a:buChar char="§"/>
              </a:pPr>
              <a:r>
                <a:rPr lang="zh-CN" altLang="en-US" sz="1400" smtClean="0">
                  <a:solidFill>
                    <a:srgbClr val="333333"/>
                  </a:solidFill>
                  <a:latin typeface="Arial"/>
                  <a:ea typeface="SimHei" pitchFamily="2" charset="-122"/>
                  <a:cs typeface="Arial" pitchFamily="-65" charset="0"/>
                </a:rPr>
                <a:t>“一次设置，终生</a:t>
              </a:r>
              <a:r>
                <a:rPr lang="en-US" altLang="zh-CN" sz="1400" smtClean="0">
                  <a:solidFill>
                    <a:srgbClr val="333333"/>
                  </a:solidFill>
                  <a:latin typeface="Arial"/>
                  <a:ea typeface="SimHei" pitchFamily="2" charset="-122"/>
                  <a:cs typeface="Arial" pitchFamily="-65" charset="0"/>
                </a:rPr>
                <a:t/>
              </a:r>
              <a:br>
                <a:rPr lang="en-US" altLang="zh-CN" sz="1400" smtClean="0">
                  <a:solidFill>
                    <a:srgbClr val="333333"/>
                  </a:solidFill>
                  <a:latin typeface="Arial"/>
                  <a:ea typeface="SimHei" pitchFamily="2" charset="-122"/>
                  <a:cs typeface="Arial" pitchFamily="-65" charset="0"/>
                </a:rPr>
              </a:br>
              <a:r>
                <a:rPr lang="zh-CN" altLang="en-US" sz="1400" smtClean="0">
                  <a:solidFill>
                    <a:srgbClr val="333333"/>
                  </a:solidFill>
                  <a:latin typeface="Arial"/>
                  <a:ea typeface="SimHei" pitchFamily="2" charset="-122"/>
                  <a:cs typeface="Arial" pitchFamily="-65" charset="0"/>
                </a:rPr>
                <a:t>无忧”的自动化</a:t>
              </a:r>
              <a:r>
                <a:rPr lang="en-US" sz="1400" smtClean="0">
                  <a:solidFill>
                    <a:srgbClr val="333333"/>
                  </a:solidFill>
                  <a:latin typeface="Arial"/>
                  <a:ea typeface="SimHei" pitchFamily="2" charset="-122"/>
                  <a:cs typeface="Arial" pitchFamily="-65" charset="0"/>
                </a:rPr>
                <a:t> </a:t>
              </a:r>
              <a:endParaRPr lang="en-US" sz="1400" dirty="0" smtClean="0">
                <a:solidFill>
                  <a:srgbClr val="333333"/>
                </a:solidFill>
                <a:latin typeface="Arial"/>
                <a:ea typeface="SimHei" pitchFamily="2" charset="-122"/>
                <a:cs typeface="Arial" pitchFamily="-65" charset="0"/>
              </a:endParaRPr>
            </a:p>
            <a:p>
              <a:pPr marL="285750" lvl="1" indent="-285750" algn="l">
                <a:spcBef>
                  <a:spcPts val="300"/>
                </a:spcBef>
                <a:spcAft>
                  <a:spcPts val="0"/>
                </a:spcAft>
                <a:buClr>
                  <a:schemeClr val="accent1">
                    <a:lumMod val="75000"/>
                  </a:schemeClr>
                </a:buClr>
                <a:buFont typeface="Wingdings" pitchFamily="2" charset="2"/>
                <a:buChar char="§"/>
              </a:pPr>
              <a:r>
                <a:rPr lang="ja-JP" altLang="en-US" sz="1400" smtClean="0">
                  <a:solidFill>
                    <a:srgbClr val="333333"/>
                  </a:solidFill>
                  <a:latin typeface="Arial"/>
                  <a:ea typeface="SimHei" pitchFamily="2" charset="-122"/>
                  <a:cs typeface="Arial" pitchFamily="-65" charset="0"/>
                </a:rPr>
                <a:t>更充分地利用您的</a:t>
              </a:r>
              <a:r>
                <a:rPr lang="en-US" altLang="ja-JP" sz="1400" smtClean="0">
                  <a:solidFill>
                    <a:srgbClr val="333333"/>
                  </a:solidFill>
                  <a:latin typeface="Arial"/>
                  <a:ea typeface="SimHei" pitchFamily="2" charset="-122"/>
                  <a:cs typeface="Arial" pitchFamily="-65" charset="0"/>
                </a:rPr>
                <a:t/>
              </a:r>
              <a:br>
                <a:rPr lang="en-US" altLang="ja-JP" sz="1400" smtClean="0">
                  <a:solidFill>
                    <a:srgbClr val="333333"/>
                  </a:solidFill>
                  <a:latin typeface="Arial"/>
                  <a:ea typeface="SimHei" pitchFamily="2" charset="-122"/>
                  <a:cs typeface="Arial" pitchFamily="-65" charset="0"/>
                </a:rPr>
              </a:br>
              <a:r>
                <a:rPr lang="ja-JP" altLang="en-US" sz="1400" smtClean="0">
                  <a:solidFill>
                    <a:srgbClr val="333333"/>
                  </a:solidFill>
                  <a:latin typeface="Arial"/>
                  <a:ea typeface="SimHei" pitchFamily="2" charset="-122"/>
                  <a:cs typeface="Arial" pitchFamily="-65" charset="0"/>
                </a:rPr>
                <a:t>硬件</a:t>
              </a:r>
              <a:r>
                <a:rPr lang="en-US" sz="1400" smtClean="0">
                  <a:solidFill>
                    <a:srgbClr val="333333"/>
                  </a:solidFill>
                  <a:latin typeface="Arial"/>
                  <a:ea typeface="SimHei" pitchFamily="2" charset="-122"/>
                  <a:cs typeface="Arial" pitchFamily="-65" charset="0"/>
                </a:rPr>
                <a:t> </a:t>
              </a:r>
              <a:endParaRPr lang="en-US" sz="1400" dirty="0" smtClean="0">
                <a:solidFill>
                  <a:srgbClr val="333333"/>
                </a:solidFill>
                <a:latin typeface="Arial"/>
                <a:ea typeface="SimHei" pitchFamily="2" charset="-122"/>
                <a:cs typeface="Arial" pitchFamily="-65" charset="0"/>
              </a:endParaRPr>
            </a:p>
          </p:txBody>
        </p:sp>
        <p:sp>
          <p:nvSpPr>
            <p:cNvPr id="60" name="Rectangle 59"/>
            <p:cNvSpPr/>
            <p:nvPr>
              <p:custDataLst>
                <p:tags r:id="rId11"/>
              </p:custDataLst>
            </p:nvPr>
          </p:nvSpPr>
          <p:spPr>
            <a:xfrm>
              <a:off x="5020499" y="4956904"/>
              <a:ext cx="2057400" cy="738664"/>
            </a:xfrm>
            <a:prstGeom prst="rect">
              <a:avLst/>
            </a:prstGeom>
          </p:spPr>
          <p:txBody>
            <a:bodyPr wrap="square">
              <a:spAutoFit/>
            </a:bodyPr>
            <a:lstStyle/>
            <a:p>
              <a:pPr>
                <a:spcAft>
                  <a:spcPts val="0"/>
                </a:spcAft>
              </a:pPr>
              <a:r>
                <a:rPr lang="zh-CN" altLang="en-US" sz="1400" b="1" smtClean="0">
                  <a:solidFill>
                    <a:srgbClr val="003D79"/>
                  </a:solidFill>
                  <a:latin typeface="Arial"/>
                  <a:ea typeface="SimHei" pitchFamily="2" charset="-122"/>
                  <a:cs typeface="Arial" pitchFamily="-65" charset="0"/>
                </a:rPr>
                <a:t>世界级数据中心</a:t>
              </a:r>
              <a:r>
                <a:rPr lang="en-US" altLang="zh-CN" sz="1400" b="1" smtClean="0">
                  <a:solidFill>
                    <a:srgbClr val="003D79"/>
                  </a:solidFill>
                  <a:latin typeface="Arial"/>
                  <a:ea typeface="SimHei" pitchFamily="2" charset="-122"/>
                  <a:cs typeface="Arial" pitchFamily="-65" charset="0"/>
                </a:rPr>
                <a:t/>
              </a:r>
              <a:br>
                <a:rPr lang="en-US" altLang="zh-CN" sz="1400" b="1" smtClean="0">
                  <a:solidFill>
                    <a:srgbClr val="003D79"/>
                  </a:solidFill>
                  <a:latin typeface="Arial"/>
                  <a:ea typeface="SimHei" pitchFamily="2" charset="-122"/>
                  <a:cs typeface="Arial" pitchFamily="-65" charset="0"/>
                </a:rPr>
              </a:br>
              <a:r>
                <a:rPr lang="zh-CN" altLang="en-US" sz="1400" b="1" smtClean="0">
                  <a:solidFill>
                    <a:srgbClr val="003D79"/>
                  </a:solidFill>
                  <a:latin typeface="Arial"/>
                  <a:ea typeface="SimHei" pitchFamily="2" charset="-122"/>
                  <a:cs typeface="Arial" pitchFamily="-65" charset="0"/>
                </a:rPr>
                <a:t>功能 </a:t>
              </a:r>
              <a:r>
                <a:rPr lang="en-US" altLang="zh-CN" sz="1400" b="1" smtClean="0">
                  <a:solidFill>
                    <a:srgbClr val="003D79"/>
                  </a:solidFill>
                  <a:latin typeface="Arial"/>
                  <a:ea typeface="SimHei" pitchFamily="2" charset="-122"/>
                  <a:cs typeface="Arial" pitchFamily="-65" charset="0"/>
                </a:rPr>
                <a:t>— </a:t>
              </a:r>
              <a:r>
                <a:rPr lang="zh-CN" altLang="en-US" sz="1400" b="1" smtClean="0">
                  <a:solidFill>
                    <a:srgbClr val="003D79"/>
                  </a:solidFill>
                  <a:latin typeface="Arial"/>
                  <a:ea typeface="SimHei" pitchFamily="2" charset="-122"/>
                  <a:cs typeface="Arial" pitchFamily="-65" charset="0"/>
                </a:rPr>
                <a:t>即使是</a:t>
              </a:r>
              <a:r>
                <a:rPr lang="en-US" altLang="zh-CN" sz="1400" b="1" smtClean="0">
                  <a:solidFill>
                    <a:srgbClr val="003D79"/>
                  </a:solidFill>
                  <a:latin typeface="Arial"/>
                  <a:ea typeface="SimHei" pitchFamily="2" charset="-122"/>
                  <a:cs typeface="Arial" pitchFamily="-65" charset="0"/>
                </a:rPr>
                <a:t/>
              </a:r>
              <a:br>
                <a:rPr lang="en-US" altLang="zh-CN" sz="1400" b="1" smtClean="0">
                  <a:solidFill>
                    <a:srgbClr val="003D79"/>
                  </a:solidFill>
                  <a:latin typeface="Arial"/>
                  <a:ea typeface="SimHei" pitchFamily="2" charset="-122"/>
                  <a:cs typeface="Arial" pitchFamily="-65" charset="0"/>
                </a:rPr>
              </a:br>
              <a:r>
                <a:rPr lang="zh-CN" altLang="en-US" sz="1400" b="1" smtClean="0">
                  <a:solidFill>
                    <a:srgbClr val="003D79"/>
                  </a:solidFill>
                  <a:latin typeface="Arial"/>
                  <a:ea typeface="SimHei" pitchFamily="2" charset="-122"/>
                  <a:cs typeface="Arial" pitchFamily="-65" charset="0"/>
                </a:rPr>
                <a:t>小型环境也可受益</a:t>
              </a:r>
              <a:r>
                <a:rPr lang="en-US" sz="1400" b="1" smtClean="0">
                  <a:solidFill>
                    <a:schemeClr val="accent3"/>
                  </a:solidFill>
                  <a:latin typeface="Arial"/>
                  <a:ea typeface="SimHei" pitchFamily="2" charset="-122"/>
                  <a:cs typeface="Arial" pitchFamily="-65" charset="0"/>
                </a:rPr>
                <a:t> </a:t>
              </a:r>
              <a:endParaRPr lang="en-US" sz="1400" b="1" dirty="0">
                <a:solidFill>
                  <a:schemeClr val="accent3"/>
                </a:solidFill>
                <a:latin typeface="Arial"/>
                <a:ea typeface="SimHei" pitchFamily="2" charset="-122"/>
                <a:cs typeface="Arial" pitchFamily="-65" charset="0"/>
              </a:endParaRPr>
            </a:p>
          </p:txBody>
        </p:sp>
        <p:sp>
          <p:nvSpPr>
            <p:cNvPr id="61" name="Oval 66"/>
            <p:cNvSpPr>
              <a:spLocks noChangeArrowheads="1"/>
            </p:cNvSpPr>
            <p:nvPr>
              <p:custDataLst>
                <p:tags r:id="rId12"/>
              </p:custDataLst>
            </p:nvPr>
          </p:nvSpPr>
          <p:spPr bwMode="auto">
            <a:xfrm>
              <a:off x="4800600" y="5133813"/>
              <a:ext cx="397247" cy="380312"/>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wrap="none" anchor="ctr"/>
            <a:lstStyle/>
            <a:p>
              <a:pPr algn="l" eaLnBrk="0" hangingPunct="0">
                <a:spcAft>
                  <a:spcPts val="0"/>
                </a:spcAft>
                <a:defRPr/>
              </a:pPr>
              <a:r>
                <a:rPr lang="en-US" sz="1400" b="1" smtClean="0">
                  <a:solidFill>
                    <a:srgbClr val="FFFFFF"/>
                  </a:solidFill>
                  <a:latin typeface="Arial"/>
                  <a:ea typeface="SimHei" pitchFamily="2" charset="-122"/>
                </a:rPr>
                <a:t>3</a:t>
              </a:r>
              <a:endParaRPr lang="en-US" sz="1400" b="1" dirty="0">
                <a:solidFill>
                  <a:srgbClr val="FFFFFF"/>
                </a:solidFill>
                <a:latin typeface="Arial"/>
                <a:ea typeface="SimHei" pitchFamily="2" charset="-122"/>
              </a:endParaRPr>
            </a:p>
          </p:txBody>
        </p:sp>
      </p:grpSp>
      <p:grpSp>
        <p:nvGrpSpPr>
          <p:cNvPr id="5" name="Group 1"/>
          <p:cNvGrpSpPr/>
          <p:nvPr/>
        </p:nvGrpSpPr>
        <p:grpSpPr>
          <a:xfrm>
            <a:off x="4634821" y="924780"/>
            <a:ext cx="4327412" cy="5111115"/>
            <a:chOff x="4634821" y="924780"/>
            <a:chExt cx="4327412" cy="5111115"/>
          </a:xfrm>
        </p:grpSpPr>
        <p:sp>
          <p:nvSpPr>
            <p:cNvPr id="38" name="Rounded Rectangle 37"/>
            <p:cNvSpPr/>
            <p:nvPr/>
          </p:nvSpPr>
          <p:spPr bwMode="auto">
            <a:xfrm>
              <a:off x="4635323" y="964598"/>
              <a:ext cx="4297662" cy="5071297"/>
            </a:xfrm>
            <a:prstGeom prst="roundRect">
              <a:avLst>
                <a:gd name="adj" fmla="val 2319"/>
              </a:avLst>
            </a:prstGeom>
            <a:noFill/>
            <a:ln w="6350">
              <a:solidFill>
                <a:schemeClr val="bg2">
                  <a:lumMod val="75000"/>
                </a:schemeClr>
              </a:solidFill>
              <a:round/>
              <a:headEnd/>
              <a:tailEnd/>
            </a:ln>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smtClean="0">
                <a:solidFill>
                  <a:srgbClr val="FFFFFF"/>
                </a:solidFill>
                <a:ea typeface="SimHei" pitchFamily="2" charset="-122"/>
              </a:endParaRPr>
            </a:p>
          </p:txBody>
        </p:sp>
        <p:grpSp>
          <p:nvGrpSpPr>
            <p:cNvPr id="6" name="Group 38"/>
            <p:cNvGrpSpPr/>
            <p:nvPr/>
          </p:nvGrpSpPr>
          <p:grpSpPr>
            <a:xfrm>
              <a:off x="4634821" y="924780"/>
              <a:ext cx="4300198" cy="429370"/>
              <a:chOff x="4634821" y="924780"/>
              <a:chExt cx="4300198" cy="429370"/>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grpSpPr>
          <p:sp>
            <p:nvSpPr>
              <p:cNvPr id="41" name="Rectangle 40"/>
              <p:cNvSpPr/>
              <p:nvPr/>
            </p:nvSpPr>
            <p:spPr bwMode="auto">
              <a:xfrm>
                <a:off x="4634821" y="1221527"/>
                <a:ext cx="4299774" cy="132623"/>
              </a:xfrm>
              <a:prstGeom prst="rect">
                <a:avLst/>
              </a:prstGeom>
              <a:grpFill/>
              <a:ln w="19050">
                <a:noFill/>
                <a:round/>
                <a:headEnd/>
                <a:tailEnd/>
              </a:ln>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smtClean="0">
                  <a:solidFill>
                    <a:srgbClr val="FFFFFF"/>
                  </a:solidFill>
                  <a:ea typeface="SimHei" pitchFamily="2" charset="-122"/>
                </a:endParaRPr>
              </a:p>
            </p:txBody>
          </p:sp>
          <p:sp>
            <p:nvSpPr>
              <p:cNvPr id="42" name="Rounded Rectangle 41"/>
              <p:cNvSpPr/>
              <p:nvPr/>
            </p:nvSpPr>
            <p:spPr bwMode="auto">
              <a:xfrm>
                <a:off x="4634821" y="924780"/>
                <a:ext cx="4300198" cy="395785"/>
              </a:xfrm>
              <a:prstGeom prst="roundRect">
                <a:avLst/>
              </a:prstGeom>
              <a:grpFill/>
              <a:ln w="12700">
                <a:noFill/>
                <a:round/>
                <a:headEnd/>
                <a:tailEnd/>
              </a:ln>
            </p:spPr>
            <p:txBody>
              <a:bodyPr wrap="none" lIns="0" tIns="0" rIns="0" bIns="0" rtlCol="0" anchor="ctr"/>
              <a:lstStyle/>
              <a:p>
                <a:r>
                  <a:rPr lang="zh-CN" altLang="en-US" sz="1800" b="1" smtClean="0">
                    <a:solidFill>
                      <a:srgbClr val="FFFFFF"/>
                    </a:solidFill>
                    <a:latin typeface="Arial"/>
                    <a:ea typeface="SimHei" pitchFamily="2" charset="-122"/>
                  </a:rPr>
                  <a:t>客户获得的好处</a:t>
                </a:r>
                <a:endParaRPr lang="en-US" sz="1800" b="1" dirty="0" smtClean="0">
                  <a:solidFill>
                    <a:srgbClr val="FFFFFF"/>
                  </a:solidFill>
                  <a:latin typeface="Arial"/>
                  <a:ea typeface="SimHei" pitchFamily="2" charset="-122"/>
                </a:endParaRPr>
              </a:p>
            </p:txBody>
          </p:sp>
        </p:grpSp>
        <p:sp>
          <p:nvSpPr>
            <p:cNvPr id="63" name="Rectangle 62"/>
            <p:cNvSpPr/>
            <p:nvPr>
              <p:custDataLst>
                <p:tags r:id="rId7"/>
              </p:custDataLst>
            </p:nvPr>
          </p:nvSpPr>
          <p:spPr>
            <a:xfrm>
              <a:off x="5272455" y="1924192"/>
              <a:ext cx="1553489" cy="307777"/>
            </a:xfrm>
            <a:prstGeom prst="rect">
              <a:avLst/>
            </a:prstGeom>
          </p:spPr>
          <p:txBody>
            <a:bodyPr wrap="square">
              <a:spAutoFit/>
            </a:bodyPr>
            <a:lstStyle/>
            <a:p>
              <a:pPr>
                <a:spcAft>
                  <a:spcPts val="0"/>
                </a:spcAft>
              </a:pPr>
              <a:r>
                <a:rPr lang="zh-CN" altLang="en-US" sz="1400" b="1" smtClean="0">
                  <a:solidFill>
                    <a:srgbClr val="003D79"/>
                  </a:solidFill>
                  <a:latin typeface="Arial"/>
                  <a:ea typeface="SimHei" pitchFamily="2" charset="-122"/>
                  <a:cs typeface="Arial" pitchFamily="-65" charset="0"/>
                </a:rPr>
                <a:t>简单的五次单击</a:t>
              </a:r>
              <a:endParaRPr lang="en-US" sz="1400" b="1" dirty="0">
                <a:solidFill>
                  <a:srgbClr val="003D79"/>
                </a:solidFill>
                <a:latin typeface="Arial"/>
                <a:ea typeface="SimHei" pitchFamily="2" charset="-122"/>
                <a:cs typeface="Arial" pitchFamily="-65" charset="0"/>
              </a:endParaRPr>
            </a:p>
          </p:txBody>
        </p:sp>
        <p:sp>
          <p:nvSpPr>
            <p:cNvPr id="64" name="Rectangle 63"/>
            <p:cNvSpPr/>
            <p:nvPr>
              <p:custDataLst>
                <p:tags r:id="rId8"/>
              </p:custDataLst>
            </p:nvPr>
          </p:nvSpPr>
          <p:spPr>
            <a:xfrm>
              <a:off x="6858001" y="1676400"/>
              <a:ext cx="2104232" cy="815608"/>
            </a:xfrm>
            <a:prstGeom prst="rect">
              <a:avLst/>
            </a:prstGeom>
          </p:spPr>
          <p:txBody>
            <a:bodyPr wrap="square">
              <a:spAutoFit/>
            </a:bodyPr>
            <a:lstStyle/>
            <a:p>
              <a:pPr marL="285750" lvl="1" indent="-285750" algn="l">
                <a:spcBef>
                  <a:spcPts val="300"/>
                </a:spcBef>
                <a:spcAft>
                  <a:spcPts val="0"/>
                </a:spcAft>
                <a:buClr>
                  <a:schemeClr val="accent1">
                    <a:lumMod val="75000"/>
                  </a:schemeClr>
                </a:buClr>
                <a:buFont typeface="Wingdings" pitchFamily="2" charset="2"/>
                <a:buChar char="§"/>
              </a:pPr>
              <a:r>
                <a:rPr lang="zh-CN" altLang="en-US" sz="1400" smtClean="0">
                  <a:solidFill>
                    <a:srgbClr val="333333"/>
                  </a:solidFill>
                  <a:latin typeface="Arial"/>
                  <a:ea typeface="SimHei" pitchFamily="2" charset="-122"/>
                  <a:cs typeface="Arial" pitchFamily="-65" charset="0"/>
                </a:rPr>
                <a:t>数分钟即可安装完毕</a:t>
              </a:r>
              <a:r>
                <a:rPr lang="en-US" sz="1400" smtClean="0">
                  <a:solidFill>
                    <a:srgbClr val="333333"/>
                  </a:solidFill>
                  <a:latin typeface="Arial"/>
                  <a:ea typeface="SimHei" pitchFamily="2" charset="-122"/>
                  <a:cs typeface="Arial" pitchFamily="-65" charset="0"/>
                </a:rPr>
                <a:t> </a:t>
              </a:r>
              <a:endParaRPr lang="en-US" sz="1400" dirty="0">
                <a:solidFill>
                  <a:srgbClr val="333333"/>
                </a:solidFill>
                <a:latin typeface="Arial"/>
                <a:ea typeface="SimHei" pitchFamily="2" charset="-122"/>
                <a:cs typeface="Arial" pitchFamily="-65" charset="0"/>
              </a:endParaRPr>
            </a:p>
            <a:p>
              <a:pPr marL="285750" lvl="1" indent="-285750" algn="l">
                <a:spcBef>
                  <a:spcPts val="300"/>
                </a:spcBef>
                <a:spcAft>
                  <a:spcPts val="0"/>
                </a:spcAft>
                <a:buClr>
                  <a:schemeClr val="accent1">
                    <a:lumMod val="75000"/>
                  </a:schemeClr>
                </a:buClr>
                <a:buFont typeface="Wingdings" pitchFamily="2" charset="2"/>
                <a:buChar char="§"/>
              </a:pPr>
              <a:r>
                <a:rPr lang="ja-JP" altLang="en-US" sz="1400" smtClean="0">
                  <a:solidFill>
                    <a:srgbClr val="333333"/>
                  </a:solidFill>
                  <a:latin typeface="Arial"/>
                  <a:ea typeface="SimHei" pitchFamily="2" charset="-122"/>
                  <a:cs typeface="Arial" pitchFamily="-65" charset="0"/>
                </a:rPr>
                <a:t>易于使用</a:t>
              </a:r>
              <a:r>
                <a:rPr lang="en-US" sz="1400" smtClean="0">
                  <a:solidFill>
                    <a:srgbClr val="333333"/>
                  </a:solidFill>
                  <a:latin typeface="Arial"/>
                  <a:ea typeface="SimHei" pitchFamily="2" charset="-122"/>
                  <a:cs typeface="Arial" pitchFamily="-65" charset="0"/>
                </a:rPr>
                <a:t> </a:t>
              </a:r>
              <a:endParaRPr lang="en-US" sz="1400" dirty="0" smtClean="0">
                <a:solidFill>
                  <a:srgbClr val="333333"/>
                </a:solidFill>
                <a:latin typeface="Arial"/>
                <a:ea typeface="SimHei" pitchFamily="2" charset="-122"/>
                <a:cs typeface="Arial" pitchFamily="-65" charset="0"/>
              </a:endParaRPr>
            </a:p>
            <a:p>
              <a:pPr marL="285750" lvl="1" indent="-285750" algn="l">
                <a:spcBef>
                  <a:spcPts val="300"/>
                </a:spcBef>
                <a:spcAft>
                  <a:spcPts val="0"/>
                </a:spcAft>
                <a:buClr>
                  <a:schemeClr val="accent1">
                    <a:lumMod val="75000"/>
                  </a:schemeClr>
                </a:buClr>
                <a:buFont typeface="Wingdings" pitchFamily="2" charset="2"/>
                <a:buChar char="§"/>
              </a:pPr>
              <a:r>
                <a:rPr lang="ja-JP" altLang="en-US" sz="1400" smtClean="0">
                  <a:solidFill>
                    <a:srgbClr val="333333"/>
                  </a:solidFill>
                  <a:latin typeface="Arial"/>
                  <a:ea typeface="SimHei" pitchFamily="2" charset="-122"/>
                  <a:cs typeface="Arial" pitchFamily="-65" charset="0"/>
                </a:rPr>
                <a:t>节约资金</a:t>
              </a:r>
              <a:r>
                <a:rPr lang="en-US" sz="1400" smtClean="0">
                  <a:solidFill>
                    <a:srgbClr val="333333"/>
                  </a:solidFill>
                  <a:latin typeface="Arial"/>
                  <a:ea typeface="SimHei" pitchFamily="2" charset="-122"/>
                  <a:cs typeface="Arial" pitchFamily="-65" charset="0"/>
                </a:rPr>
                <a:t> </a:t>
              </a:r>
              <a:endParaRPr lang="en-US" sz="1400" dirty="0">
                <a:solidFill>
                  <a:srgbClr val="333333"/>
                </a:solidFill>
                <a:latin typeface="Arial"/>
                <a:ea typeface="SimHei" pitchFamily="2" charset="-122"/>
                <a:cs typeface="Arial" pitchFamily="-65" charset="0"/>
              </a:endParaRPr>
            </a:p>
          </p:txBody>
        </p:sp>
        <p:sp>
          <p:nvSpPr>
            <p:cNvPr id="65" name="Oval 66"/>
            <p:cNvSpPr>
              <a:spLocks noChangeArrowheads="1"/>
            </p:cNvSpPr>
            <p:nvPr>
              <p:custDataLst>
                <p:tags r:id="rId9"/>
              </p:custDataLst>
            </p:nvPr>
          </p:nvSpPr>
          <p:spPr bwMode="auto">
            <a:xfrm>
              <a:off x="4800600" y="1894048"/>
              <a:ext cx="397247" cy="380312"/>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wrap="none" anchor="ctr"/>
            <a:lstStyle/>
            <a:p>
              <a:pPr algn="l" eaLnBrk="0" hangingPunct="0">
                <a:spcAft>
                  <a:spcPts val="0"/>
                </a:spcAft>
                <a:defRPr/>
              </a:pPr>
              <a:r>
                <a:rPr lang="en-US" sz="1400" b="1" smtClean="0">
                  <a:solidFill>
                    <a:srgbClr val="FFFFFF"/>
                  </a:solidFill>
                  <a:latin typeface="Arial"/>
                  <a:ea typeface="SimHei" pitchFamily="2" charset="-122"/>
                </a:rPr>
                <a:t>1</a:t>
              </a:r>
              <a:endParaRPr lang="en-US" sz="1400" b="1" dirty="0">
                <a:solidFill>
                  <a:srgbClr val="FFFFFF"/>
                </a:solidFill>
                <a:latin typeface="Arial"/>
                <a:ea typeface="SimHei" pitchFamily="2" charset="-122"/>
              </a:endParaRPr>
            </a:p>
          </p:txBody>
        </p:sp>
      </p:grpSp>
    </p:spTree>
    <p:extLst>
      <p:ext uri="{BB962C8B-B14F-4D97-AF65-F5344CB8AC3E}">
        <p14:creationId xmlns:p14="http://schemas.microsoft.com/office/powerpoint/2010/main" xmlns="" val="420056922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1"/>
          <p:cNvGrpSpPr>
            <a:grpSpLocks/>
          </p:cNvGrpSpPr>
          <p:nvPr/>
        </p:nvGrpSpPr>
        <p:grpSpPr bwMode="auto">
          <a:xfrm>
            <a:off x="381000" y="868363"/>
            <a:ext cx="8458200" cy="5075237"/>
            <a:chOff x="685798" y="929456"/>
            <a:chExt cx="8458201" cy="5075289"/>
          </a:xfrm>
        </p:grpSpPr>
        <p:sp>
          <p:nvSpPr>
            <p:cNvPr id="77" name="Snip Same Side Corner Rectangle 76"/>
            <p:cNvSpPr/>
            <p:nvPr/>
          </p:nvSpPr>
          <p:spPr bwMode="auto">
            <a:xfrm rot="16200000">
              <a:off x="4541810" y="1402557"/>
              <a:ext cx="5013376" cy="4191000"/>
            </a:xfrm>
            <a:prstGeom prst="snip2SameRect">
              <a:avLst>
                <a:gd name="adj1" fmla="val 49642"/>
                <a:gd name="adj2" fmla="val 0"/>
              </a:avLst>
            </a:prstGeom>
            <a:gradFill flip="none" rotWithShape="1">
              <a:gsLst>
                <a:gs pos="0">
                  <a:schemeClr val="accent5">
                    <a:lumMod val="75000"/>
                    <a:alpha val="51000"/>
                  </a:schemeClr>
                </a:gs>
                <a:gs pos="53000">
                  <a:srgbClr val="FFFFFF">
                    <a:alpha val="45000"/>
                  </a:srgbClr>
                </a:gs>
              </a:gsLst>
              <a:lin ang="6720000" scaled="0"/>
              <a:tileRect/>
            </a:gradFill>
            <a:ln w="9525">
              <a:noFill/>
              <a:round/>
              <a:headEnd/>
              <a:tailEnd/>
            </a:ln>
          </p:spPr>
          <p:txBody>
            <a:bodyPr lIns="0" rIns="0" anchor="ctr"/>
            <a:lstStyle/>
            <a:p>
              <a:pPr algn="ctr">
                <a:defRPr/>
              </a:pPr>
              <a:endParaRPr lang="en-US" sz="1400" dirty="0">
                <a:solidFill>
                  <a:srgbClr val="FFFFFF"/>
                </a:solidFill>
                <a:latin typeface="+mn-lt"/>
                <a:ea typeface="+mn-ea"/>
                <a:cs typeface="Arial" charset="0"/>
              </a:endParaRPr>
            </a:p>
          </p:txBody>
        </p:sp>
        <p:sp>
          <p:nvSpPr>
            <p:cNvPr id="81" name="Snip Same Side Corner Rectangle 80"/>
            <p:cNvSpPr/>
            <p:nvPr/>
          </p:nvSpPr>
          <p:spPr bwMode="auto">
            <a:xfrm rot="5400000">
              <a:off x="654819" y="1309688"/>
              <a:ext cx="4456158" cy="4394201"/>
            </a:xfrm>
            <a:prstGeom prst="snip2SameRect">
              <a:avLst>
                <a:gd name="adj1" fmla="val 42427"/>
                <a:gd name="adj2" fmla="val 0"/>
              </a:avLst>
            </a:prstGeom>
            <a:gradFill flip="none" rotWithShape="1">
              <a:gsLst>
                <a:gs pos="0">
                  <a:schemeClr val="accent5">
                    <a:lumMod val="75000"/>
                    <a:alpha val="51000"/>
                  </a:schemeClr>
                </a:gs>
                <a:gs pos="73000">
                  <a:srgbClr val="FFFFFF">
                    <a:alpha val="45000"/>
                  </a:srgbClr>
                </a:gs>
              </a:gsLst>
              <a:lin ang="6720000" scaled="0"/>
              <a:tileRect/>
            </a:gradFill>
            <a:ln w="9525">
              <a:noFill/>
              <a:round/>
              <a:headEnd/>
              <a:tailEnd/>
            </a:ln>
          </p:spPr>
          <p:txBody>
            <a:bodyPr lIns="0" rIns="0" anchor="ctr"/>
            <a:lstStyle/>
            <a:p>
              <a:pPr algn="ctr">
                <a:defRPr/>
              </a:pPr>
              <a:endParaRPr lang="en-US" sz="1400" dirty="0">
                <a:solidFill>
                  <a:srgbClr val="FFFFFF"/>
                </a:solidFill>
                <a:latin typeface="+mn-lt"/>
                <a:ea typeface="+mn-ea"/>
                <a:cs typeface="Arial" charset="0"/>
              </a:endParaRPr>
            </a:p>
          </p:txBody>
        </p:sp>
        <p:cxnSp>
          <p:nvCxnSpPr>
            <p:cNvPr id="18446" name="Straight Connector 81"/>
            <p:cNvCxnSpPr>
              <a:cxnSpLocks noChangeShapeType="1"/>
            </p:cNvCxnSpPr>
            <p:nvPr/>
          </p:nvCxnSpPr>
          <p:spPr bwMode="auto">
            <a:xfrm flipH="1">
              <a:off x="6172199" y="1656538"/>
              <a:ext cx="0" cy="3724313"/>
            </a:xfrm>
            <a:prstGeom prst="line">
              <a:avLst/>
            </a:prstGeom>
            <a:noFill/>
            <a:ln w="12700">
              <a:solidFill>
                <a:srgbClr val="0073A4"/>
              </a:solidFill>
              <a:prstDash val="sysDash"/>
              <a:round/>
              <a:headEnd/>
              <a:tailEnd/>
            </a:ln>
          </p:spPr>
        </p:cxnSp>
        <p:cxnSp>
          <p:nvCxnSpPr>
            <p:cNvPr id="18447" name="Straight Connector 102"/>
            <p:cNvCxnSpPr>
              <a:cxnSpLocks noChangeShapeType="1"/>
            </p:cNvCxnSpPr>
            <p:nvPr/>
          </p:nvCxnSpPr>
          <p:spPr bwMode="auto">
            <a:xfrm flipH="1">
              <a:off x="4078286" y="1583513"/>
              <a:ext cx="0" cy="3724313"/>
            </a:xfrm>
            <a:prstGeom prst="line">
              <a:avLst/>
            </a:prstGeom>
            <a:noFill/>
            <a:ln w="12700">
              <a:solidFill>
                <a:srgbClr val="0073A4"/>
              </a:solidFill>
              <a:prstDash val="sysDash"/>
              <a:round/>
              <a:headEnd/>
              <a:tailEnd/>
            </a:ln>
          </p:spPr>
        </p:cxnSp>
        <p:pic>
          <p:nvPicPr>
            <p:cNvPr id="104" name="Picture 103"/>
            <p:cNvPicPr>
              <a:picLocks/>
            </p:cNvPicPr>
            <p:nvPr/>
          </p:nvPicPr>
          <p:blipFill>
            <a:blip r:embed="rId2"/>
            <a:srcRect/>
            <a:stretch>
              <a:fillRect/>
            </a:stretch>
          </p:blipFill>
          <p:spPr bwMode="auto">
            <a:xfrm flipH="1">
              <a:off x="2212973" y="3096415"/>
              <a:ext cx="1509713" cy="1008073"/>
            </a:xfrm>
            <a:prstGeom prst="rect">
              <a:avLst/>
            </a:prstGeom>
            <a:noFill/>
            <a:ln w="9525">
              <a:noFill/>
              <a:miter lim="800000"/>
              <a:headEnd/>
              <a:tailEnd/>
            </a:ln>
            <a:effectLst>
              <a:outerShdw sy="23000" kx="1199993" algn="br" rotWithShape="0">
                <a:srgbClr val="808080">
                  <a:alpha val="20000"/>
                </a:srgbClr>
              </a:outerShdw>
            </a:effectLst>
          </p:spPr>
        </p:pic>
        <p:sp>
          <p:nvSpPr>
            <p:cNvPr id="18449" name="TextBox 104"/>
            <p:cNvSpPr txBox="1">
              <a:spLocks noChangeArrowheads="1"/>
            </p:cNvSpPr>
            <p:nvPr/>
          </p:nvSpPr>
          <p:spPr bwMode="auto">
            <a:xfrm flipH="1">
              <a:off x="2209800" y="2687544"/>
              <a:ext cx="1440758" cy="208056"/>
            </a:xfrm>
            <a:prstGeom prst="rect">
              <a:avLst/>
            </a:prstGeom>
            <a:noFill/>
            <a:ln w="9525">
              <a:noFill/>
              <a:miter lim="800000"/>
              <a:headEnd/>
              <a:tailEnd/>
            </a:ln>
          </p:spPr>
          <p:txBody>
            <a:bodyPr lIns="38405" tIns="19202" rIns="38405" bIns="19202">
              <a:spAutoFit/>
            </a:bodyPr>
            <a:lstStyle/>
            <a:p>
              <a:pPr algn="ctr"/>
              <a:r>
                <a:rPr lang="zh-CN" altLang="en-US" sz="1100"/>
                <a:t>桌面服务</a:t>
              </a:r>
              <a:endParaRPr lang="en-US" altLang="zh-CN" sz="1100"/>
            </a:p>
          </p:txBody>
        </p:sp>
        <p:sp>
          <p:nvSpPr>
            <p:cNvPr id="18450" name="TextBox 110"/>
            <p:cNvSpPr txBox="1">
              <a:spLocks noChangeArrowheads="1"/>
            </p:cNvSpPr>
            <p:nvPr/>
          </p:nvSpPr>
          <p:spPr bwMode="auto">
            <a:xfrm flipH="1">
              <a:off x="2343357" y="4148806"/>
              <a:ext cx="1278702" cy="208058"/>
            </a:xfrm>
            <a:prstGeom prst="rect">
              <a:avLst/>
            </a:prstGeom>
            <a:noFill/>
            <a:ln w="9525">
              <a:noFill/>
              <a:miter lim="800000"/>
              <a:headEnd/>
              <a:tailEnd/>
            </a:ln>
          </p:spPr>
          <p:txBody>
            <a:bodyPr lIns="38405" tIns="19202" rIns="38405" bIns="19202">
              <a:spAutoFit/>
            </a:bodyPr>
            <a:lstStyle/>
            <a:p>
              <a:pPr algn="ctr"/>
              <a:r>
                <a:rPr lang="zh-CN" altLang="en-US" sz="1100"/>
                <a:t>应用编录服务</a:t>
              </a:r>
              <a:endParaRPr lang="en-US" altLang="zh-CN" sz="1100"/>
            </a:p>
          </p:txBody>
        </p:sp>
        <p:sp>
          <p:nvSpPr>
            <p:cNvPr id="18451" name="TextBox 111"/>
            <p:cNvSpPr txBox="1">
              <a:spLocks noChangeArrowheads="1"/>
            </p:cNvSpPr>
            <p:nvPr/>
          </p:nvSpPr>
          <p:spPr bwMode="auto">
            <a:xfrm flipH="1">
              <a:off x="2560042" y="5735544"/>
              <a:ext cx="641817" cy="208058"/>
            </a:xfrm>
            <a:prstGeom prst="rect">
              <a:avLst/>
            </a:prstGeom>
            <a:noFill/>
            <a:ln w="9525">
              <a:noFill/>
              <a:miter lim="800000"/>
              <a:headEnd/>
              <a:tailEnd/>
            </a:ln>
          </p:spPr>
          <p:txBody>
            <a:bodyPr wrap="none" lIns="38405" tIns="19202" rIns="38405" bIns="19202">
              <a:spAutoFit/>
            </a:bodyPr>
            <a:lstStyle/>
            <a:p>
              <a:pPr algn="ctr"/>
              <a:r>
                <a:rPr lang="zh-CN" altLang="en-US" sz="1100"/>
                <a:t>数据服务</a:t>
              </a:r>
              <a:endParaRPr lang="en-US" altLang="zh-CN" sz="1100"/>
            </a:p>
          </p:txBody>
        </p:sp>
        <p:sp>
          <p:nvSpPr>
            <p:cNvPr id="18452" name="TextBox 112"/>
            <p:cNvSpPr txBox="1">
              <a:spLocks noChangeArrowheads="1"/>
            </p:cNvSpPr>
            <p:nvPr/>
          </p:nvSpPr>
          <p:spPr bwMode="auto">
            <a:xfrm flipH="1">
              <a:off x="6896613" y="5535791"/>
              <a:ext cx="923946" cy="208058"/>
            </a:xfrm>
            <a:prstGeom prst="rect">
              <a:avLst/>
            </a:prstGeom>
            <a:noFill/>
            <a:ln w="9525">
              <a:noFill/>
              <a:miter lim="800000"/>
              <a:headEnd/>
              <a:tailEnd/>
            </a:ln>
          </p:spPr>
          <p:txBody>
            <a:bodyPr wrap="none" lIns="38405" tIns="19202" rIns="38405" bIns="19202">
              <a:spAutoFit/>
            </a:bodyPr>
            <a:lstStyle/>
            <a:p>
              <a:pPr algn="ctr"/>
              <a:r>
                <a:rPr lang="zh-CN" altLang="en-US" sz="1100"/>
                <a:t>安全通用访问</a:t>
              </a:r>
              <a:endParaRPr lang="en-US" altLang="zh-CN" sz="1100"/>
            </a:p>
          </p:txBody>
        </p:sp>
        <p:sp>
          <p:nvSpPr>
            <p:cNvPr id="18453" name="TextBox 113"/>
            <p:cNvSpPr txBox="1">
              <a:spLocks noChangeArrowheads="1"/>
            </p:cNvSpPr>
            <p:nvPr/>
          </p:nvSpPr>
          <p:spPr bwMode="auto">
            <a:xfrm flipH="1">
              <a:off x="4477738" y="5384526"/>
              <a:ext cx="1206074" cy="208058"/>
            </a:xfrm>
            <a:prstGeom prst="rect">
              <a:avLst/>
            </a:prstGeom>
            <a:noFill/>
            <a:ln w="9525">
              <a:noFill/>
              <a:miter lim="800000"/>
              <a:headEnd/>
              <a:tailEnd/>
            </a:ln>
          </p:spPr>
          <p:txBody>
            <a:bodyPr wrap="none" lIns="38405" tIns="19202" rIns="38405" bIns="19202">
              <a:spAutoFit/>
            </a:bodyPr>
            <a:lstStyle/>
            <a:p>
              <a:pPr algn="ctr"/>
              <a:r>
                <a:rPr lang="zh-CN" altLang="en-US" sz="1100"/>
                <a:t>用户应用数据策略</a:t>
              </a:r>
              <a:endParaRPr lang="en-US" altLang="zh-CN" sz="1100"/>
            </a:p>
          </p:txBody>
        </p:sp>
        <p:grpSp>
          <p:nvGrpSpPr>
            <p:cNvPr id="3" name="Group 114"/>
            <p:cNvGrpSpPr>
              <a:grpSpLocks/>
            </p:cNvGrpSpPr>
            <p:nvPr/>
          </p:nvGrpSpPr>
          <p:grpSpPr bwMode="auto">
            <a:xfrm>
              <a:off x="6802068" y="1727170"/>
              <a:ext cx="894132" cy="3361868"/>
              <a:chOff x="6754806" y="1727170"/>
              <a:chExt cx="894132" cy="3361868"/>
            </a:xfrm>
          </p:grpSpPr>
          <p:pic>
            <p:nvPicPr>
              <p:cNvPr id="18472" name="Picture 129" descr="C:\Users\testuser\AppData\Local\Temp\VMwareDnD\982bde8c\VMW_09Q3_ICON_iPhone.png"/>
              <p:cNvPicPr>
                <a:picLocks noChangeAspect="1" noChangeArrowheads="1"/>
              </p:cNvPicPr>
              <p:nvPr/>
            </p:nvPicPr>
            <p:blipFill>
              <a:blip r:embed="rId3"/>
              <a:srcRect/>
              <a:stretch>
                <a:fillRect/>
              </a:stretch>
            </p:blipFill>
            <p:spPr bwMode="auto">
              <a:xfrm>
                <a:off x="6922392" y="2948682"/>
                <a:ext cx="346946" cy="840677"/>
              </a:xfrm>
              <a:prstGeom prst="rect">
                <a:avLst/>
              </a:prstGeom>
              <a:noFill/>
              <a:ln w="9525">
                <a:noFill/>
                <a:miter lim="800000"/>
                <a:headEnd/>
                <a:tailEnd/>
              </a:ln>
            </p:spPr>
          </p:pic>
          <p:pic>
            <p:nvPicPr>
              <p:cNvPr id="18473" name="Picture 2" descr="C:\Users\testuser\AppData\Local\Temp\VMwareDnD\6523c0a2\VMW_10Q3_ICON_iPad.png"/>
              <p:cNvPicPr>
                <a:picLocks noChangeAspect="1" noChangeArrowheads="1"/>
              </p:cNvPicPr>
              <p:nvPr/>
            </p:nvPicPr>
            <p:blipFill>
              <a:blip r:embed="rId4"/>
              <a:srcRect/>
              <a:stretch>
                <a:fillRect/>
              </a:stretch>
            </p:blipFill>
            <p:spPr bwMode="auto">
              <a:xfrm>
                <a:off x="6754806" y="1727170"/>
                <a:ext cx="817932" cy="1155035"/>
              </a:xfrm>
              <a:prstGeom prst="rect">
                <a:avLst/>
              </a:prstGeom>
              <a:noFill/>
              <a:ln w="9525">
                <a:noFill/>
                <a:miter lim="800000"/>
                <a:headEnd/>
                <a:tailEnd/>
              </a:ln>
            </p:spPr>
          </p:pic>
          <p:pic>
            <p:nvPicPr>
              <p:cNvPr id="18474" name="Picture 131"/>
              <p:cNvPicPr>
                <a:picLocks noChangeAspect="1"/>
              </p:cNvPicPr>
              <p:nvPr/>
            </p:nvPicPr>
            <p:blipFill>
              <a:blip r:embed="rId5"/>
              <a:srcRect/>
              <a:stretch>
                <a:fillRect/>
              </a:stretch>
            </p:blipFill>
            <p:spPr bwMode="auto">
              <a:xfrm>
                <a:off x="6858986" y="3963239"/>
                <a:ext cx="789952" cy="1125799"/>
              </a:xfrm>
              <a:prstGeom prst="rect">
                <a:avLst/>
              </a:prstGeom>
              <a:noFill/>
              <a:ln w="9525">
                <a:noFill/>
                <a:miter lim="800000"/>
                <a:headEnd/>
                <a:tailEnd/>
              </a:ln>
            </p:spPr>
          </p:pic>
        </p:grpSp>
        <p:pic>
          <p:nvPicPr>
            <p:cNvPr id="18455" name="Picture 25" descr="ICON_Script_Q308"/>
            <p:cNvPicPr>
              <a:picLocks noChangeAspect="1" noChangeArrowheads="1"/>
            </p:cNvPicPr>
            <p:nvPr/>
          </p:nvPicPr>
          <p:blipFill>
            <a:blip r:embed="rId6"/>
            <a:srcRect/>
            <a:stretch>
              <a:fillRect/>
            </a:stretch>
          </p:blipFill>
          <p:spPr bwMode="auto">
            <a:xfrm>
              <a:off x="4572000" y="4270665"/>
              <a:ext cx="917729" cy="1040737"/>
            </a:xfrm>
            <a:prstGeom prst="rect">
              <a:avLst/>
            </a:prstGeom>
            <a:noFill/>
            <a:ln w="9525">
              <a:noFill/>
              <a:miter lim="800000"/>
              <a:headEnd/>
              <a:tailEnd/>
            </a:ln>
          </p:spPr>
        </p:pic>
        <p:pic>
          <p:nvPicPr>
            <p:cNvPr id="117" name="Picture 116"/>
            <p:cNvPicPr>
              <a:picLocks noChangeAspect="1"/>
            </p:cNvPicPr>
            <p:nvPr/>
          </p:nvPicPr>
          <p:blipFill>
            <a:blip r:embed="rId7"/>
            <a:srcRect/>
            <a:stretch>
              <a:fillRect/>
            </a:stretch>
          </p:blipFill>
          <p:spPr bwMode="auto">
            <a:xfrm flipH="1">
              <a:off x="2462211" y="1529537"/>
              <a:ext cx="1076325" cy="1114436"/>
            </a:xfrm>
            <a:prstGeom prst="rect">
              <a:avLst/>
            </a:prstGeom>
            <a:noFill/>
            <a:ln w="9525">
              <a:noFill/>
              <a:miter lim="800000"/>
              <a:headEnd/>
              <a:tailEnd/>
            </a:ln>
            <a:effectLst>
              <a:outerShdw sy="23000" kx="1199993" algn="br" rotWithShape="0">
                <a:srgbClr val="808080">
                  <a:alpha val="20000"/>
                </a:srgbClr>
              </a:outerShdw>
            </a:effectLst>
          </p:spPr>
        </p:pic>
        <p:pic>
          <p:nvPicPr>
            <p:cNvPr id="118" name="Picture 117"/>
            <p:cNvPicPr>
              <a:picLocks noChangeAspect="1"/>
            </p:cNvPicPr>
            <p:nvPr/>
          </p:nvPicPr>
          <p:blipFill>
            <a:blip r:embed="rId8"/>
            <a:srcRect/>
            <a:stretch>
              <a:fillRect/>
            </a:stretch>
          </p:blipFill>
          <p:spPr bwMode="auto">
            <a:xfrm flipH="1">
              <a:off x="2362198" y="4701395"/>
              <a:ext cx="977900" cy="1012835"/>
            </a:xfrm>
            <a:prstGeom prst="rect">
              <a:avLst/>
            </a:prstGeom>
            <a:noFill/>
            <a:ln w="9525">
              <a:noFill/>
              <a:miter lim="800000"/>
              <a:headEnd/>
              <a:tailEnd/>
            </a:ln>
            <a:effectLst>
              <a:outerShdw dist="114300" dir="13500000" sy="23000" kx="1199993" algn="br" rotWithShape="0">
                <a:srgbClr val="808080">
                  <a:alpha val="20000"/>
                </a:srgbClr>
              </a:outerShdw>
            </a:effectLst>
          </p:spPr>
        </p:pic>
        <p:sp>
          <p:nvSpPr>
            <p:cNvPr id="119" name="Rounded Rectangle 118"/>
            <p:cNvSpPr/>
            <p:nvPr/>
          </p:nvSpPr>
          <p:spPr bwMode="auto">
            <a:xfrm>
              <a:off x="2286000" y="929456"/>
              <a:ext cx="1526387" cy="425488"/>
            </a:xfrm>
            <a:prstGeom prst="roundRect">
              <a:avLst>
                <a:gd name="adj" fmla="val 26616"/>
              </a:avLst>
            </a:prstGeom>
            <a:gradFill>
              <a:gsLst>
                <a:gs pos="0">
                  <a:schemeClr val="tx1">
                    <a:lumMod val="40000"/>
                    <a:lumOff val="60000"/>
                  </a:schemeClr>
                </a:gs>
                <a:gs pos="100000">
                  <a:schemeClr val="bg1">
                    <a:lumMod val="85000"/>
                  </a:schemeClr>
                </a:gs>
              </a:gsLst>
            </a:gradFill>
            <a:ln w="12700">
              <a:solidFill>
                <a:srgbClr val="A6A6A6"/>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1800" b="1">
                  <a:solidFill>
                    <a:srgbClr val="606060"/>
                  </a:solidFill>
                </a:rPr>
                <a:t>简化</a:t>
              </a:r>
            </a:p>
          </p:txBody>
        </p:sp>
        <p:sp>
          <p:nvSpPr>
            <p:cNvPr id="120" name="Rounded Rectangle 119"/>
            <p:cNvSpPr/>
            <p:nvPr/>
          </p:nvSpPr>
          <p:spPr bwMode="auto">
            <a:xfrm>
              <a:off x="4381500" y="929456"/>
              <a:ext cx="1526387" cy="425488"/>
            </a:xfrm>
            <a:prstGeom prst="roundRect">
              <a:avLst>
                <a:gd name="adj" fmla="val 26616"/>
              </a:avLst>
            </a:prstGeom>
            <a:gradFill>
              <a:gsLst>
                <a:gs pos="0">
                  <a:schemeClr val="tx1">
                    <a:lumMod val="40000"/>
                    <a:lumOff val="60000"/>
                  </a:schemeClr>
                </a:gs>
                <a:gs pos="100000">
                  <a:schemeClr val="bg1">
                    <a:lumMod val="85000"/>
                  </a:schemeClr>
                </a:gs>
              </a:gsLst>
            </a:gradFill>
            <a:ln w="12700">
              <a:solidFill>
                <a:srgbClr val="A6A6A6"/>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1800" b="1" dirty="0">
                  <a:solidFill>
                    <a:schemeClr val="bg2">
                      <a:lumMod val="50000"/>
                    </a:schemeClr>
                  </a:solidFill>
                </a:rPr>
                <a:t>管理</a:t>
              </a:r>
              <a:endParaRPr lang="en-US" sz="1800" b="1" dirty="0">
                <a:solidFill>
                  <a:schemeClr val="bg2">
                    <a:lumMod val="50000"/>
                  </a:schemeClr>
                </a:solidFill>
              </a:endParaRPr>
            </a:p>
          </p:txBody>
        </p:sp>
        <p:sp>
          <p:nvSpPr>
            <p:cNvPr id="126" name="Rounded Rectangle 125"/>
            <p:cNvSpPr/>
            <p:nvPr/>
          </p:nvSpPr>
          <p:spPr bwMode="auto">
            <a:xfrm>
              <a:off x="6477000" y="929456"/>
              <a:ext cx="1526387" cy="425488"/>
            </a:xfrm>
            <a:prstGeom prst="roundRect">
              <a:avLst>
                <a:gd name="adj" fmla="val 26616"/>
              </a:avLst>
            </a:prstGeom>
            <a:gradFill>
              <a:gsLst>
                <a:gs pos="0">
                  <a:schemeClr val="tx1">
                    <a:lumMod val="40000"/>
                    <a:lumOff val="60000"/>
                  </a:schemeClr>
                </a:gs>
                <a:gs pos="100000">
                  <a:schemeClr val="bg1">
                    <a:lumMod val="85000"/>
                  </a:schemeClr>
                </a:gs>
              </a:gsLst>
            </a:gradFill>
            <a:ln w="12700">
              <a:solidFill>
                <a:srgbClr val="A6A6A6"/>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1800" b="1" dirty="0">
                  <a:solidFill>
                    <a:schemeClr val="bg2">
                      <a:lumMod val="50000"/>
                    </a:schemeClr>
                  </a:solidFill>
                </a:rPr>
                <a:t>接入</a:t>
              </a:r>
              <a:endParaRPr lang="en-US" sz="1800" b="1" dirty="0">
                <a:solidFill>
                  <a:schemeClr val="bg2">
                    <a:lumMod val="50000"/>
                  </a:schemeClr>
                </a:solidFill>
              </a:endParaRPr>
            </a:p>
          </p:txBody>
        </p:sp>
        <p:grpSp>
          <p:nvGrpSpPr>
            <p:cNvPr id="4" name="Group 126"/>
            <p:cNvGrpSpPr>
              <a:grpSpLocks/>
            </p:cNvGrpSpPr>
            <p:nvPr/>
          </p:nvGrpSpPr>
          <p:grpSpPr bwMode="auto">
            <a:xfrm>
              <a:off x="4453796" y="2945266"/>
              <a:ext cx="1342174" cy="1147686"/>
              <a:chOff x="9372600" y="4388105"/>
              <a:chExt cx="1342174" cy="1147686"/>
            </a:xfrm>
          </p:grpSpPr>
          <p:sp>
            <p:nvSpPr>
              <p:cNvPr id="128" name="Rounded Rectangle 127"/>
              <p:cNvSpPr/>
              <p:nvPr/>
            </p:nvSpPr>
            <p:spPr bwMode="auto">
              <a:xfrm>
                <a:off x="9372600" y="4388105"/>
                <a:ext cx="1342174" cy="1147686"/>
              </a:xfrm>
              <a:prstGeom prst="roundRect">
                <a:avLst>
                  <a:gd name="adj" fmla="val 12825"/>
                </a:avLst>
              </a:prstGeom>
              <a:gradFill>
                <a:gsLst>
                  <a:gs pos="0">
                    <a:schemeClr val="accent3">
                      <a:lumMod val="75000"/>
                    </a:schemeClr>
                  </a:gs>
                  <a:gs pos="100000">
                    <a:srgbClr val="55729A"/>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a:spcBef>
                    <a:spcPct val="50000"/>
                  </a:spcBef>
                  <a:defRPr/>
                </a:pPr>
                <a:endParaRPr lang="en-US" altLang="zh-CN" sz="1400" b="1">
                  <a:solidFill>
                    <a:schemeClr val="bg1"/>
                  </a:solidFill>
                </a:endParaRPr>
              </a:p>
            </p:txBody>
          </p:sp>
          <p:sp>
            <p:nvSpPr>
              <p:cNvPr id="18471" name="Rectangle 128"/>
              <p:cNvSpPr>
                <a:spLocks noChangeArrowheads="1"/>
              </p:cNvSpPr>
              <p:nvPr/>
            </p:nvSpPr>
            <p:spPr bwMode="auto">
              <a:xfrm>
                <a:off x="9372600" y="4508825"/>
                <a:ext cx="1342174" cy="584782"/>
              </a:xfrm>
              <a:prstGeom prst="rect">
                <a:avLst/>
              </a:prstGeom>
              <a:noFill/>
              <a:ln w="9525">
                <a:noFill/>
                <a:miter lim="800000"/>
                <a:headEnd/>
                <a:tailEnd/>
              </a:ln>
            </p:spPr>
            <p:txBody>
              <a:bodyPr>
                <a:spAutoFit/>
              </a:bodyPr>
              <a:lstStyle/>
              <a:p>
                <a:pPr algn="ctr">
                  <a:spcBef>
                    <a:spcPct val="50000"/>
                  </a:spcBef>
                </a:pPr>
                <a:r>
                  <a:rPr lang="zh-CN" altLang="en-US" b="1">
                    <a:solidFill>
                      <a:schemeClr val="bg1"/>
                    </a:solidFill>
                  </a:rPr>
                  <a:t>通用服务代理</a:t>
                </a:r>
                <a:endParaRPr lang="en-US" altLang="zh-CN" b="1">
                  <a:solidFill>
                    <a:schemeClr val="bg1"/>
                  </a:solidFill>
                </a:endParaRPr>
              </a:p>
            </p:txBody>
          </p:sp>
        </p:grpSp>
      </p:grpSp>
      <p:sp>
        <p:nvSpPr>
          <p:cNvPr id="18435"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zh-CN" altLang="en-US" dirty="0" smtClean="0"/>
              <a:t>“后</a:t>
            </a:r>
            <a:r>
              <a:rPr lang="en-US" altLang="zh-CN" dirty="0" smtClean="0"/>
              <a:t>PC</a:t>
            </a:r>
            <a:r>
              <a:rPr lang="zh-CN" altLang="en-US" dirty="0" smtClean="0"/>
              <a:t>时代”的</a:t>
            </a:r>
            <a:r>
              <a:rPr lang="en-US" altLang="zh-CN" dirty="0" smtClean="0"/>
              <a:t>VMware</a:t>
            </a:r>
            <a:r>
              <a:rPr lang="zh-CN" altLang="en-US" dirty="0" smtClean="0"/>
              <a:t>相关桌面应用技术（概览）</a:t>
            </a:r>
          </a:p>
        </p:txBody>
      </p:sp>
      <p:sp>
        <p:nvSpPr>
          <p:cNvPr id="65" name="TextBox 64"/>
          <p:cNvSpPr txBox="1"/>
          <p:nvPr/>
        </p:nvSpPr>
        <p:spPr>
          <a:xfrm flipH="1">
            <a:off x="173038" y="3160713"/>
            <a:ext cx="1577975" cy="869950"/>
          </a:xfrm>
          <a:prstGeom prst="rect">
            <a:avLst/>
          </a:prstGeom>
          <a:noFill/>
        </p:spPr>
        <p:txBody>
          <a:bodyPr lIns="38405" tIns="19202" rIns="38405" bIns="19202">
            <a:spAutoFit/>
          </a:bodyPr>
          <a:lstStyle/>
          <a:p>
            <a:pPr algn="ctr">
              <a:defRPr/>
            </a:pPr>
            <a:r>
              <a:rPr lang="en-US" sz="1800" b="1" dirty="0">
                <a:solidFill>
                  <a:schemeClr val="accent6">
                    <a:lumMod val="75000"/>
                  </a:schemeClr>
                </a:solidFill>
                <a:latin typeface="Arial"/>
                <a:ea typeface="+mn-ea"/>
                <a:cs typeface="Arial"/>
              </a:rPr>
              <a:t>Horizon Application Manager</a:t>
            </a:r>
          </a:p>
        </p:txBody>
      </p:sp>
      <p:sp>
        <p:nvSpPr>
          <p:cNvPr id="66" name="TextBox 65"/>
          <p:cNvSpPr txBox="1"/>
          <p:nvPr/>
        </p:nvSpPr>
        <p:spPr>
          <a:xfrm flipH="1">
            <a:off x="455613" y="5003800"/>
            <a:ext cx="1014412" cy="315913"/>
          </a:xfrm>
          <a:prstGeom prst="rect">
            <a:avLst/>
          </a:prstGeom>
          <a:noFill/>
        </p:spPr>
        <p:txBody>
          <a:bodyPr wrap="none" lIns="38405" tIns="19202" rIns="38405" bIns="19202">
            <a:spAutoFit/>
          </a:bodyPr>
          <a:lstStyle/>
          <a:p>
            <a:pPr algn="ctr">
              <a:defRPr/>
            </a:pPr>
            <a:r>
              <a:rPr lang="en-US" sz="1800" b="1" dirty="0">
                <a:solidFill>
                  <a:schemeClr val="accent6">
                    <a:lumMod val="75000"/>
                  </a:schemeClr>
                </a:solidFill>
                <a:latin typeface="Arial"/>
                <a:ea typeface="+mn-ea"/>
                <a:cs typeface="Arial"/>
              </a:rPr>
              <a:t>Octopus</a:t>
            </a:r>
          </a:p>
        </p:txBody>
      </p:sp>
      <p:sp>
        <p:nvSpPr>
          <p:cNvPr id="73" name="TextBox 72"/>
          <p:cNvSpPr txBox="1"/>
          <p:nvPr/>
        </p:nvSpPr>
        <p:spPr>
          <a:xfrm flipH="1">
            <a:off x="241300" y="1631950"/>
            <a:ext cx="1441450" cy="315913"/>
          </a:xfrm>
          <a:prstGeom prst="rect">
            <a:avLst/>
          </a:prstGeom>
          <a:noFill/>
        </p:spPr>
        <p:txBody>
          <a:bodyPr lIns="38405" tIns="19202" rIns="38405" bIns="19202">
            <a:spAutoFit/>
          </a:bodyPr>
          <a:lstStyle/>
          <a:p>
            <a:pPr algn="ctr">
              <a:defRPr/>
            </a:pPr>
            <a:r>
              <a:rPr lang="en-US" sz="1800" b="1" dirty="0">
                <a:solidFill>
                  <a:schemeClr val="accent6">
                    <a:lumMod val="75000"/>
                  </a:schemeClr>
                </a:solidFill>
                <a:latin typeface="Arial"/>
                <a:ea typeface="+mn-ea"/>
                <a:cs typeface="Arial"/>
              </a:rPr>
              <a:t>View</a:t>
            </a:r>
          </a:p>
        </p:txBody>
      </p:sp>
      <p:sp>
        <p:nvSpPr>
          <p:cNvPr id="76" name="Rectangle 75"/>
          <p:cNvSpPr/>
          <p:nvPr/>
        </p:nvSpPr>
        <p:spPr>
          <a:xfrm>
            <a:off x="7246938" y="2970213"/>
            <a:ext cx="1838325" cy="368300"/>
          </a:xfrm>
          <a:prstGeom prst="rect">
            <a:avLst/>
          </a:prstGeom>
        </p:spPr>
        <p:txBody>
          <a:bodyPr wrap="none">
            <a:spAutoFit/>
          </a:bodyPr>
          <a:lstStyle/>
          <a:p>
            <a:pPr algn="ctr">
              <a:defRPr/>
            </a:pPr>
            <a:r>
              <a:rPr lang="en-US" sz="1800" b="1" dirty="0">
                <a:solidFill>
                  <a:schemeClr val="accent6">
                    <a:lumMod val="75000"/>
                  </a:schemeClr>
                </a:solidFill>
                <a:latin typeface="Arial"/>
                <a:ea typeface="+mn-ea"/>
                <a:cs typeface="Arial"/>
              </a:rPr>
              <a:t>Horizon Mobile</a:t>
            </a:r>
          </a:p>
        </p:txBody>
      </p:sp>
      <p:sp>
        <p:nvSpPr>
          <p:cNvPr id="83" name="TextBox 82"/>
          <p:cNvSpPr txBox="1"/>
          <p:nvPr/>
        </p:nvSpPr>
        <p:spPr>
          <a:xfrm flipH="1">
            <a:off x="241300" y="2017713"/>
            <a:ext cx="1441450" cy="315912"/>
          </a:xfrm>
          <a:prstGeom prst="rect">
            <a:avLst/>
          </a:prstGeom>
          <a:noFill/>
        </p:spPr>
        <p:txBody>
          <a:bodyPr lIns="38405" tIns="19202" rIns="38405" bIns="19202">
            <a:spAutoFit/>
          </a:bodyPr>
          <a:lstStyle/>
          <a:p>
            <a:pPr algn="ctr">
              <a:defRPr/>
            </a:pPr>
            <a:r>
              <a:rPr lang="en-US" sz="1800" b="1" dirty="0">
                <a:solidFill>
                  <a:schemeClr val="accent6">
                    <a:lumMod val="75000"/>
                  </a:schemeClr>
                </a:solidFill>
                <a:latin typeface="Arial"/>
                <a:ea typeface="+mn-ea"/>
                <a:cs typeface="Arial"/>
              </a:rPr>
              <a:t>ThinApp</a:t>
            </a:r>
          </a:p>
        </p:txBody>
      </p:sp>
      <p:sp>
        <p:nvSpPr>
          <p:cNvPr id="84" name="Rectangle 83"/>
          <p:cNvSpPr>
            <a:spLocks noChangeArrowheads="1"/>
          </p:cNvSpPr>
          <p:nvPr/>
        </p:nvSpPr>
        <p:spPr bwMode="auto">
          <a:xfrm>
            <a:off x="7451725" y="4724400"/>
            <a:ext cx="1428750" cy="646113"/>
          </a:xfrm>
          <a:prstGeom prst="rect">
            <a:avLst/>
          </a:prstGeom>
          <a:noFill/>
          <a:ln w="9525">
            <a:noFill/>
            <a:miter lim="800000"/>
            <a:headEnd/>
            <a:tailEnd/>
          </a:ln>
        </p:spPr>
        <p:txBody>
          <a:bodyPr wrap="none">
            <a:spAutoFit/>
          </a:bodyPr>
          <a:lstStyle/>
          <a:p>
            <a:pPr algn="ctr"/>
            <a:r>
              <a:rPr lang="en-US" altLang="zh-CN" sz="1800" b="1">
                <a:solidFill>
                  <a:srgbClr val="A33F16"/>
                </a:solidFill>
              </a:rPr>
              <a:t>View Client</a:t>
            </a:r>
          </a:p>
          <a:p>
            <a:pPr algn="ctr"/>
            <a:endParaRPr lang="en-US" altLang="zh-CN" sz="1800" b="1">
              <a:solidFill>
                <a:srgbClr val="A33F16"/>
              </a:solidFill>
            </a:endParaRPr>
          </a:p>
        </p:txBody>
      </p:sp>
      <p:sp>
        <p:nvSpPr>
          <p:cNvPr id="85" name="Rectangle 84"/>
          <p:cNvSpPr>
            <a:spLocks noChangeArrowheads="1"/>
          </p:cNvSpPr>
          <p:nvPr/>
        </p:nvSpPr>
        <p:spPr bwMode="auto">
          <a:xfrm>
            <a:off x="7567613" y="1754188"/>
            <a:ext cx="1196975" cy="646112"/>
          </a:xfrm>
          <a:prstGeom prst="rect">
            <a:avLst/>
          </a:prstGeom>
          <a:noFill/>
          <a:ln w="9525">
            <a:noFill/>
            <a:miter lim="800000"/>
            <a:headEnd/>
            <a:tailEnd/>
          </a:ln>
        </p:spPr>
        <p:txBody>
          <a:bodyPr wrap="none">
            <a:spAutoFit/>
          </a:bodyPr>
          <a:lstStyle/>
          <a:p>
            <a:pPr algn="ctr"/>
            <a:r>
              <a:rPr lang="en-US" altLang="zh-CN" sz="1800" b="1">
                <a:solidFill>
                  <a:srgbClr val="A33F16"/>
                </a:solidFill>
              </a:rPr>
              <a:t>AppBlast</a:t>
            </a:r>
          </a:p>
          <a:p>
            <a:pPr algn="ctr"/>
            <a:endParaRPr lang="en-US" altLang="zh-CN" sz="1800" b="1">
              <a:solidFill>
                <a:srgbClr val="A33F16"/>
              </a:solidFill>
            </a:endParaRPr>
          </a:p>
        </p:txBody>
      </p:sp>
      <p:sp>
        <p:nvSpPr>
          <p:cNvPr id="86" name="Rectangle 85"/>
          <p:cNvSpPr>
            <a:spLocks noChangeArrowheads="1"/>
          </p:cNvSpPr>
          <p:nvPr/>
        </p:nvSpPr>
        <p:spPr bwMode="auto">
          <a:xfrm>
            <a:off x="7396163" y="3741738"/>
            <a:ext cx="1539875" cy="923925"/>
          </a:xfrm>
          <a:prstGeom prst="rect">
            <a:avLst/>
          </a:prstGeom>
          <a:noFill/>
          <a:ln w="9525">
            <a:noFill/>
            <a:miter lim="800000"/>
            <a:headEnd/>
            <a:tailEnd/>
          </a:ln>
        </p:spPr>
        <p:txBody>
          <a:bodyPr wrap="none">
            <a:spAutoFit/>
          </a:bodyPr>
          <a:lstStyle/>
          <a:p>
            <a:pPr algn="ctr"/>
            <a:r>
              <a:rPr lang="en-US" altLang="zh-CN" sz="1800" b="1">
                <a:solidFill>
                  <a:srgbClr val="A33F16"/>
                </a:solidFill>
              </a:rPr>
              <a:t>Fusion</a:t>
            </a:r>
          </a:p>
          <a:p>
            <a:pPr algn="ctr"/>
            <a:r>
              <a:rPr lang="en-US" altLang="zh-CN" sz="1800" b="1">
                <a:solidFill>
                  <a:srgbClr val="A33F16"/>
                </a:solidFill>
              </a:rPr>
              <a:t>Workstation</a:t>
            </a:r>
          </a:p>
          <a:p>
            <a:pPr algn="ctr"/>
            <a:endParaRPr lang="en-US" altLang="zh-CN" sz="1800" b="1">
              <a:solidFill>
                <a:srgbClr val="A33F16"/>
              </a:solidFill>
            </a:endParaRPr>
          </a:p>
        </p:txBody>
      </p:sp>
      <p:sp>
        <p:nvSpPr>
          <p:cNvPr id="35" name="矩形 34"/>
          <p:cNvSpPr/>
          <p:nvPr/>
        </p:nvSpPr>
        <p:spPr>
          <a:xfrm>
            <a:off x="7715272" y="1"/>
            <a:ext cx="1428728" cy="1200329"/>
          </a:xfrm>
          <a:prstGeom prst="rect">
            <a:avLst/>
          </a:prstGeom>
          <a:noFill/>
        </p:spPr>
        <p:txBody>
          <a:bodyPr wrap="square" lIns="91440" tIns="45720" rIns="91440" bIns="45720">
            <a:spAutoFit/>
          </a:bodyPr>
          <a:lstStyle/>
          <a:p>
            <a:pPr algn="ctr"/>
            <a:r>
              <a:rPr lang="zh-CN" altLang="en-US" sz="36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尚未发布</a:t>
            </a:r>
            <a:endParaRPr lang="zh-CN" altLang="en-US" sz="36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Effect transition="in" filter="fade">
                                      <p:cBhvr>
                                        <p:cTn id="9" dur="500"/>
                                        <p:tgtEl>
                                          <p:spTgt spid="6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6"/>
                                        </p:tgtEl>
                                        <p:attrNameLst>
                                          <p:attrName>style.visibility</p:attrName>
                                        </p:attrNameLst>
                                      </p:cBhvr>
                                      <p:to>
                                        <p:strVal val="visible"/>
                                      </p:to>
                                    </p:set>
                                    <p:anim calcmode="lin" valueType="num">
                                      <p:cBhvr>
                                        <p:cTn id="12" dur="500" fill="hold"/>
                                        <p:tgtEl>
                                          <p:spTgt spid="66"/>
                                        </p:tgtEl>
                                        <p:attrNameLst>
                                          <p:attrName>ppt_w</p:attrName>
                                        </p:attrNameLst>
                                      </p:cBhvr>
                                      <p:tavLst>
                                        <p:tav tm="0">
                                          <p:val>
                                            <p:fltVal val="0"/>
                                          </p:val>
                                        </p:tav>
                                        <p:tav tm="100000">
                                          <p:val>
                                            <p:strVal val="#ppt_w"/>
                                          </p:val>
                                        </p:tav>
                                      </p:tavLst>
                                    </p:anim>
                                    <p:anim calcmode="lin" valueType="num">
                                      <p:cBhvr>
                                        <p:cTn id="13" dur="500" fill="hold"/>
                                        <p:tgtEl>
                                          <p:spTgt spid="66"/>
                                        </p:tgtEl>
                                        <p:attrNameLst>
                                          <p:attrName>ppt_h</p:attrName>
                                        </p:attrNameLst>
                                      </p:cBhvr>
                                      <p:tavLst>
                                        <p:tav tm="0">
                                          <p:val>
                                            <p:fltVal val="0"/>
                                          </p:val>
                                        </p:tav>
                                        <p:tav tm="100000">
                                          <p:val>
                                            <p:strVal val="#ppt_h"/>
                                          </p:val>
                                        </p:tav>
                                      </p:tavLst>
                                    </p:anim>
                                    <p:animEffect transition="in" filter="fade">
                                      <p:cBhvr>
                                        <p:cTn id="14" dur="500"/>
                                        <p:tgtEl>
                                          <p:spTgt spid="6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 calcmode="lin" valueType="num">
                                      <p:cBhvr>
                                        <p:cTn id="17" dur="500" fill="hold"/>
                                        <p:tgtEl>
                                          <p:spTgt spid="73"/>
                                        </p:tgtEl>
                                        <p:attrNameLst>
                                          <p:attrName>ppt_w</p:attrName>
                                        </p:attrNameLst>
                                      </p:cBhvr>
                                      <p:tavLst>
                                        <p:tav tm="0">
                                          <p:val>
                                            <p:fltVal val="0"/>
                                          </p:val>
                                        </p:tav>
                                        <p:tav tm="100000">
                                          <p:val>
                                            <p:strVal val="#ppt_w"/>
                                          </p:val>
                                        </p:tav>
                                      </p:tavLst>
                                    </p:anim>
                                    <p:anim calcmode="lin" valueType="num">
                                      <p:cBhvr>
                                        <p:cTn id="18" dur="500" fill="hold"/>
                                        <p:tgtEl>
                                          <p:spTgt spid="73"/>
                                        </p:tgtEl>
                                        <p:attrNameLst>
                                          <p:attrName>ppt_h</p:attrName>
                                        </p:attrNameLst>
                                      </p:cBhvr>
                                      <p:tavLst>
                                        <p:tav tm="0">
                                          <p:val>
                                            <p:fltVal val="0"/>
                                          </p:val>
                                        </p:tav>
                                        <p:tav tm="100000">
                                          <p:val>
                                            <p:strVal val="#ppt_h"/>
                                          </p:val>
                                        </p:tav>
                                      </p:tavLst>
                                    </p:anim>
                                    <p:animEffect transition="in" filter="fade">
                                      <p:cBhvr>
                                        <p:cTn id="19" dur="500"/>
                                        <p:tgtEl>
                                          <p:spTgt spid="7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3"/>
                                        </p:tgtEl>
                                        <p:attrNameLst>
                                          <p:attrName>style.visibility</p:attrName>
                                        </p:attrNameLst>
                                      </p:cBhvr>
                                      <p:to>
                                        <p:strVal val="visible"/>
                                      </p:to>
                                    </p:set>
                                    <p:anim calcmode="lin" valueType="num">
                                      <p:cBhvr>
                                        <p:cTn id="22" dur="500" fill="hold"/>
                                        <p:tgtEl>
                                          <p:spTgt spid="83"/>
                                        </p:tgtEl>
                                        <p:attrNameLst>
                                          <p:attrName>ppt_w</p:attrName>
                                        </p:attrNameLst>
                                      </p:cBhvr>
                                      <p:tavLst>
                                        <p:tav tm="0">
                                          <p:val>
                                            <p:fltVal val="0"/>
                                          </p:val>
                                        </p:tav>
                                        <p:tav tm="100000">
                                          <p:val>
                                            <p:strVal val="#ppt_w"/>
                                          </p:val>
                                        </p:tav>
                                      </p:tavLst>
                                    </p:anim>
                                    <p:anim calcmode="lin" valueType="num">
                                      <p:cBhvr>
                                        <p:cTn id="23" dur="500" fill="hold"/>
                                        <p:tgtEl>
                                          <p:spTgt spid="83"/>
                                        </p:tgtEl>
                                        <p:attrNameLst>
                                          <p:attrName>ppt_h</p:attrName>
                                        </p:attrNameLst>
                                      </p:cBhvr>
                                      <p:tavLst>
                                        <p:tav tm="0">
                                          <p:val>
                                            <p:fltVal val="0"/>
                                          </p:val>
                                        </p:tav>
                                        <p:tav tm="100000">
                                          <p:val>
                                            <p:strVal val="#ppt_h"/>
                                          </p:val>
                                        </p:tav>
                                      </p:tavLst>
                                    </p:anim>
                                    <p:animEffect transition="in" filter="fade">
                                      <p:cBhvr>
                                        <p:cTn id="24" dur="500"/>
                                        <p:tgtEl>
                                          <p:spTgt spid="8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p:cTn id="27" dur="500" fill="hold"/>
                                        <p:tgtEl>
                                          <p:spTgt spid="76"/>
                                        </p:tgtEl>
                                        <p:attrNameLst>
                                          <p:attrName>ppt_w</p:attrName>
                                        </p:attrNameLst>
                                      </p:cBhvr>
                                      <p:tavLst>
                                        <p:tav tm="0">
                                          <p:val>
                                            <p:fltVal val="0"/>
                                          </p:val>
                                        </p:tav>
                                        <p:tav tm="100000">
                                          <p:val>
                                            <p:strVal val="#ppt_w"/>
                                          </p:val>
                                        </p:tav>
                                      </p:tavLst>
                                    </p:anim>
                                    <p:anim calcmode="lin" valueType="num">
                                      <p:cBhvr>
                                        <p:cTn id="28" dur="500" fill="hold"/>
                                        <p:tgtEl>
                                          <p:spTgt spid="76"/>
                                        </p:tgtEl>
                                        <p:attrNameLst>
                                          <p:attrName>ppt_h</p:attrName>
                                        </p:attrNameLst>
                                      </p:cBhvr>
                                      <p:tavLst>
                                        <p:tav tm="0">
                                          <p:val>
                                            <p:fltVal val="0"/>
                                          </p:val>
                                        </p:tav>
                                        <p:tav tm="100000">
                                          <p:val>
                                            <p:strVal val="#ppt_h"/>
                                          </p:val>
                                        </p:tav>
                                      </p:tavLst>
                                    </p:anim>
                                    <p:animEffect transition="in" filter="fade">
                                      <p:cBhvr>
                                        <p:cTn id="29" dur="500"/>
                                        <p:tgtEl>
                                          <p:spTgt spid="7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4"/>
                                        </p:tgtEl>
                                        <p:attrNameLst>
                                          <p:attrName>style.visibility</p:attrName>
                                        </p:attrNameLst>
                                      </p:cBhvr>
                                      <p:to>
                                        <p:strVal val="visible"/>
                                      </p:to>
                                    </p:set>
                                    <p:anim calcmode="lin" valueType="num">
                                      <p:cBhvr>
                                        <p:cTn id="32" dur="500" fill="hold"/>
                                        <p:tgtEl>
                                          <p:spTgt spid="84"/>
                                        </p:tgtEl>
                                        <p:attrNameLst>
                                          <p:attrName>ppt_w</p:attrName>
                                        </p:attrNameLst>
                                      </p:cBhvr>
                                      <p:tavLst>
                                        <p:tav tm="0">
                                          <p:val>
                                            <p:fltVal val="0"/>
                                          </p:val>
                                        </p:tav>
                                        <p:tav tm="100000">
                                          <p:val>
                                            <p:strVal val="#ppt_w"/>
                                          </p:val>
                                        </p:tav>
                                      </p:tavLst>
                                    </p:anim>
                                    <p:anim calcmode="lin" valueType="num">
                                      <p:cBhvr>
                                        <p:cTn id="33" dur="500" fill="hold"/>
                                        <p:tgtEl>
                                          <p:spTgt spid="84"/>
                                        </p:tgtEl>
                                        <p:attrNameLst>
                                          <p:attrName>ppt_h</p:attrName>
                                        </p:attrNameLst>
                                      </p:cBhvr>
                                      <p:tavLst>
                                        <p:tav tm="0">
                                          <p:val>
                                            <p:fltVal val="0"/>
                                          </p:val>
                                        </p:tav>
                                        <p:tav tm="100000">
                                          <p:val>
                                            <p:strVal val="#ppt_h"/>
                                          </p:val>
                                        </p:tav>
                                      </p:tavLst>
                                    </p:anim>
                                    <p:animEffect transition="in" filter="fade">
                                      <p:cBhvr>
                                        <p:cTn id="34" dur="500"/>
                                        <p:tgtEl>
                                          <p:spTgt spid="8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5"/>
                                        </p:tgtEl>
                                        <p:attrNameLst>
                                          <p:attrName>style.visibility</p:attrName>
                                        </p:attrNameLst>
                                      </p:cBhvr>
                                      <p:to>
                                        <p:strVal val="visible"/>
                                      </p:to>
                                    </p:set>
                                    <p:anim calcmode="lin" valueType="num">
                                      <p:cBhvr>
                                        <p:cTn id="37" dur="500" fill="hold"/>
                                        <p:tgtEl>
                                          <p:spTgt spid="85"/>
                                        </p:tgtEl>
                                        <p:attrNameLst>
                                          <p:attrName>ppt_w</p:attrName>
                                        </p:attrNameLst>
                                      </p:cBhvr>
                                      <p:tavLst>
                                        <p:tav tm="0">
                                          <p:val>
                                            <p:fltVal val="0"/>
                                          </p:val>
                                        </p:tav>
                                        <p:tav tm="100000">
                                          <p:val>
                                            <p:strVal val="#ppt_w"/>
                                          </p:val>
                                        </p:tav>
                                      </p:tavLst>
                                    </p:anim>
                                    <p:anim calcmode="lin" valueType="num">
                                      <p:cBhvr>
                                        <p:cTn id="38" dur="500" fill="hold"/>
                                        <p:tgtEl>
                                          <p:spTgt spid="85"/>
                                        </p:tgtEl>
                                        <p:attrNameLst>
                                          <p:attrName>ppt_h</p:attrName>
                                        </p:attrNameLst>
                                      </p:cBhvr>
                                      <p:tavLst>
                                        <p:tav tm="0">
                                          <p:val>
                                            <p:fltVal val="0"/>
                                          </p:val>
                                        </p:tav>
                                        <p:tav tm="100000">
                                          <p:val>
                                            <p:strVal val="#ppt_h"/>
                                          </p:val>
                                        </p:tav>
                                      </p:tavLst>
                                    </p:anim>
                                    <p:animEffect transition="in" filter="fade">
                                      <p:cBhvr>
                                        <p:cTn id="39" dur="500"/>
                                        <p:tgtEl>
                                          <p:spTgt spid="8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86"/>
                                        </p:tgtEl>
                                        <p:attrNameLst>
                                          <p:attrName>style.visibility</p:attrName>
                                        </p:attrNameLst>
                                      </p:cBhvr>
                                      <p:to>
                                        <p:strVal val="visible"/>
                                      </p:to>
                                    </p:set>
                                    <p:anim calcmode="lin" valueType="num">
                                      <p:cBhvr>
                                        <p:cTn id="42" dur="500" fill="hold"/>
                                        <p:tgtEl>
                                          <p:spTgt spid="86"/>
                                        </p:tgtEl>
                                        <p:attrNameLst>
                                          <p:attrName>ppt_w</p:attrName>
                                        </p:attrNameLst>
                                      </p:cBhvr>
                                      <p:tavLst>
                                        <p:tav tm="0">
                                          <p:val>
                                            <p:fltVal val="0"/>
                                          </p:val>
                                        </p:tav>
                                        <p:tav tm="100000">
                                          <p:val>
                                            <p:strVal val="#ppt_w"/>
                                          </p:val>
                                        </p:tav>
                                      </p:tavLst>
                                    </p:anim>
                                    <p:anim calcmode="lin" valueType="num">
                                      <p:cBhvr>
                                        <p:cTn id="43" dur="500" fill="hold"/>
                                        <p:tgtEl>
                                          <p:spTgt spid="86"/>
                                        </p:tgtEl>
                                        <p:attrNameLst>
                                          <p:attrName>ppt_h</p:attrName>
                                        </p:attrNameLst>
                                      </p:cBhvr>
                                      <p:tavLst>
                                        <p:tav tm="0">
                                          <p:val>
                                            <p:fltVal val="0"/>
                                          </p:val>
                                        </p:tav>
                                        <p:tav tm="100000">
                                          <p:val>
                                            <p:strVal val="#ppt_h"/>
                                          </p:val>
                                        </p:tav>
                                      </p:tavLst>
                                    </p:anim>
                                    <p:animEffect transition="in" filter="fade">
                                      <p:cBhvr>
                                        <p:cTn id="4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73" grpId="0"/>
      <p:bldP spid="76" grpId="0"/>
      <p:bldP spid="83" grpId="0"/>
      <p:bldP spid="84" grpId="0"/>
      <p:bldP spid="85" grpId="0"/>
      <p:bldP spid="8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p:cNvGrpSpPr>
            <a:grpSpLocks/>
          </p:cNvGrpSpPr>
          <p:nvPr/>
        </p:nvGrpSpPr>
        <p:grpSpPr bwMode="auto">
          <a:xfrm>
            <a:off x="569913" y="1279525"/>
            <a:ext cx="3925887" cy="4456113"/>
            <a:chOff x="570634" y="1278820"/>
            <a:chExt cx="3925166" cy="4456724"/>
          </a:xfrm>
        </p:grpSpPr>
        <p:sp>
          <p:nvSpPr>
            <p:cNvPr id="83" name="Snip Same Side Corner Rectangle 82"/>
            <p:cNvSpPr/>
            <p:nvPr/>
          </p:nvSpPr>
          <p:spPr bwMode="auto">
            <a:xfrm rot="5400000">
              <a:off x="304855" y="1544599"/>
              <a:ext cx="4456724" cy="3925166"/>
            </a:xfrm>
            <a:prstGeom prst="snip2SameRect">
              <a:avLst>
                <a:gd name="adj1" fmla="val 42427"/>
                <a:gd name="adj2" fmla="val 0"/>
              </a:avLst>
            </a:prstGeom>
            <a:gradFill flip="none" rotWithShape="1">
              <a:gsLst>
                <a:gs pos="0">
                  <a:schemeClr val="accent5">
                    <a:lumMod val="75000"/>
                    <a:alpha val="51000"/>
                  </a:schemeClr>
                </a:gs>
                <a:gs pos="59000">
                  <a:srgbClr val="FFFFFF">
                    <a:alpha val="45000"/>
                  </a:srgbClr>
                </a:gs>
              </a:gsLst>
              <a:lin ang="5400000" scaled="0"/>
              <a:tileRect/>
            </a:gradFill>
            <a:ln w="9525">
              <a:noFill/>
              <a:round/>
              <a:headEnd/>
              <a:tailEnd/>
            </a:ln>
          </p:spPr>
          <p:txBody>
            <a:bodyPr lIns="0" rIns="0" anchor="ctr"/>
            <a:lstStyle/>
            <a:p>
              <a:pPr algn="ctr">
                <a:defRPr/>
              </a:pPr>
              <a:endParaRPr lang="en-US" sz="1400" dirty="0">
                <a:solidFill>
                  <a:srgbClr val="FFFFFF"/>
                </a:solidFill>
                <a:latin typeface="+mn-lt"/>
                <a:ea typeface="+mn-ea"/>
                <a:cs typeface="Arial" charset="0"/>
              </a:endParaRPr>
            </a:p>
          </p:txBody>
        </p:sp>
        <p:cxnSp>
          <p:nvCxnSpPr>
            <p:cNvPr id="102" name="Straight Arrow Connector 101"/>
            <p:cNvCxnSpPr/>
            <p:nvPr/>
          </p:nvCxnSpPr>
          <p:spPr bwMode="auto">
            <a:xfrm>
              <a:off x="3792667" y="3554020"/>
              <a:ext cx="569807" cy="1587"/>
            </a:xfrm>
            <a:prstGeom prst="straightConnector1">
              <a:avLst/>
            </a:prstGeom>
            <a:solidFill>
              <a:srgbClr val="0095D3"/>
            </a:solidFill>
            <a:ln w="19050" cap="flat" cmpd="sng" algn="ctr">
              <a:solidFill>
                <a:schemeClr val="accent1">
                  <a:lumMod val="50000"/>
                </a:schemeClr>
              </a:solidFill>
              <a:prstDash val="solid"/>
              <a:round/>
              <a:headEnd type="arrow"/>
              <a:tailEnd type="arrow"/>
            </a:ln>
            <a:effectLst/>
          </p:spPr>
        </p:cxnSp>
      </p:grpSp>
      <p:grpSp>
        <p:nvGrpSpPr>
          <p:cNvPr id="3" name="Group 88"/>
          <p:cNvGrpSpPr>
            <a:grpSpLocks/>
          </p:cNvGrpSpPr>
          <p:nvPr/>
        </p:nvGrpSpPr>
        <p:grpSpPr bwMode="auto">
          <a:xfrm>
            <a:off x="5770563" y="990600"/>
            <a:ext cx="3919537" cy="5014913"/>
            <a:chOff x="5770570" y="990601"/>
            <a:chExt cx="3918980" cy="5014144"/>
          </a:xfrm>
        </p:grpSpPr>
        <p:grpSp>
          <p:nvGrpSpPr>
            <p:cNvPr id="4" name="Group 91"/>
            <p:cNvGrpSpPr>
              <a:grpSpLocks/>
            </p:cNvGrpSpPr>
            <p:nvPr/>
          </p:nvGrpSpPr>
          <p:grpSpPr bwMode="auto">
            <a:xfrm>
              <a:off x="5770570" y="990601"/>
              <a:ext cx="3918980" cy="5014144"/>
              <a:chOff x="5771400" y="990601"/>
              <a:chExt cx="3918980" cy="5014144"/>
            </a:xfrm>
          </p:grpSpPr>
          <p:sp>
            <p:nvSpPr>
              <p:cNvPr id="96" name="Snip Same Side Corner Rectangle 95"/>
              <p:cNvSpPr/>
              <p:nvPr/>
            </p:nvSpPr>
            <p:spPr bwMode="auto">
              <a:xfrm rot="16200000">
                <a:off x="5223818" y="1538183"/>
                <a:ext cx="5014144" cy="3918980"/>
              </a:xfrm>
              <a:prstGeom prst="snip2SameRect">
                <a:avLst>
                  <a:gd name="adj1" fmla="val 49642"/>
                  <a:gd name="adj2" fmla="val 0"/>
                </a:avLst>
              </a:prstGeom>
              <a:gradFill flip="none" rotWithShape="1">
                <a:gsLst>
                  <a:gs pos="0">
                    <a:schemeClr val="accent5">
                      <a:lumMod val="75000"/>
                      <a:alpha val="51000"/>
                    </a:schemeClr>
                  </a:gs>
                  <a:gs pos="53000">
                    <a:srgbClr val="FFFFFF">
                      <a:alpha val="45000"/>
                    </a:srgbClr>
                  </a:gs>
                </a:gsLst>
                <a:lin ang="6720000" scaled="0"/>
                <a:tileRect/>
              </a:gradFill>
              <a:ln w="9525">
                <a:noFill/>
                <a:round/>
                <a:headEnd/>
                <a:tailEnd/>
              </a:ln>
            </p:spPr>
            <p:txBody>
              <a:bodyPr lIns="0" rIns="0" anchor="ctr"/>
              <a:lstStyle/>
              <a:p>
                <a:pPr algn="ctr">
                  <a:defRPr/>
                </a:pPr>
                <a:endParaRPr lang="en-US" sz="1400" dirty="0">
                  <a:solidFill>
                    <a:srgbClr val="FFFFFF"/>
                  </a:solidFill>
                  <a:latin typeface="+mn-lt"/>
                  <a:ea typeface="+mn-ea"/>
                  <a:cs typeface="Arial" charset="0"/>
                </a:endParaRPr>
              </a:p>
            </p:txBody>
          </p:sp>
          <p:grpSp>
            <p:nvGrpSpPr>
              <p:cNvPr id="5" name="Group 96"/>
              <p:cNvGrpSpPr>
                <a:grpSpLocks/>
              </p:cNvGrpSpPr>
              <p:nvPr/>
            </p:nvGrpSpPr>
            <p:grpSpPr bwMode="auto">
              <a:xfrm>
                <a:off x="6802068" y="1727170"/>
                <a:ext cx="894132" cy="3361868"/>
                <a:chOff x="6754806" y="1727170"/>
                <a:chExt cx="894132" cy="3361868"/>
              </a:xfrm>
            </p:grpSpPr>
            <p:pic>
              <p:nvPicPr>
                <p:cNvPr id="10302" name="Picture 97" descr="C:\Users\testuser\AppData\Local\Temp\VMwareDnD\982bde8c\VMW_09Q3_ICON_iPhone.png"/>
                <p:cNvPicPr>
                  <a:picLocks noChangeAspect="1" noChangeArrowheads="1"/>
                </p:cNvPicPr>
                <p:nvPr/>
              </p:nvPicPr>
              <p:blipFill>
                <a:blip r:embed="rId3"/>
                <a:srcRect/>
                <a:stretch>
                  <a:fillRect/>
                </a:stretch>
              </p:blipFill>
              <p:spPr bwMode="auto">
                <a:xfrm>
                  <a:off x="6922392" y="2948682"/>
                  <a:ext cx="346946" cy="840677"/>
                </a:xfrm>
                <a:prstGeom prst="rect">
                  <a:avLst/>
                </a:prstGeom>
                <a:noFill/>
                <a:ln w="9525">
                  <a:noFill/>
                  <a:miter lim="800000"/>
                  <a:headEnd/>
                  <a:tailEnd/>
                </a:ln>
              </p:spPr>
            </p:pic>
            <p:pic>
              <p:nvPicPr>
                <p:cNvPr id="10303" name="Picture 2" descr="C:\Users\testuser\AppData\Local\Temp\VMwareDnD\6523c0a2\VMW_10Q3_ICON_iPad.png"/>
                <p:cNvPicPr>
                  <a:picLocks noChangeAspect="1" noChangeArrowheads="1"/>
                </p:cNvPicPr>
                <p:nvPr/>
              </p:nvPicPr>
              <p:blipFill>
                <a:blip r:embed="rId4"/>
                <a:srcRect/>
                <a:stretch>
                  <a:fillRect/>
                </a:stretch>
              </p:blipFill>
              <p:spPr bwMode="auto">
                <a:xfrm>
                  <a:off x="6754806" y="1727170"/>
                  <a:ext cx="817932" cy="1155035"/>
                </a:xfrm>
                <a:prstGeom prst="rect">
                  <a:avLst/>
                </a:prstGeom>
                <a:noFill/>
                <a:ln w="9525">
                  <a:noFill/>
                  <a:miter lim="800000"/>
                  <a:headEnd/>
                  <a:tailEnd/>
                </a:ln>
              </p:spPr>
            </p:pic>
            <p:pic>
              <p:nvPicPr>
                <p:cNvPr id="10304" name="Picture 99"/>
                <p:cNvPicPr>
                  <a:picLocks noChangeAspect="1"/>
                </p:cNvPicPr>
                <p:nvPr/>
              </p:nvPicPr>
              <p:blipFill>
                <a:blip r:embed="rId5"/>
                <a:srcRect/>
                <a:stretch>
                  <a:fillRect/>
                </a:stretch>
              </p:blipFill>
              <p:spPr bwMode="auto">
                <a:xfrm>
                  <a:off x="6858986" y="3963239"/>
                  <a:ext cx="789952" cy="1125799"/>
                </a:xfrm>
                <a:prstGeom prst="rect">
                  <a:avLst/>
                </a:prstGeom>
                <a:noFill/>
                <a:ln w="9525">
                  <a:noFill/>
                  <a:miter lim="800000"/>
                  <a:headEnd/>
                  <a:tailEnd/>
                </a:ln>
              </p:spPr>
            </p:pic>
          </p:grpSp>
        </p:grpSp>
        <p:sp>
          <p:nvSpPr>
            <p:cNvPr id="10299" name="TextBox 90"/>
            <p:cNvSpPr txBox="1">
              <a:spLocks noChangeArrowheads="1"/>
            </p:cNvSpPr>
            <p:nvPr/>
          </p:nvSpPr>
          <p:spPr bwMode="auto">
            <a:xfrm flipH="1">
              <a:off x="7012021" y="5638088"/>
              <a:ext cx="1064859" cy="208024"/>
            </a:xfrm>
            <a:prstGeom prst="rect">
              <a:avLst/>
            </a:prstGeom>
            <a:noFill/>
            <a:ln w="9525">
              <a:noFill/>
              <a:miter lim="800000"/>
              <a:headEnd/>
              <a:tailEnd/>
            </a:ln>
          </p:spPr>
          <p:txBody>
            <a:bodyPr wrap="none" lIns="38405" tIns="19202" rIns="38405" bIns="19202">
              <a:spAutoFit/>
            </a:bodyPr>
            <a:lstStyle/>
            <a:p>
              <a:pPr algn="ctr"/>
              <a:r>
                <a:rPr lang="zh-CN" altLang="en-US" sz="1100"/>
                <a:t>安全统一的访问</a:t>
              </a:r>
            </a:p>
          </p:txBody>
        </p:sp>
      </p:grpSp>
      <p:pic>
        <p:nvPicPr>
          <p:cNvPr id="164" name="Picture 163"/>
          <p:cNvPicPr>
            <a:picLocks/>
          </p:cNvPicPr>
          <p:nvPr/>
        </p:nvPicPr>
        <p:blipFill>
          <a:blip r:embed="rId6"/>
          <a:srcRect/>
          <a:stretch>
            <a:fillRect/>
          </a:stretch>
        </p:blipFill>
        <p:spPr bwMode="auto">
          <a:xfrm>
            <a:off x="2212975" y="3097213"/>
            <a:ext cx="1509713" cy="1008062"/>
          </a:xfrm>
          <a:prstGeom prst="rect">
            <a:avLst/>
          </a:prstGeom>
          <a:noFill/>
          <a:ln w="9525">
            <a:noFill/>
            <a:miter lim="800000"/>
            <a:headEnd/>
            <a:tailEnd/>
          </a:ln>
          <a:effectLst>
            <a:outerShdw sy="23000" kx="1199993" algn="br" rotWithShape="0">
              <a:srgbClr val="808080">
                <a:alpha val="20000"/>
              </a:srgbClr>
            </a:outerShdw>
          </a:effectLst>
        </p:spPr>
      </p:pic>
      <p:sp>
        <p:nvSpPr>
          <p:cNvPr id="10245" name="Title 1"/>
          <p:cNvSpPr>
            <a:spLocks noGrp="1"/>
          </p:cNvSpPr>
          <p:nvPr>
            <p:ph type="title"/>
          </p:nvPr>
        </p:nvSpPr>
        <p:spPr bwMode="auto">
          <a:xfrm>
            <a:off x="214282" y="142852"/>
            <a:ext cx="8474075" cy="333375"/>
          </a:xfrm>
          <a:noFill/>
          <a:ln>
            <a:miter lim="800000"/>
            <a:headEnd/>
            <a:tailEnd/>
          </a:ln>
        </p:spPr>
        <p:txBody>
          <a:bodyPr vert="horz" wrap="square" lIns="91440" tIns="45720" rIns="91440" bIns="45720" numCol="1" anchor="t" anchorCtr="0" compatLnSpc="1">
            <a:prstTxWarp prst="textNoShape">
              <a:avLst/>
            </a:prstTxWarp>
          </a:bodyPr>
          <a:lstStyle/>
          <a:p>
            <a:r>
              <a:rPr lang="zh-CN" altLang="en-US" sz="1800" dirty="0" smtClean="0"/>
              <a:t>“后</a:t>
            </a:r>
            <a:r>
              <a:rPr lang="en-US" altLang="zh-CN" sz="1800" dirty="0" smtClean="0"/>
              <a:t>PC</a:t>
            </a:r>
            <a:r>
              <a:rPr lang="zh-CN" altLang="en-US" sz="1800" dirty="0" smtClean="0"/>
              <a:t>时代”的</a:t>
            </a:r>
            <a:r>
              <a:rPr lang="en-US" altLang="zh-CN" sz="1800" dirty="0" smtClean="0"/>
              <a:t>VMware</a:t>
            </a:r>
            <a:r>
              <a:rPr lang="zh-CN" altLang="en-US" sz="1800" dirty="0" smtClean="0"/>
              <a:t>相关桌面应用技术</a:t>
            </a:r>
            <a:r>
              <a:rPr lang="en-US" altLang="zh-CN" sz="1800" dirty="0" smtClean="0"/>
              <a:t>——Horizon: </a:t>
            </a:r>
            <a:r>
              <a:rPr lang="zh-CN" altLang="en-US" sz="1800" dirty="0" smtClean="0"/>
              <a:t>连接云与移动设备的桥梁</a:t>
            </a:r>
          </a:p>
        </p:txBody>
      </p:sp>
      <p:cxnSp>
        <p:nvCxnSpPr>
          <p:cNvPr id="10246" name="Straight Connector 67"/>
          <p:cNvCxnSpPr>
            <a:cxnSpLocks noChangeShapeType="1"/>
          </p:cNvCxnSpPr>
          <p:nvPr/>
        </p:nvCxnSpPr>
        <p:spPr bwMode="auto">
          <a:xfrm flipH="1">
            <a:off x="6172200" y="1655763"/>
            <a:ext cx="0" cy="3725862"/>
          </a:xfrm>
          <a:prstGeom prst="line">
            <a:avLst/>
          </a:prstGeom>
          <a:noFill/>
          <a:ln w="12700">
            <a:solidFill>
              <a:srgbClr val="0073A4"/>
            </a:solidFill>
            <a:prstDash val="sysDash"/>
            <a:round/>
            <a:headEnd/>
            <a:tailEnd/>
          </a:ln>
        </p:spPr>
      </p:cxnSp>
      <p:cxnSp>
        <p:nvCxnSpPr>
          <p:cNvPr id="10247" name="Straight Connector 68"/>
          <p:cNvCxnSpPr>
            <a:cxnSpLocks noChangeShapeType="1"/>
          </p:cNvCxnSpPr>
          <p:nvPr/>
        </p:nvCxnSpPr>
        <p:spPr bwMode="auto">
          <a:xfrm flipH="1">
            <a:off x="4078288" y="1582738"/>
            <a:ext cx="0" cy="3725862"/>
          </a:xfrm>
          <a:prstGeom prst="line">
            <a:avLst/>
          </a:prstGeom>
          <a:noFill/>
          <a:ln w="12700">
            <a:solidFill>
              <a:srgbClr val="0073A4"/>
            </a:solidFill>
            <a:prstDash val="sysDash"/>
            <a:round/>
            <a:headEnd/>
            <a:tailEnd/>
          </a:ln>
        </p:spPr>
      </p:cxnSp>
      <p:sp>
        <p:nvSpPr>
          <p:cNvPr id="79" name="TextBox 78"/>
          <p:cNvSpPr txBox="1">
            <a:spLocks noChangeArrowheads="1"/>
          </p:cNvSpPr>
          <p:nvPr/>
        </p:nvSpPr>
        <p:spPr bwMode="auto">
          <a:xfrm flipH="1">
            <a:off x="2343150" y="4148138"/>
            <a:ext cx="1279525" cy="207962"/>
          </a:xfrm>
          <a:prstGeom prst="rect">
            <a:avLst/>
          </a:prstGeom>
          <a:noFill/>
          <a:ln w="9525">
            <a:noFill/>
            <a:miter lim="800000"/>
            <a:headEnd/>
            <a:tailEnd/>
          </a:ln>
        </p:spPr>
        <p:txBody>
          <a:bodyPr lIns="38405" tIns="19202" rIns="38405" bIns="19202">
            <a:spAutoFit/>
          </a:bodyPr>
          <a:lstStyle/>
          <a:p>
            <a:pPr algn="ctr"/>
            <a:r>
              <a:rPr lang="zh-CN" altLang="en-US" sz="1100"/>
              <a:t>应用编录服务</a:t>
            </a:r>
          </a:p>
        </p:txBody>
      </p:sp>
      <p:sp>
        <p:nvSpPr>
          <p:cNvPr id="72" name="Rounded Rectangle 71"/>
          <p:cNvSpPr/>
          <p:nvPr/>
        </p:nvSpPr>
        <p:spPr bwMode="auto">
          <a:xfrm>
            <a:off x="2286000" y="929456"/>
            <a:ext cx="1526387" cy="425488"/>
          </a:xfrm>
          <a:prstGeom prst="roundRect">
            <a:avLst>
              <a:gd name="adj" fmla="val 26616"/>
            </a:avLst>
          </a:prstGeom>
          <a:gradFill>
            <a:gsLst>
              <a:gs pos="0">
                <a:schemeClr val="tx1">
                  <a:lumMod val="40000"/>
                  <a:lumOff val="60000"/>
                </a:schemeClr>
              </a:gs>
              <a:gs pos="100000">
                <a:schemeClr val="bg1">
                  <a:lumMod val="85000"/>
                </a:schemeClr>
              </a:gs>
            </a:gsLst>
          </a:gradFill>
          <a:ln w="12700">
            <a:solidFill>
              <a:srgbClr val="A6A6A6"/>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1800" b="1">
                <a:solidFill>
                  <a:srgbClr val="606060"/>
                </a:solidFill>
              </a:rPr>
              <a:t>简化</a:t>
            </a:r>
          </a:p>
        </p:txBody>
      </p:sp>
      <p:sp>
        <p:nvSpPr>
          <p:cNvPr id="73" name="Rounded Rectangle 72"/>
          <p:cNvSpPr/>
          <p:nvPr/>
        </p:nvSpPr>
        <p:spPr bwMode="auto">
          <a:xfrm>
            <a:off x="4381500" y="929456"/>
            <a:ext cx="1526387" cy="425488"/>
          </a:xfrm>
          <a:prstGeom prst="roundRect">
            <a:avLst>
              <a:gd name="adj" fmla="val 26616"/>
            </a:avLst>
          </a:prstGeom>
          <a:gradFill>
            <a:gsLst>
              <a:gs pos="0">
                <a:schemeClr val="tx1">
                  <a:lumMod val="40000"/>
                  <a:lumOff val="60000"/>
                </a:schemeClr>
              </a:gs>
              <a:gs pos="100000">
                <a:schemeClr val="bg1">
                  <a:lumMod val="85000"/>
                </a:schemeClr>
              </a:gs>
            </a:gsLst>
          </a:gradFill>
          <a:ln w="12700">
            <a:solidFill>
              <a:srgbClr val="A6A6A6"/>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1800" b="1" dirty="0">
                <a:solidFill>
                  <a:schemeClr val="bg2">
                    <a:lumMod val="50000"/>
                  </a:schemeClr>
                </a:solidFill>
              </a:rPr>
              <a:t>管理</a:t>
            </a:r>
            <a:endParaRPr lang="en-US" sz="1800" b="1" dirty="0">
              <a:solidFill>
                <a:schemeClr val="bg2">
                  <a:lumMod val="50000"/>
                </a:schemeClr>
              </a:solidFill>
            </a:endParaRPr>
          </a:p>
        </p:txBody>
      </p:sp>
      <p:sp>
        <p:nvSpPr>
          <p:cNvPr id="74" name="Rounded Rectangle 73"/>
          <p:cNvSpPr/>
          <p:nvPr/>
        </p:nvSpPr>
        <p:spPr bwMode="auto">
          <a:xfrm>
            <a:off x="6477000" y="929456"/>
            <a:ext cx="1526387" cy="425488"/>
          </a:xfrm>
          <a:prstGeom prst="roundRect">
            <a:avLst>
              <a:gd name="adj" fmla="val 26616"/>
            </a:avLst>
          </a:prstGeom>
          <a:gradFill>
            <a:gsLst>
              <a:gs pos="0">
                <a:schemeClr val="tx1">
                  <a:lumMod val="40000"/>
                  <a:lumOff val="60000"/>
                </a:schemeClr>
              </a:gs>
              <a:gs pos="100000">
                <a:schemeClr val="bg1">
                  <a:lumMod val="85000"/>
                </a:schemeClr>
              </a:gs>
            </a:gsLst>
          </a:gradFill>
          <a:ln w="12700">
            <a:solidFill>
              <a:srgbClr val="A6A6A6"/>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1800" b="1" dirty="0">
                <a:solidFill>
                  <a:schemeClr val="bg2">
                    <a:lumMod val="50000"/>
                  </a:schemeClr>
                </a:solidFill>
              </a:rPr>
              <a:t>接入</a:t>
            </a:r>
            <a:endParaRPr lang="en-US" sz="1800" b="1" dirty="0">
              <a:solidFill>
                <a:schemeClr val="bg2">
                  <a:lumMod val="50000"/>
                </a:schemeClr>
              </a:solidFill>
            </a:endParaRPr>
          </a:p>
        </p:txBody>
      </p:sp>
      <p:pic>
        <p:nvPicPr>
          <p:cNvPr id="144" name="Picture 143"/>
          <p:cNvPicPr>
            <a:picLocks/>
          </p:cNvPicPr>
          <p:nvPr/>
        </p:nvPicPr>
        <p:blipFill>
          <a:blip r:embed="rId7"/>
          <a:srcRect/>
          <a:stretch>
            <a:fillRect/>
          </a:stretch>
        </p:blipFill>
        <p:spPr bwMode="auto">
          <a:xfrm>
            <a:off x="7848600" y="1574800"/>
            <a:ext cx="1071563" cy="3733800"/>
          </a:xfrm>
          <a:prstGeom prst="rect">
            <a:avLst/>
          </a:prstGeom>
          <a:noFill/>
          <a:ln w="9525">
            <a:noFill/>
            <a:miter lim="800000"/>
            <a:headEnd/>
            <a:tailEnd/>
          </a:ln>
          <a:effectLst>
            <a:outerShdw sy="23000" kx="1199993" algn="br" rotWithShape="0">
              <a:srgbClr val="808080">
                <a:alpha val="9998"/>
              </a:srgbClr>
            </a:outerShdw>
          </a:effectLst>
        </p:spPr>
      </p:pic>
      <p:pic>
        <p:nvPicPr>
          <p:cNvPr id="11" name="Picture 10"/>
          <p:cNvPicPr>
            <a:picLocks noChangeAspect="1"/>
          </p:cNvPicPr>
          <p:nvPr/>
        </p:nvPicPr>
        <p:blipFill>
          <a:blip r:embed="rId8"/>
          <a:srcRect/>
          <a:stretch>
            <a:fillRect/>
          </a:stretch>
        </p:blipFill>
        <p:spPr bwMode="auto">
          <a:xfrm>
            <a:off x="2462213" y="1528763"/>
            <a:ext cx="1076325" cy="1114425"/>
          </a:xfrm>
          <a:prstGeom prst="rect">
            <a:avLst/>
          </a:prstGeom>
          <a:noFill/>
          <a:ln w="9525">
            <a:noFill/>
            <a:miter lim="800000"/>
            <a:headEnd/>
            <a:tailEnd/>
          </a:ln>
          <a:effectLst>
            <a:outerShdw sy="23000" kx="1199993" algn="br" rotWithShape="0">
              <a:srgbClr val="808080">
                <a:alpha val="20000"/>
              </a:srgbClr>
            </a:outerShdw>
          </a:effectLst>
        </p:spPr>
      </p:pic>
      <p:sp>
        <p:nvSpPr>
          <p:cNvPr id="10260" name="TextBox 2"/>
          <p:cNvSpPr txBox="1">
            <a:spLocks noChangeArrowheads="1"/>
          </p:cNvSpPr>
          <p:nvPr/>
        </p:nvSpPr>
        <p:spPr bwMode="auto">
          <a:xfrm flipH="1">
            <a:off x="2209800" y="2687638"/>
            <a:ext cx="1441450" cy="207962"/>
          </a:xfrm>
          <a:prstGeom prst="rect">
            <a:avLst/>
          </a:prstGeom>
          <a:noFill/>
          <a:ln w="9525">
            <a:noFill/>
            <a:miter lim="800000"/>
            <a:headEnd/>
            <a:tailEnd/>
          </a:ln>
        </p:spPr>
        <p:txBody>
          <a:bodyPr lIns="38405" tIns="19202" rIns="38405" bIns="19202">
            <a:spAutoFit/>
          </a:bodyPr>
          <a:lstStyle/>
          <a:p>
            <a:pPr algn="ctr"/>
            <a:r>
              <a:rPr lang="zh-CN" altLang="en-US" sz="1100">
                <a:solidFill>
                  <a:srgbClr val="BFBFBF"/>
                </a:solidFill>
                <a:cs typeface="Arial" pitchFamily="34" charset="0"/>
              </a:rPr>
              <a:t>桌面服务</a:t>
            </a:r>
          </a:p>
        </p:txBody>
      </p:sp>
      <p:grpSp>
        <p:nvGrpSpPr>
          <p:cNvPr id="6" name="Group 13"/>
          <p:cNvGrpSpPr>
            <a:grpSpLocks/>
          </p:cNvGrpSpPr>
          <p:nvPr/>
        </p:nvGrpSpPr>
        <p:grpSpPr bwMode="auto">
          <a:xfrm>
            <a:off x="4397375" y="2947988"/>
            <a:ext cx="1500188" cy="2992437"/>
            <a:chOff x="4396791" y="2948682"/>
            <a:chExt cx="1501749" cy="2991268"/>
          </a:xfrm>
        </p:grpSpPr>
        <p:sp>
          <p:nvSpPr>
            <p:cNvPr id="78" name="Rounded Rectangle 77"/>
            <p:cNvSpPr/>
            <p:nvPr/>
          </p:nvSpPr>
          <p:spPr bwMode="auto">
            <a:xfrm>
              <a:off x="4462905" y="2948682"/>
              <a:ext cx="1342174" cy="1147686"/>
            </a:xfrm>
            <a:prstGeom prst="roundRect">
              <a:avLst>
                <a:gd name="adj" fmla="val 12825"/>
              </a:avLst>
            </a:prstGeom>
            <a:gradFill>
              <a:gsLst>
                <a:gs pos="0">
                  <a:schemeClr val="accent3">
                    <a:lumMod val="75000"/>
                  </a:schemeClr>
                </a:gs>
                <a:gs pos="100000">
                  <a:srgbClr val="55729A"/>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a:spcBef>
                  <a:spcPct val="50000"/>
                </a:spcBef>
                <a:defRPr/>
              </a:pPr>
              <a:r>
                <a:rPr lang="en-US" b="1" dirty="0">
                  <a:solidFill>
                    <a:schemeClr val="bg1"/>
                  </a:solidFill>
                  <a:cs typeface="Arial" charset="0"/>
                </a:rPr>
                <a:t>Horizon</a:t>
              </a:r>
            </a:p>
          </p:txBody>
        </p:sp>
        <p:sp>
          <p:nvSpPr>
            <p:cNvPr id="10296" name="TextBox 86"/>
            <p:cNvSpPr txBox="1">
              <a:spLocks noChangeArrowheads="1"/>
            </p:cNvSpPr>
            <p:nvPr/>
          </p:nvSpPr>
          <p:spPr bwMode="auto">
            <a:xfrm flipH="1">
              <a:off x="4396791" y="5562702"/>
              <a:ext cx="1501749" cy="377248"/>
            </a:xfrm>
            <a:prstGeom prst="rect">
              <a:avLst/>
            </a:prstGeom>
            <a:noFill/>
            <a:ln w="9525">
              <a:noFill/>
              <a:miter lim="800000"/>
              <a:headEnd/>
              <a:tailEnd/>
            </a:ln>
          </p:spPr>
          <p:txBody>
            <a:bodyPr wrap="none" lIns="38405" tIns="19202" rIns="38405" bIns="19202">
              <a:spAutoFit/>
            </a:bodyPr>
            <a:lstStyle/>
            <a:p>
              <a:pPr algn="ctr"/>
              <a:r>
                <a:rPr lang="zh-CN" altLang="en-US" sz="1100" b="1">
                  <a:latin typeface="宋体" pitchFamily="2" charset="-122"/>
                  <a:ea typeface="宋体" pitchFamily="2" charset="-122"/>
                </a:rPr>
                <a:t>基于角色的策略</a:t>
              </a:r>
              <a:endParaRPr lang="en-US" altLang="zh-CN" sz="1100" b="1">
                <a:latin typeface="宋体" pitchFamily="2" charset="-122"/>
                <a:ea typeface="宋体" pitchFamily="2" charset="-122"/>
              </a:endParaRPr>
            </a:p>
            <a:p>
              <a:pPr algn="ctr"/>
              <a:r>
                <a:rPr lang="zh-CN" altLang="en-US" sz="1100" b="1">
                  <a:latin typeface="宋体" pitchFamily="2" charset="-122"/>
                  <a:ea typeface="宋体" pitchFamily="2" charset="-122"/>
                </a:rPr>
                <a:t>驱动的数据和应用管理</a:t>
              </a:r>
            </a:p>
          </p:txBody>
        </p:sp>
        <p:pic>
          <p:nvPicPr>
            <p:cNvPr id="10297" name="Picture 25" descr="ICON_Script_Q308"/>
            <p:cNvPicPr>
              <a:picLocks noChangeAspect="1" noChangeArrowheads="1"/>
            </p:cNvPicPr>
            <p:nvPr/>
          </p:nvPicPr>
          <p:blipFill>
            <a:blip r:embed="rId9"/>
            <a:srcRect/>
            <a:stretch>
              <a:fillRect/>
            </a:stretch>
          </p:blipFill>
          <p:spPr bwMode="auto">
            <a:xfrm>
              <a:off x="4572000" y="4270665"/>
              <a:ext cx="917729" cy="1040737"/>
            </a:xfrm>
            <a:prstGeom prst="rect">
              <a:avLst/>
            </a:prstGeom>
            <a:noFill/>
            <a:ln w="9525">
              <a:noFill/>
              <a:miter lim="800000"/>
              <a:headEnd/>
              <a:tailEnd/>
            </a:ln>
          </p:spPr>
        </p:pic>
      </p:grpSp>
      <p:pic>
        <p:nvPicPr>
          <p:cNvPr id="10262" name="Picture 154" descr="ICON_Desktop_Q308"/>
          <p:cNvPicPr>
            <a:picLocks noChangeAspect="1" noChangeArrowheads="1"/>
          </p:cNvPicPr>
          <p:nvPr/>
        </p:nvPicPr>
        <p:blipFill>
          <a:blip r:embed="rId10"/>
          <a:srcRect/>
          <a:stretch>
            <a:fillRect/>
          </a:stretch>
        </p:blipFill>
        <p:spPr bwMode="auto">
          <a:xfrm>
            <a:off x="482600" y="1193800"/>
            <a:ext cx="957263" cy="1019175"/>
          </a:xfrm>
          <a:prstGeom prst="rect">
            <a:avLst/>
          </a:prstGeom>
          <a:noFill/>
          <a:ln w="9525">
            <a:noFill/>
            <a:miter lim="800000"/>
            <a:headEnd/>
            <a:tailEnd/>
          </a:ln>
        </p:spPr>
      </p:pic>
      <p:pic>
        <p:nvPicPr>
          <p:cNvPr id="10263" name="Picture 160" descr="ICON_Cloud_Q308"/>
          <p:cNvPicPr>
            <a:picLocks noChangeAspect="1" noChangeArrowheads="1"/>
          </p:cNvPicPr>
          <p:nvPr/>
        </p:nvPicPr>
        <p:blipFill>
          <a:blip r:embed="rId11"/>
          <a:srcRect/>
          <a:stretch>
            <a:fillRect/>
          </a:stretch>
        </p:blipFill>
        <p:spPr bwMode="auto">
          <a:xfrm>
            <a:off x="304800" y="3105150"/>
            <a:ext cx="1512888" cy="962025"/>
          </a:xfrm>
          <a:prstGeom prst="rect">
            <a:avLst/>
          </a:prstGeom>
          <a:noFill/>
          <a:ln w="9525">
            <a:noFill/>
            <a:miter lim="800000"/>
            <a:headEnd/>
            <a:tailEnd/>
          </a:ln>
        </p:spPr>
      </p:pic>
      <p:pic>
        <p:nvPicPr>
          <p:cNvPr id="10264" name="Picture 164"/>
          <p:cNvPicPr>
            <a:picLocks noChangeAspect="1" noChangeArrowheads="1"/>
          </p:cNvPicPr>
          <p:nvPr/>
        </p:nvPicPr>
        <p:blipFill>
          <a:blip r:embed="rId12"/>
          <a:srcRect/>
          <a:stretch>
            <a:fillRect/>
          </a:stretch>
        </p:blipFill>
        <p:spPr bwMode="auto">
          <a:xfrm>
            <a:off x="357188" y="4597400"/>
            <a:ext cx="1200150" cy="1143000"/>
          </a:xfrm>
          <a:prstGeom prst="rect">
            <a:avLst/>
          </a:prstGeom>
          <a:noFill/>
          <a:ln w="9525">
            <a:noFill/>
            <a:miter lim="800000"/>
            <a:headEnd/>
            <a:tailEnd/>
          </a:ln>
        </p:spPr>
      </p:pic>
      <p:grpSp>
        <p:nvGrpSpPr>
          <p:cNvPr id="7" name="Group 164"/>
          <p:cNvGrpSpPr>
            <a:grpSpLocks/>
          </p:cNvGrpSpPr>
          <p:nvPr/>
        </p:nvGrpSpPr>
        <p:grpSpPr bwMode="auto">
          <a:xfrm flipH="1">
            <a:off x="968375" y="3687763"/>
            <a:ext cx="479425" cy="414337"/>
            <a:chOff x="4410409" y="6456145"/>
            <a:chExt cx="924546" cy="825939"/>
          </a:xfrm>
        </p:grpSpPr>
        <p:grpSp>
          <p:nvGrpSpPr>
            <p:cNvPr id="8" name="Group 165"/>
            <p:cNvGrpSpPr/>
            <p:nvPr/>
          </p:nvGrpSpPr>
          <p:grpSpPr>
            <a:xfrm>
              <a:off x="4457932" y="6456145"/>
              <a:ext cx="824461" cy="825939"/>
              <a:chOff x="1964724" y="4885326"/>
              <a:chExt cx="988540" cy="990313"/>
            </a:xfrm>
            <a:effectLst>
              <a:outerShdw blurRad="76200" dir="18900000" sy="23000" kx="-1200000" algn="bl" rotWithShape="0">
                <a:prstClr val="black">
                  <a:alpha val="20000"/>
                </a:prstClr>
              </a:outerShdw>
            </a:effectLst>
          </p:grpSpPr>
          <p:sp>
            <p:nvSpPr>
              <p:cNvPr id="168" name="Rounded Rectangle 167"/>
              <p:cNvSpPr/>
              <p:nvPr/>
            </p:nvSpPr>
            <p:spPr bwMode="auto">
              <a:xfrm>
                <a:off x="1964724" y="4887099"/>
                <a:ext cx="988540" cy="988540"/>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a:scene3d>
                <a:camera prst="orthographicFront"/>
                <a:lightRig rig="threePt" dir="t"/>
              </a:scene3d>
              <a:sp3d>
                <a:bevelT w="19050" h="25400"/>
              </a:sp3d>
              <a:extLst/>
            </p:spPr>
            <p:txBody>
              <a:bodyPr/>
              <a:lstStyle/>
              <a:p>
                <a:pPr algn="ctr" defTabSz="384048">
                  <a:defRPr/>
                </a:pPr>
                <a:endParaRPr lang="en-US" dirty="0">
                  <a:solidFill>
                    <a:srgbClr val="414141"/>
                  </a:solidFill>
                  <a:latin typeface="Gotham-Light" charset="0"/>
                  <a:ea typeface="ヒラギノ角ゴ ProN W3" charset="0"/>
                  <a:cs typeface="ヒラギノ角ゴ ProN W3" charset="0"/>
                  <a:sym typeface="Gotham-Light" charset="0"/>
                </a:endParaRPr>
              </a:p>
            </p:txBody>
          </p:sp>
          <p:sp>
            <p:nvSpPr>
              <p:cNvPr id="169" name="Rounded Rectangle 168"/>
              <p:cNvSpPr/>
              <p:nvPr/>
            </p:nvSpPr>
            <p:spPr bwMode="auto">
              <a:xfrm>
                <a:off x="1968844" y="4885326"/>
                <a:ext cx="982174" cy="518977"/>
              </a:xfrm>
              <a:prstGeom prst="roundRect">
                <a:avLst>
                  <a:gd name="adj" fmla="val 30926"/>
                </a:avLst>
              </a:prstGeom>
              <a:gradFill flip="none" rotWithShape="1">
                <a:gsLst>
                  <a:gs pos="0">
                    <a:schemeClr val="bg1">
                      <a:alpha val="0"/>
                    </a:schemeClr>
                  </a:gs>
                  <a:gs pos="100000">
                    <a:schemeClr val="bg1">
                      <a:alpha val="45000"/>
                    </a:schemeClr>
                  </a:gs>
                </a:gsLst>
                <a:lin ang="16200000" scaled="1"/>
                <a:tileRect/>
              </a:gradFill>
              <a:ln>
                <a:noFill/>
              </a:ln>
              <a:effectLst>
                <a:outerShdw blurRad="57785" dist="33020" dir="3180000" algn="ctr">
                  <a:srgbClr val="000000">
                    <a:alpha val="30000"/>
                  </a:srgbClr>
                </a:outerShdw>
              </a:effectLst>
              <a:scene3d>
                <a:camera prst="orthographicFront"/>
                <a:lightRig rig="threePt" dir="t"/>
              </a:scene3d>
              <a:sp3d>
                <a:bevelT w="19050" h="25400"/>
              </a:sp3d>
              <a:extLst/>
            </p:spPr>
            <p:txBody>
              <a:bodyPr/>
              <a:lstStyle/>
              <a:p>
                <a:pPr algn="ctr" defTabSz="384048">
                  <a:defRPr/>
                </a:pPr>
                <a:endParaRPr lang="en-US" dirty="0">
                  <a:solidFill>
                    <a:srgbClr val="414141"/>
                  </a:solidFill>
                  <a:latin typeface="Gotham-Light" charset="0"/>
                  <a:ea typeface="ヒラギノ角ゴ ProN W3" charset="0"/>
                  <a:cs typeface="ヒラギノ角ゴ ProN W3" charset="0"/>
                  <a:sym typeface="Gotham-Light" charset="0"/>
                </a:endParaRPr>
              </a:p>
            </p:txBody>
          </p:sp>
        </p:grpSp>
        <p:sp>
          <p:nvSpPr>
            <p:cNvPr id="167" name="TextBox 166"/>
            <p:cNvSpPr txBox="1"/>
            <p:nvPr/>
          </p:nvSpPr>
          <p:spPr>
            <a:xfrm>
              <a:off x="4410409" y="6689955"/>
              <a:ext cx="924546" cy="400110"/>
            </a:xfrm>
            <a:prstGeom prst="rect">
              <a:avLst/>
            </a:prstGeom>
            <a:noFill/>
            <a:scene3d>
              <a:camera prst="orthographicFront"/>
              <a:lightRig rig="threePt" dir="t"/>
            </a:scene3d>
            <a:sp3d>
              <a:bevelT w="19050" h="25400"/>
            </a:sp3d>
          </p:spPr>
          <p:txBody>
            <a:bodyPr>
              <a:spAutoFit/>
            </a:bodyPr>
            <a:lstStyle/>
            <a:p>
              <a:pPr>
                <a:defRPr/>
              </a:pPr>
              <a:r>
                <a:rPr lang="en-US" sz="700" b="1" dirty="0">
                  <a:solidFill>
                    <a:schemeClr val="bg1"/>
                  </a:solidFill>
                  <a:ea typeface="+mn-ea"/>
                  <a:cs typeface="Arial" pitchFamily="34" charset="0"/>
                </a:rPr>
                <a:t>Mobile</a:t>
              </a:r>
            </a:p>
          </p:txBody>
        </p:sp>
      </p:grpSp>
      <p:grpSp>
        <p:nvGrpSpPr>
          <p:cNvPr id="9" name="Group 169"/>
          <p:cNvGrpSpPr/>
          <p:nvPr/>
        </p:nvGrpSpPr>
        <p:grpSpPr>
          <a:xfrm flipH="1">
            <a:off x="968210" y="5428381"/>
            <a:ext cx="479590" cy="412969"/>
            <a:chOff x="1071889" y="4672075"/>
            <a:chExt cx="1054173" cy="907988"/>
          </a:xfrm>
          <a:effectLst>
            <a:outerShdw blurRad="76200" dir="18900000" sy="23000" kx="-1200000" algn="bl" rotWithShape="0">
              <a:prstClr val="black">
                <a:alpha val="20000"/>
              </a:prstClr>
            </a:outerShdw>
          </a:effectLst>
        </p:grpSpPr>
        <p:grpSp>
          <p:nvGrpSpPr>
            <p:cNvPr id="10" name="Group 170"/>
            <p:cNvGrpSpPr/>
            <p:nvPr/>
          </p:nvGrpSpPr>
          <p:grpSpPr>
            <a:xfrm>
              <a:off x="1114269" y="4672075"/>
              <a:ext cx="906363" cy="907988"/>
              <a:chOff x="1964725" y="4885326"/>
              <a:chExt cx="988540" cy="990312"/>
            </a:xfrm>
          </p:grpSpPr>
          <p:sp>
            <p:nvSpPr>
              <p:cNvPr id="173" name="Rounded Rectangle 172"/>
              <p:cNvSpPr/>
              <p:nvPr/>
            </p:nvSpPr>
            <p:spPr bwMode="auto">
              <a:xfrm>
                <a:off x="1964725" y="4887098"/>
                <a:ext cx="988540" cy="988540"/>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6200000" scaled="1"/>
                <a:tileRect/>
              </a:gradFill>
              <a:ln>
                <a:noFill/>
              </a:ln>
              <a:effectLst/>
              <a:scene3d>
                <a:camera prst="orthographicFront"/>
                <a:lightRig rig="threePt" dir="t"/>
              </a:scene3d>
              <a:sp3d>
                <a:bevelT w="19050" h="25400"/>
              </a:sp3d>
              <a:extLst/>
            </p:spPr>
            <p:txBody>
              <a:bodyPr/>
              <a:lstStyle/>
              <a:p>
                <a:pPr algn="ctr" defTabSz="384048">
                  <a:defRPr/>
                </a:pPr>
                <a:endParaRPr lang="en-US" dirty="0">
                  <a:solidFill>
                    <a:srgbClr val="414141"/>
                  </a:solidFill>
                  <a:latin typeface="Gotham-Light" charset="0"/>
                  <a:ea typeface="ヒラギノ角ゴ ProN W3" charset="0"/>
                  <a:cs typeface="ヒラギノ角ゴ ProN W3" charset="0"/>
                  <a:sym typeface="Gotham-Light" charset="0"/>
                </a:endParaRPr>
              </a:p>
            </p:txBody>
          </p:sp>
          <p:sp>
            <p:nvSpPr>
              <p:cNvPr id="174" name="Rounded Rectangle 173"/>
              <p:cNvSpPr/>
              <p:nvPr/>
            </p:nvSpPr>
            <p:spPr bwMode="auto">
              <a:xfrm>
                <a:off x="1968844" y="4885326"/>
                <a:ext cx="982174" cy="518977"/>
              </a:xfrm>
              <a:prstGeom prst="roundRect">
                <a:avLst>
                  <a:gd name="adj" fmla="val 30926"/>
                </a:avLst>
              </a:prstGeom>
              <a:gradFill flip="none" rotWithShape="1">
                <a:gsLst>
                  <a:gs pos="0">
                    <a:schemeClr val="bg1">
                      <a:alpha val="0"/>
                    </a:schemeClr>
                  </a:gs>
                  <a:gs pos="100000">
                    <a:schemeClr val="bg1">
                      <a:alpha val="45000"/>
                    </a:schemeClr>
                  </a:gs>
                </a:gsLst>
                <a:lin ang="16200000" scaled="1"/>
                <a:tileRect/>
              </a:gradFill>
              <a:ln>
                <a:noFill/>
              </a:ln>
              <a:effectLst>
                <a:outerShdw blurRad="57785" dist="33020" dir="3180000" algn="ctr">
                  <a:srgbClr val="000000">
                    <a:alpha val="30000"/>
                  </a:srgbClr>
                </a:outerShdw>
              </a:effectLst>
              <a:scene3d>
                <a:camera prst="orthographicFront"/>
                <a:lightRig rig="threePt" dir="t"/>
              </a:scene3d>
              <a:sp3d>
                <a:bevelT w="19050" h="25400"/>
              </a:sp3d>
              <a:extLst/>
            </p:spPr>
            <p:txBody>
              <a:bodyPr/>
              <a:lstStyle/>
              <a:p>
                <a:pPr algn="ctr" defTabSz="384048">
                  <a:defRPr/>
                </a:pPr>
                <a:endParaRPr lang="en-US" dirty="0">
                  <a:solidFill>
                    <a:srgbClr val="414141"/>
                  </a:solidFill>
                  <a:latin typeface="Gotham-Light" charset="0"/>
                  <a:ea typeface="ヒラギノ角ゴ ProN W3" charset="0"/>
                  <a:cs typeface="ヒラギノ角ゴ ProN W3" charset="0"/>
                  <a:sym typeface="Gotham-Light" charset="0"/>
                </a:endParaRPr>
              </a:p>
            </p:txBody>
          </p:sp>
        </p:grpSp>
        <p:sp>
          <p:nvSpPr>
            <p:cNvPr id="172" name="TextBox 171"/>
            <p:cNvSpPr txBox="1"/>
            <p:nvPr/>
          </p:nvSpPr>
          <p:spPr>
            <a:xfrm>
              <a:off x="1071889" y="4920493"/>
              <a:ext cx="1054173" cy="439858"/>
            </a:xfrm>
            <a:prstGeom prst="rect">
              <a:avLst/>
            </a:prstGeom>
            <a:noFill/>
            <a:scene3d>
              <a:camera prst="orthographicFront"/>
              <a:lightRig rig="threePt" dir="t"/>
            </a:scene3d>
            <a:sp3d>
              <a:bevelT w="19050" h="25400"/>
            </a:sp3d>
          </p:spPr>
          <p:txBody>
            <a:bodyPr>
              <a:spAutoFit/>
            </a:bodyPr>
            <a:lstStyle/>
            <a:p>
              <a:pPr>
                <a:defRPr/>
              </a:pPr>
              <a:r>
                <a:rPr lang="en-US" sz="700" b="1" dirty="0">
                  <a:solidFill>
                    <a:schemeClr val="bg1"/>
                  </a:solidFill>
                  <a:ea typeface="+mn-ea"/>
                  <a:cs typeface="Arial" pitchFamily="34" charset="0"/>
                </a:rPr>
                <a:t>Entprs</a:t>
              </a:r>
            </a:p>
          </p:txBody>
        </p:sp>
      </p:grpSp>
      <p:grpSp>
        <p:nvGrpSpPr>
          <p:cNvPr id="12" name="Group 174"/>
          <p:cNvGrpSpPr/>
          <p:nvPr/>
        </p:nvGrpSpPr>
        <p:grpSpPr>
          <a:xfrm flipH="1">
            <a:off x="982345" y="2047756"/>
            <a:ext cx="448056" cy="425668"/>
            <a:chOff x="1114269" y="4672072"/>
            <a:chExt cx="906363" cy="935909"/>
          </a:xfrm>
          <a:effectLst>
            <a:outerShdw blurRad="76200" dir="18900000" sy="23000" kx="-1200000" algn="bl" rotWithShape="0">
              <a:prstClr val="black">
                <a:alpha val="20000"/>
              </a:prstClr>
            </a:outerShdw>
          </a:effectLst>
        </p:grpSpPr>
        <p:grpSp>
          <p:nvGrpSpPr>
            <p:cNvPr id="13" name="Group 175"/>
            <p:cNvGrpSpPr/>
            <p:nvPr/>
          </p:nvGrpSpPr>
          <p:grpSpPr>
            <a:xfrm>
              <a:off x="1114269" y="4672072"/>
              <a:ext cx="906363" cy="935909"/>
              <a:chOff x="1964725" y="4885326"/>
              <a:chExt cx="988540" cy="1020765"/>
            </a:xfrm>
          </p:grpSpPr>
          <p:sp>
            <p:nvSpPr>
              <p:cNvPr id="178" name="Rounded Rectangle 177"/>
              <p:cNvSpPr/>
              <p:nvPr/>
            </p:nvSpPr>
            <p:spPr bwMode="auto">
              <a:xfrm>
                <a:off x="1964725" y="4917551"/>
                <a:ext cx="988540" cy="988540"/>
              </a:xfrm>
              <a:prstGeom prst="round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6200000" scaled="1"/>
                <a:tileRect/>
              </a:gradFill>
              <a:ln>
                <a:noFill/>
              </a:ln>
              <a:effectLst>
                <a:outerShdw blurRad="57785" dist="33020" dir="3180000" algn="ctr">
                  <a:srgbClr val="000000">
                    <a:alpha val="30000"/>
                  </a:srgbClr>
                </a:outerShdw>
              </a:effectLst>
              <a:scene3d>
                <a:camera prst="orthographicFront"/>
                <a:lightRig rig="threePt" dir="t"/>
              </a:scene3d>
              <a:sp3d>
                <a:bevelT w="19050" h="25400"/>
              </a:sp3d>
              <a:extLst/>
            </p:spPr>
            <p:txBody>
              <a:bodyPr/>
              <a:lstStyle/>
              <a:p>
                <a:pPr algn="ctr" defTabSz="384048">
                  <a:defRPr/>
                </a:pPr>
                <a:endParaRPr lang="en-US" dirty="0">
                  <a:solidFill>
                    <a:srgbClr val="414141"/>
                  </a:solidFill>
                  <a:latin typeface="Gotham-Light" charset="0"/>
                  <a:ea typeface="ヒラギノ角ゴ ProN W3" charset="0"/>
                  <a:cs typeface="ヒラギノ角ゴ ProN W3" charset="0"/>
                  <a:sym typeface="Gotham-Light" charset="0"/>
                </a:endParaRPr>
              </a:p>
            </p:txBody>
          </p:sp>
          <p:sp>
            <p:nvSpPr>
              <p:cNvPr id="179" name="Rounded Rectangle 178"/>
              <p:cNvSpPr/>
              <p:nvPr/>
            </p:nvSpPr>
            <p:spPr bwMode="auto">
              <a:xfrm>
                <a:off x="1968844" y="4885326"/>
                <a:ext cx="982174" cy="518977"/>
              </a:xfrm>
              <a:prstGeom prst="roundRect">
                <a:avLst>
                  <a:gd name="adj" fmla="val 30926"/>
                </a:avLst>
              </a:prstGeom>
              <a:gradFill flip="none" rotWithShape="1">
                <a:gsLst>
                  <a:gs pos="0">
                    <a:schemeClr val="bg1">
                      <a:alpha val="0"/>
                    </a:schemeClr>
                  </a:gs>
                  <a:gs pos="100000">
                    <a:schemeClr val="bg1">
                      <a:alpha val="45000"/>
                    </a:schemeClr>
                  </a:gs>
                </a:gsLst>
                <a:lin ang="16200000" scaled="1"/>
                <a:tileRect/>
              </a:gradFill>
              <a:ln>
                <a:noFill/>
              </a:ln>
              <a:effectLst>
                <a:outerShdw blurRad="57785" dist="33020" dir="3180000" algn="ctr">
                  <a:srgbClr val="000000">
                    <a:alpha val="30000"/>
                  </a:srgbClr>
                </a:outerShdw>
              </a:effectLst>
              <a:scene3d>
                <a:camera prst="orthographicFront"/>
                <a:lightRig rig="threePt" dir="t"/>
              </a:scene3d>
              <a:sp3d>
                <a:bevelT w="19050" h="25400"/>
              </a:sp3d>
              <a:extLst/>
            </p:spPr>
            <p:txBody>
              <a:bodyPr/>
              <a:lstStyle/>
              <a:p>
                <a:pPr algn="ctr" defTabSz="384048">
                  <a:defRPr/>
                </a:pPr>
                <a:endParaRPr lang="en-US" dirty="0">
                  <a:solidFill>
                    <a:srgbClr val="414141"/>
                  </a:solidFill>
                  <a:latin typeface="Gotham-Light" charset="0"/>
                  <a:ea typeface="ヒラギノ角ゴ ProN W3" charset="0"/>
                  <a:cs typeface="ヒラギノ角ゴ ProN W3" charset="0"/>
                  <a:sym typeface="Gotham-Light" charset="0"/>
                </a:endParaRPr>
              </a:p>
            </p:txBody>
          </p:sp>
        </p:grpSp>
        <p:sp>
          <p:nvSpPr>
            <p:cNvPr id="177" name="TextBox 176"/>
            <p:cNvSpPr txBox="1"/>
            <p:nvPr/>
          </p:nvSpPr>
          <p:spPr>
            <a:xfrm>
              <a:off x="1153616" y="4953454"/>
              <a:ext cx="831844" cy="439858"/>
            </a:xfrm>
            <a:prstGeom prst="rect">
              <a:avLst/>
            </a:prstGeom>
            <a:noFill/>
            <a:scene3d>
              <a:camera prst="orthographicFront"/>
              <a:lightRig rig="threePt" dir="t"/>
            </a:scene3d>
            <a:sp3d>
              <a:bevelT w="19050" h="25400"/>
            </a:sp3d>
          </p:spPr>
          <p:txBody>
            <a:bodyPr>
              <a:spAutoFit/>
            </a:bodyPr>
            <a:lstStyle/>
            <a:p>
              <a:pPr algn="ctr">
                <a:defRPr/>
              </a:pPr>
              <a:r>
                <a:rPr lang="en-US" sz="700" b="1" dirty="0">
                  <a:solidFill>
                    <a:schemeClr val="bg1"/>
                  </a:solidFill>
                  <a:ea typeface="+mn-ea"/>
                  <a:cs typeface="Arial" pitchFamily="34" charset="0"/>
                </a:rPr>
                <a:t>Win</a:t>
              </a:r>
            </a:p>
          </p:txBody>
        </p:sp>
      </p:grpSp>
      <p:grpSp>
        <p:nvGrpSpPr>
          <p:cNvPr id="14" name="Group 179"/>
          <p:cNvGrpSpPr>
            <a:grpSpLocks/>
          </p:cNvGrpSpPr>
          <p:nvPr/>
        </p:nvGrpSpPr>
        <p:grpSpPr bwMode="auto">
          <a:xfrm flipH="1">
            <a:off x="423863" y="3679825"/>
            <a:ext cx="447675" cy="541338"/>
            <a:chOff x="1114269" y="4672075"/>
            <a:chExt cx="906363" cy="1189133"/>
          </a:xfrm>
        </p:grpSpPr>
        <p:grpSp>
          <p:nvGrpSpPr>
            <p:cNvPr id="15" name="Group 180"/>
            <p:cNvGrpSpPr>
              <a:grpSpLocks/>
            </p:cNvGrpSpPr>
            <p:nvPr/>
          </p:nvGrpSpPr>
          <p:grpSpPr bwMode="auto">
            <a:xfrm>
              <a:off x="1114269" y="4672075"/>
              <a:ext cx="906363" cy="907988"/>
              <a:chOff x="1964725" y="4885326"/>
              <a:chExt cx="988540" cy="990312"/>
            </a:xfrm>
          </p:grpSpPr>
          <p:sp>
            <p:nvSpPr>
              <p:cNvPr id="183" name="Rounded Rectangle 182"/>
              <p:cNvSpPr/>
              <p:nvPr/>
            </p:nvSpPr>
            <p:spPr bwMode="auto">
              <a:xfrm>
                <a:off x="1964725" y="4887098"/>
                <a:ext cx="988540" cy="988540"/>
              </a:xfrm>
              <a:prstGeom prst="round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a:noFill/>
              </a:ln>
              <a:effectLst>
                <a:outerShdw blurRad="76200" dir="18900000" sy="23000" kx="-1200000" algn="bl" rotWithShape="0">
                  <a:prstClr val="black">
                    <a:alpha val="20000"/>
                  </a:prstClr>
                </a:outerShdw>
              </a:effectLst>
              <a:scene3d>
                <a:camera prst="orthographicFront"/>
                <a:lightRig rig="threePt" dir="t"/>
              </a:scene3d>
              <a:sp3d>
                <a:bevelT w="19050" h="25400"/>
              </a:sp3d>
              <a:extLst/>
            </p:spPr>
            <p:txBody>
              <a:bodyPr/>
              <a:lstStyle/>
              <a:p>
                <a:pPr algn="ctr" defTabSz="382588">
                  <a:defRPr/>
                </a:pPr>
                <a:endParaRPr lang="en-US" altLang="zh-CN">
                  <a:solidFill>
                    <a:srgbClr val="414141"/>
                  </a:solidFill>
                  <a:latin typeface="Gotham-Light" charset="0"/>
                  <a:ea typeface="ヒラギノ角ゴ ProN W3" charset="-128"/>
                  <a:sym typeface="Gotham-Light" charset="0"/>
                </a:endParaRPr>
              </a:p>
            </p:txBody>
          </p:sp>
          <p:sp>
            <p:nvSpPr>
              <p:cNvPr id="184" name="Rounded Rectangle 183"/>
              <p:cNvSpPr/>
              <p:nvPr/>
            </p:nvSpPr>
            <p:spPr bwMode="auto">
              <a:xfrm>
                <a:off x="1968844" y="4885326"/>
                <a:ext cx="982174" cy="518977"/>
              </a:xfrm>
              <a:prstGeom prst="roundRect">
                <a:avLst>
                  <a:gd name="adj" fmla="val 30926"/>
                </a:avLst>
              </a:prstGeom>
              <a:gradFill flip="none" rotWithShape="1">
                <a:gsLst>
                  <a:gs pos="0">
                    <a:schemeClr val="bg1">
                      <a:alpha val="0"/>
                    </a:schemeClr>
                  </a:gs>
                  <a:gs pos="100000">
                    <a:schemeClr val="bg1">
                      <a:alpha val="45000"/>
                    </a:schemeClr>
                  </a:gs>
                </a:gsLst>
                <a:lin ang="16200000" scaled="1"/>
                <a:tileRect/>
              </a:gradFill>
              <a:ln>
                <a:noFill/>
              </a:ln>
              <a:effectLst>
                <a:outerShdw blurRad="57785" dist="33020" dir="3180000" algn="ctr">
                  <a:srgbClr val="000000">
                    <a:alpha val="30000"/>
                  </a:srgbClr>
                </a:outerShdw>
              </a:effectLst>
              <a:scene3d>
                <a:camera prst="orthographicFront"/>
                <a:lightRig rig="threePt" dir="t"/>
              </a:scene3d>
              <a:sp3d>
                <a:bevelT w="19050" h="25400"/>
              </a:sp3d>
              <a:extLst/>
            </p:spPr>
            <p:txBody>
              <a:bodyPr/>
              <a:lstStyle/>
              <a:p>
                <a:pPr algn="ctr" defTabSz="382588">
                  <a:defRPr/>
                </a:pPr>
                <a:endParaRPr lang="en-US" altLang="zh-CN">
                  <a:solidFill>
                    <a:srgbClr val="414141"/>
                  </a:solidFill>
                  <a:latin typeface="Gotham-Light" charset="0"/>
                  <a:ea typeface="ヒラギノ角ゴ ProN W3" charset="-128"/>
                  <a:sym typeface="Gotham-Light" charset="0"/>
                </a:endParaRPr>
              </a:p>
            </p:txBody>
          </p:sp>
        </p:grpSp>
        <p:sp>
          <p:nvSpPr>
            <p:cNvPr id="182" name="TextBox 181"/>
            <p:cNvSpPr txBox="1"/>
            <p:nvPr/>
          </p:nvSpPr>
          <p:spPr>
            <a:xfrm>
              <a:off x="1153617" y="4947660"/>
              <a:ext cx="831845" cy="913548"/>
            </a:xfrm>
            <a:prstGeom prst="rect">
              <a:avLst/>
            </a:prstGeom>
            <a:noFill/>
            <a:scene3d>
              <a:camera prst="orthographicFront"/>
              <a:lightRig rig="threePt" dir="t"/>
            </a:scene3d>
            <a:sp3d>
              <a:bevelT w="19050" h="25400"/>
            </a:sp3d>
          </p:spPr>
          <p:txBody>
            <a:bodyPr>
              <a:spAutoFit/>
            </a:bodyPr>
            <a:lstStyle/>
            <a:p>
              <a:pPr>
                <a:defRPr/>
              </a:pPr>
              <a:r>
                <a:rPr lang="en-US" sz="700" b="1" dirty="0">
                  <a:solidFill>
                    <a:schemeClr val="bg1"/>
                  </a:solidFill>
                  <a:ea typeface="+mn-ea"/>
                  <a:cs typeface="Arial" pitchFamily="34" charset="0"/>
                </a:rPr>
                <a:t>SaaS</a:t>
              </a:r>
            </a:p>
          </p:txBody>
        </p:sp>
      </p:grpSp>
      <p:grpSp>
        <p:nvGrpSpPr>
          <p:cNvPr id="16" name="Group 184"/>
          <p:cNvGrpSpPr/>
          <p:nvPr/>
        </p:nvGrpSpPr>
        <p:grpSpPr>
          <a:xfrm flipH="1">
            <a:off x="441724" y="2057689"/>
            <a:ext cx="448056" cy="412969"/>
            <a:chOff x="1114269" y="4672075"/>
            <a:chExt cx="906363" cy="907988"/>
          </a:xfrm>
          <a:effectLst>
            <a:outerShdw blurRad="76200" dir="18900000" sy="23000" kx="-1200000" algn="bl" rotWithShape="0">
              <a:prstClr val="black">
                <a:alpha val="20000"/>
              </a:prstClr>
            </a:outerShdw>
          </a:effectLst>
        </p:grpSpPr>
        <p:grpSp>
          <p:nvGrpSpPr>
            <p:cNvPr id="17" name="Group 185"/>
            <p:cNvGrpSpPr/>
            <p:nvPr/>
          </p:nvGrpSpPr>
          <p:grpSpPr>
            <a:xfrm>
              <a:off x="1114269" y="4672075"/>
              <a:ext cx="906363" cy="907988"/>
              <a:chOff x="1964725" y="4885326"/>
              <a:chExt cx="988540" cy="990312"/>
            </a:xfrm>
          </p:grpSpPr>
          <p:sp>
            <p:nvSpPr>
              <p:cNvPr id="188" name="Rounded Rectangle 187"/>
              <p:cNvSpPr/>
              <p:nvPr/>
            </p:nvSpPr>
            <p:spPr bwMode="auto">
              <a:xfrm>
                <a:off x="1964725" y="4887098"/>
                <a:ext cx="988540" cy="988540"/>
              </a:xfrm>
              <a:prstGeom prst="round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6200000" scaled="1"/>
                <a:tileRect/>
              </a:gradFill>
              <a:ln>
                <a:noFill/>
              </a:ln>
              <a:effectLst>
                <a:outerShdw blurRad="57785" dist="33020" dir="3180000" algn="ctr">
                  <a:srgbClr val="000000">
                    <a:alpha val="30000"/>
                  </a:srgbClr>
                </a:outerShdw>
              </a:effectLst>
              <a:scene3d>
                <a:camera prst="orthographicFront"/>
                <a:lightRig rig="threePt" dir="t"/>
              </a:scene3d>
              <a:sp3d>
                <a:bevelT w="19050" h="25400"/>
              </a:sp3d>
              <a:extLst/>
            </p:spPr>
            <p:txBody>
              <a:bodyPr/>
              <a:lstStyle/>
              <a:p>
                <a:pPr algn="ctr" defTabSz="384048">
                  <a:defRPr/>
                </a:pPr>
                <a:endParaRPr lang="en-US" dirty="0">
                  <a:solidFill>
                    <a:srgbClr val="414141"/>
                  </a:solidFill>
                  <a:latin typeface="Gotham-Light" charset="0"/>
                  <a:ea typeface="ヒラギノ角ゴ ProN W3" charset="0"/>
                  <a:cs typeface="ヒラギノ角ゴ ProN W3" charset="0"/>
                  <a:sym typeface="Gotham-Light" charset="0"/>
                </a:endParaRPr>
              </a:p>
            </p:txBody>
          </p:sp>
          <p:sp>
            <p:nvSpPr>
              <p:cNvPr id="189" name="Rounded Rectangle 188"/>
              <p:cNvSpPr/>
              <p:nvPr/>
            </p:nvSpPr>
            <p:spPr bwMode="auto">
              <a:xfrm>
                <a:off x="1968844" y="4885326"/>
                <a:ext cx="982174" cy="518977"/>
              </a:xfrm>
              <a:prstGeom prst="roundRect">
                <a:avLst>
                  <a:gd name="adj" fmla="val 30926"/>
                </a:avLst>
              </a:prstGeom>
              <a:gradFill flip="none" rotWithShape="1">
                <a:gsLst>
                  <a:gs pos="0">
                    <a:schemeClr val="bg1">
                      <a:alpha val="0"/>
                    </a:schemeClr>
                  </a:gs>
                  <a:gs pos="100000">
                    <a:schemeClr val="bg1">
                      <a:alpha val="45000"/>
                    </a:schemeClr>
                  </a:gs>
                </a:gsLst>
                <a:lin ang="16200000" scaled="1"/>
                <a:tileRect/>
              </a:gradFill>
              <a:ln>
                <a:noFill/>
              </a:ln>
              <a:effectLst>
                <a:outerShdw blurRad="57785" dist="33020" dir="3180000" algn="ctr">
                  <a:srgbClr val="000000">
                    <a:alpha val="30000"/>
                  </a:srgbClr>
                </a:outerShdw>
              </a:effectLst>
              <a:scene3d>
                <a:camera prst="orthographicFront"/>
                <a:lightRig rig="threePt" dir="t"/>
              </a:scene3d>
              <a:sp3d>
                <a:bevelT w="19050" h="25400"/>
              </a:sp3d>
              <a:extLst/>
            </p:spPr>
            <p:txBody>
              <a:bodyPr/>
              <a:lstStyle/>
              <a:p>
                <a:pPr algn="ctr" defTabSz="384048">
                  <a:defRPr/>
                </a:pPr>
                <a:endParaRPr lang="en-US" dirty="0">
                  <a:solidFill>
                    <a:srgbClr val="414141"/>
                  </a:solidFill>
                  <a:latin typeface="Gotham-Light" charset="0"/>
                  <a:ea typeface="ヒラギノ角ゴ ProN W3" charset="0"/>
                  <a:cs typeface="ヒラギノ角ゴ ProN W3" charset="0"/>
                  <a:sym typeface="Gotham-Light" charset="0"/>
                </a:endParaRPr>
              </a:p>
            </p:txBody>
          </p:sp>
        </p:grpSp>
        <p:sp>
          <p:nvSpPr>
            <p:cNvPr id="187" name="TextBox 186"/>
            <p:cNvSpPr txBox="1"/>
            <p:nvPr/>
          </p:nvSpPr>
          <p:spPr>
            <a:xfrm>
              <a:off x="1153616" y="4953454"/>
              <a:ext cx="831844" cy="439858"/>
            </a:xfrm>
            <a:prstGeom prst="rect">
              <a:avLst/>
            </a:prstGeom>
            <a:noFill/>
            <a:scene3d>
              <a:camera prst="orthographicFront"/>
              <a:lightRig rig="threePt" dir="t"/>
            </a:scene3d>
            <a:sp3d>
              <a:bevelT w="19050" h="25400"/>
            </a:sp3d>
          </p:spPr>
          <p:txBody>
            <a:bodyPr>
              <a:spAutoFit/>
            </a:bodyPr>
            <a:lstStyle/>
            <a:p>
              <a:pPr algn="ctr">
                <a:defRPr/>
              </a:pPr>
              <a:r>
                <a:rPr lang="en-US" sz="700" b="1" dirty="0">
                  <a:solidFill>
                    <a:schemeClr val="bg1"/>
                  </a:solidFill>
                  <a:ea typeface="+mn-ea"/>
                  <a:cs typeface="Arial" pitchFamily="34" charset="0"/>
                </a:rPr>
                <a:t>Win</a:t>
              </a:r>
            </a:p>
          </p:txBody>
        </p:sp>
      </p:grpSp>
      <p:grpSp>
        <p:nvGrpSpPr>
          <p:cNvPr id="18" name="Group 189"/>
          <p:cNvGrpSpPr/>
          <p:nvPr/>
        </p:nvGrpSpPr>
        <p:grpSpPr>
          <a:xfrm flipH="1">
            <a:off x="436012" y="5428381"/>
            <a:ext cx="471167" cy="412969"/>
            <a:chOff x="1047177" y="4672075"/>
            <a:chExt cx="1035659" cy="907988"/>
          </a:xfrm>
          <a:effectLst>
            <a:outerShdw blurRad="76200" dir="18900000" sy="23000" kx="-1200000" algn="bl" rotWithShape="0">
              <a:prstClr val="black">
                <a:alpha val="20000"/>
              </a:prstClr>
            </a:outerShdw>
          </a:effectLst>
        </p:grpSpPr>
        <p:grpSp>
          <p:nvGrpSpPr>
            <p:cNvPr id="19" name="Group 190"/>
            <p:cNvGrpSpPr/>
            <p:nvPr/>
          </p:nvGrpSpPr>
          <p:grpSpPr>
            <a:xfrm>
              <a:off x="1114269" y="4672075"/>
              <a:ext cx="906363" cy="907988"/>
              <a:chOff x="1964725" y="4885326"/>
              <a:chExt cx="988540" cy="990312"/>
            </a:xfrm>
          </p:grpSpPr>
          <p:sp>
            <p:nvSpPr>
              <p:cNvPr id="193" name="Rounded Rectangle 192"/>
              <p:cNvSpPr/>
              <p:nvPr/>
            </p:nvSpPr>
            <p:spPr bwMode="auto">
              <a:xfrm>
                <a:off x="1964725" y="4887098"/>
                <a:ext cx="988540" cy="988540"/>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6200000" scaled="1"/>
                <a:tileRect/>
              </a:gradFill>
              <a:ln>
                <a:noFill/>
              </a:ln>
              <a:effectLst/>
              <a:scene3d>
                <a:camera prst="orthographicFront"/>
                <a:lightRig rig="threePt" dir="t"/>
              </a:scene3d>
              <a:sp3d>
                <a:bevelT w="19050" h="25400"/>
              </a:sp3d>
              <a:extLst/>
            </p:spPr>
            <p:txBody>
              <a:bodyPr/>
              <a:lstStyle/>
              <a:p>
                <a:pPr algn="ctr" defTabSz="384048">
                  <a:defRPr/>
                </a:pPr>
                <a:endParaRPr lang="en-US" dirty="0">
                  <a:solidFill>
                    <a:srgbClr val="414141"/>
                  </a:solidFill>
                  <a:latin typeface="Gotham-Light" charset="0"/>
                  <a:ea typeface="ヒラギノ角ゴ ProN W3" charset="0"/>
                  <a:cs typeface="ヒラギノ角ゴ ProN W3" charset="0"/>
                  <a:sym typeface="Gotham-Light" charset="0"/>
                </a:endParaRPr>
              </a:p>
            </p:txBody>
          </p:sp>
          <p:sp>
            <p:nvSpPr>
              <p:cNvPr id="194" name="Rounded Rectangle 193"/>
              <p:cNvSpPr/>
              <p:nvPr/>
            </p:nvSpPr>
            <p:spPr bwMode="auto">
              <a:xfrm>
                <a:off x="1968844" y="4885326"/>
                <a:ext cx="982174" cy="518977"/>
              </a:xfrm>
              <a:prstGeom prst="roundRect">
                <a:avLst>
                  <a:gd name="adj" fmla="val 30926"/>
                </a:avLst>
              </a:prstGeom>
              <a:gradFill flip="none" rotWithShape="1">
                <a:gsLst>
                  <a:gs pos="0">
                    <a:schemeClr val="bg1">
                      <a:alpha val="0"/>
                    </a:schemeClr>
                  </a:gs>
                  <a:gs pos="100000">
                    <a:schemeClr val="bg1">
                      <a:alpha val="45000"/>
                    </a:schemeClr>
                  </a:gs>
                </a:gsLst>
                <a:lin ang="16200000" scaled="1"/>
                <a:tileRect/>
              </a:gradFill>
              <a:ln>
                <a:noFill/>
              </a:ln>
              <a:effectLst>
                <a:outerShdw blurRad="57785" dist="33020" dir="3180000" algn="ctr">
                  <a:srgbClr val="000000">
                    <a:alpha val="30000"/>
                  </a:srgbClr>
                </a:outerShdw>
              </a:effectLst>
              <a:scene3d>
                <a:camera prst="orthographicFront"/>
                <a:lightRig rig="threePt" dir="t"/>
              </a:scene3d>
              <a:sp3d>
                <a:bevelT w="19050" h="25400"/>
              </a:sp3d>
              <a:extLst/>
            </p:spPr>
            <p:txBody>
              <a:bodyPr/>
              <a:lstStyle/>
              <a:p>
                <a:pPr algn="ctr" defTabSz="384048">
                  <a:defRPr/>
                </a:pPr>
                <a:endParaRPr lang="en-US" dirty="0">
                  <a:solidFill>
                    <a:srgbClr val="414141"/>
                  </a:solidFill>
                  <a:latin typeface="Gotham-Light" charset="0"/>
                  <a:ea typeface="ヒラギノ角ゴ ProN W3" charset="0"/>
                  <a:cs typeface="ヒラギノ角ゴ ProN W3" charset="0"/>
                  <a:sym typeface="Gotham-Light" charset="0"/>
                </a:endParaRPr>
              </a:p>
            </p:txBody>
          </p:sp>
        </p:grpSp>
        <p:sp>
          <p:nvSpPr>
            <p:cNvPr id="192" name="TextBox 191"/>
            <p:cNvSpPr txBox="1"/>
            <p:nvPr/>
          </p:nvSpPr>
          <p:spPr>
            <a:xfrm>
              <a:off x="1047177" y="4920493"/>
              <a:ext cx="1035659" cy="439858"/>
            </a:xfrm>
            <a:prstGeom prst="rect">
              <a:avLst/>
            </a:prstGeom>
            <a:noFill/>
            <a:scene3d>
              <a:camera prst="orthographicFront"/>
              <a:lightRig rig="threePt" dir="t"/>
            </a:scene3d>
            <a:sp3d>
              <a:bevelT w="19050" h="25400"/>
            </a:sp3d>
          </p:spPr>
          <p:txBody>
            <a:bodyPr>
              <a:spAutoFit/>
            </a:bodyPr>
            <a:lstStyle/>
            <a:p>
              <a:pPr>
                <a:defRPr/>
              </a:pPr>
              <a:r>
                <a:rPr lang="en-US" sz="700" b="1" dirty="0">
                  <a:solidFill>
                    <a:schemeClr val="bg1"/>
                  </a:solidFill>
                  <a:ea typeface="+mn-ea"/>
                  <a:cs typeface="Arial" pitchFamily="34" charset="0"/>
                </a:rPr>
                <a:t>Entprs</a:t>
              </a:r>
            </a:p>
          </p:txBody>
        </p:sp>
      </p:grpSp>
      <p:grpSp>
        <p:nvGrpSpPr>
          <p:cNvPr id="20" name="Group 194"/>
          <p:cNvGrpSpPr>
            <a:grpSpLocks/>
          </p:cNvGrpSpPr>
          <p:nvPr/>
        </p:nvGrpSpPr>
        <p:grpSpPr bwMode="auto">
          <a:xfrm flipH="1">
            <a:off x="1174750" y="1274763"/>
            <a:ext cx="566738" cy="763587"/>
            <a:chOff x="1569225" y="698570"/>
            <a:chExt cx="689541" cy="930871"/>
          </a:xfrm>
        </p:grpSpPr>
        <p:pic>
          <p:nvPicPr>
            <p:cNvPr id="10276" name="Picture 195" descr="ICON_FileFolder_yellow_Q308"/>
            <p:cNvPicPr>
              <a:picLocks noChangeAspect="1" noChangeArrowheads="1"/>
            </p:cNvPicPr>
            <p:nvPr/>
          </p:nvPicPr>
          <p:blipFill>
            <a:blip r:embed="rId13"/>
            <a:srcRect/>
            <a:stretch>
              <a:fillRect/>
            </a:stretch>
          </p:blipFill>
          <p:spPr bwMode="auto">
            <a:xfrm>
              <a:off x="1569225" y="698570"/>
              <a:ext cx="512608" cy="638841"/>
            </a:xfrm>
            <a:prstGeom prst="rect">
              <a:avLst/>
            </a:prstGeom>
            <a:noFill/>
            <a:ln w="9525">
              <a:noFill/>
              <a:miter lim="800000"/>
              <a:headEnd/>
              <a:tailEnd/>
            </a:ln>
          </p:spPr>
        </p:pic>
        <p:pic>
          <p:nvPicPr>
            <p:cNvPr id="10277" name="Picture 196" descr="ICON_FileFolder_yellow_Q308"/>
            <p:cNvPicPr>
              <a:picLocks noChangeAspect="1" noChangeArrowheads="1"/>
            </p:cNvPicPr>
            <p:nvPr/>
          </p:nvPicPr>
          <p:blipFill>
            <a:blip r:embed="rId13"/>
            <a:srcRect/>
            <a:stretch>
              <a:fillRect/>
            </a:stretch>
          </p:blipFill>
          <p:spPr bwMode="auto">
            <a:xfrm>
              <a:off x="1667371" y="838200"/>
              <a:ext cx="512608" cy="638841"/>
            </a:xfrm>
            <a:prstGeom prst="rect">
              <a:avLst/>
            </a:prstGeom>
            <a:noFill/>
            <a:ln w="9525">
              <a:noFill/>
              <a:miter lim="800000"/>
              <a:headEnd/>
              <a:tailEnd/>
            </a:ln>
          </p:spPr>
        </p:pic>
        <p:pic>
          <p:nvPicPr>
            <p:cNvPr id="10278" name="Picture 197" descr="ICON_FileFolder_yellow_Q308"/>
            <p:cNvPicPr>
              <a:picLocks noChangeAspect="1" noChangeArrowheads="1"/>
            </p:cNvPicPr>
            <p:nvPr/>
          </p:nvPicPr>
          <p:blipFill>
            <a:blip r:embed="rId13"/>
            <a:srcRect/>
            <a:stretch>
              <a:fillRect/>
            </a:stretch>
          </p:blipFill>
          <p:spPr bwMode="auto">
            <a:xfrm>
              <a:off x="1746158" y="990600"/>
              <a:ext cx="512608" cy="638841"/>
            </a:xfrm>
            <a:prstGeom prst="rect">
              <a:avLst/>
            </a:prstGeom>
            <a:noFill/>
            <a:ln w="9525">
              <a:noFill/>
              <a:miter lim="800000"/>
              <a:headEnd/>
              <a:tailEnd/>
            </a:ln>
          </p:spPr>
        </p:pic>
      </p:grpSp>
      <p:sp>
        <p:nvSpPr>
          <p:cNvPr id="10272" name="Cube 9"/>
          <p:cNvSpPr>
            <a:spLocks noChangeArrowheads="1"/>
          </p:cNvSpPr>
          <p:nvPr/>
        </p:nvSpPr>
        <p:spPr bwMode="auto">
          <a:xfrm>
            <a:off x="2462213" y="1535113"/>
            <a:ext cx="1071562" cy="1108075"/>
          </a:xfrm>
          <a:prstGeom prst="cube">
            <a:avLst>
              <a:gd name="adj" fmla="val 21977"/>
            </a:avLst>
          </a:prstGeom>
          <a:solidFill>
            <a:schemeClr val="bg1">
              <a:alpha val="70195"/>
            </a:schemeClr>
          </a:solidFill>
          <a:ln w="19050">
            <a:noFill/>
            <a:round/>
            <a:headEnd/>
            <a:tailEnd/>
          </a:ln>
        </p:spPr>
        <p:txBody>
          <a:bodyPr wrap="none" lIns="0" tIns="0" rIns="0" bIns="0" anchor="ctr"/>
          <a:lstStyle/>
          <a:p>
            <a:pPr algn="ctr"/>
            <a:endParaRPr lang="en-US" altLang="zh-CN" sz="1800">
              <a:solidFill>
                <a:srgbClr val="FFFFFF"/>
              </a:solidFill>
            </a:endParaRPr>
          </a:p>
        </p:txBody>
      </p:sp>
      <p:sp>
        <p:nvSpPr>
          <p:cNvPr id="10273" name="TextBox 83"/>
          <p:cNvSpPr txBox="1">
            <a:spLocks noChangeArrowheads="1"/>
          </p:cNvSpPr>
          <p:nvPr/>
        </p:nvSpPr>
        <p:spPr bwMode="auto">
          <a:xfrm flipH="1">
            <a:off x="2713038" y="5735638"/>
            <a:ext cx="641350" cy="207962"/>
          </a:xfrm>
          <a:prstGeom prst="rect">
            <a:avLst/>
          </a:prstGeom>
          <a:noFill/>
          <a:ln w="9525">
            <a:noFill/>
            <a:miter lim="800000"/>
            <a:headEnd/>
            <a:tailEnd/>
          </a:ln>
        </p:spPr>
        <p:txBody>
          <a:bodyPr wrap="none" lIns="38405" tIns="19202" rIns="38405" bIns="19202">
            <a:spAutoFit/>
          </a:bodyPr>
          <a:lstStyle/>
          <a:p>
            <a:pPr algn="ctr"/>
            <a:r>
              <a:rPr lang="zh-CN" altLang="en-US" sz="1100">
                <a:solidFill>
                  <a:srgbClr val="BFBFBF"/>
                </a:solidFill>
                <a:cs typeface="Arial" pitchFamily="34" charset="0"/>
              </a:rPr>
              <a:t>数据服务</a:t>
            </a:r>
          </a:p>
        </p:txBody>
      </p:sp>
      <p:pic>
        <p:nvPicPr>
          <p:cNvPr id="85" name="Picture 84"/>
          <p:cNvPicPr>
            <a:picLocks noChangeAspect="1"/>
          </p:cNvPicPr>
          <p:nvPr/>
        </p:nvPicPr>
        <p:blipFill>
          <a:blip r:embed="rId14"/>
          <a:srcRect/>
          <a:stretch>
            <a:fillRect/>
          </a:stretch>
        </p:blipFill>
        <p:spPr bwMode="auto">
          <a:xfrm>
            <a:off x="2514600" y="4702175"/>
            <a:ext cx="977900" cy="1012825"/>
          </a:xfrm>
          <a:prstGeom prst="rect">
            <a:avLst/>
          </a:prstGeom>
          <a:noFill/>
          <a:ln w="9525">
            <a:noFill/>
            <a:miter lim="800000"/>
            <a:headEnd/>
            <a:tailEnd/>
          </a:ln>
          <a:effectLst>
            <a:outerShdw dist="114300" dir="13500000" sy="23000" kx="1199993" algn="br" rotWithShape="0">
              <a:srgbClr val="808080">
                <a:alpha val="20000"/>
              </a:srgbClr>
            </a:outerShdw>
          </a:effectLst>
        </p:spPr>
      </p:pic>
      <p:sp>
        <p:nvSpPr>
          <p:cNvPr id="10275" name="Can 87"/>
          <p:cNvSpPr>
            <a:spLocks noChangeArrowheads="1"/>
          </p:cNvSpPr>
          <p:nvPr/>
        </p:nvSpPr>
        <p:spPr bwMode="auto">
          <a:xfrm>
            <a:off x="2514600" y="4702175"/>
            <a:ext cx="977900" cy="1012825"/>
          </a:xfrm>
          <a:prstGeom prst="can">
            <a:avLst>
              <a:gd name="adj" fmla="val 25006"/>
            </a:avLst>
          </a:prstGeom>
          <a:solidFill>
            <a:schemeClr val="bg1">
              <a:alpha val="70195"/>
            </a:schemeClr>
          </a:solidFill>
          <a:ln w="19050">
            <a:noFill/>
            <a:round/>
            <a:headEnd/>
            <a:tailEnd/>
          </a:ln>
        </p:spPr>
        <p:txBody>
          <a:bodyPr wrap="none" lIns="0" tIns="0" rIns="0" bIns="0" anchor="ctr"/>
          <a:lstStyle/>
          <a:p>
            <a:pPr algn="ctr"/>
            <a:endParaRPr lang="en-US" altLang="zh-CN" sz="1800">
              <a:solidFill>
                <a:srgbClr val="FFFFFF"/>
              </a:solidFill>
            </a:endParaRPr>
          </a:p>
        </p:txBody>
      </p:sp>
      <p:sp>
        <p:nvSpPr>
          <p:cNvPr id="69" name="矩形 68"/>
          <p:cNvSpPr/>
          <p:nvPr/>
        </p:nvSpPr>
        <p:spPr>
          <a:xfrm>
            <a:off x="7715272" y="1"/>
            <a:ext cx="1428728" cy="1200329"/>
          </a:xfrm>
          <a:prstGeom prst="rect">
            <a:avLst/>
          </a:prstGeom>
          <a:noFill/>
        </p:spPr>
        <p:txBody>
          <a:bodyPr wrap="square" lIns="91440" tIns="45720" rIns="91440" bIns="45720">
            <a:spAutoFit/>
          </a:bodyPr>
          <a:lstStyle/>
          <a:p>
            <a:pPr algn="ctr"/>
            <a:r>
              <a:rPr lang="zh-CN" altLang="en-US" sz="36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尚未发布</a:t>
            </a:r>
            <a:endParaRPr lang="zh-CN" altLang="en-US" sz="36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nodeType="afterGroup">
                            <p:stCondLst>
                              <p:cond delay="500"/>
                            </p:stCondLst>
                            <p:childTnLst>
                              <p:par>
                                <p:cTn id="11" presetID="22" presetClass="entr" presetSubtype="2"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childTnLst>
                          </p:cTn>
                        </p:par>
                        <p:par>
                          <p:cTn id="14" fill="hold" nodeType="afterGroup">
                            <p:stCondLst>
                              <p:cond delay="1000"/>
                            </p:stCondLst>
                            <p:childTnLst>
                              <p:par>
                                <p:cTn id="15" presetID="0" presetClass="path" presetSubtype="0" accel="50000" decel="50000" fill="hold" nodeType="afterEffect">
                                  <p:stCondLst>
                                    <p:cond delay="0"/>
                                  </p:stCondLst>
                                  <p:childTnLst>
                                    <p:animMotion origin="layout" path="M -3.33333E-6 4.07407E-6 L 0.20764 -0.07176 " pathEditMode="relative" rAng="0" ptsTypes="AA">
                                      <p:cBhvr>
                                        <p:cTn id="16" dur="2000" fill="hold"/>
                                        <p:tgtEl>
                                          <p:spTgt spid="14"/>
                                        </p:tgtEl>
                                        <p:attrNameLst>
                                          <p:attrName>ppt_x</p:attrName>
                                          <p:attrName>ppt_y</p:attrName>
                                        </p:attrNameLst>
                                      </p:cBhvr>
                                      <p:rCtr x="104" y="-36"/>
                                    </p:animMotion>
                                  </p:childTnLst>
                                </p:cTn>
                              </p:par>
                              <p:par>
                                <p:cTn id="17" presetID="0" presetClass="path" presetSubtype="0" accel="50000" decel="50000" fill="hold" nodeType="withEffect">
                                  <p:stCondLst>
                                    <p:cond delay="0"/>
                                  </p:stCondLst>
                                  <p:childTnLst>
                                    <p:animMotion origin="layout" path="M 2.5E-6 2.22222E-6 L 0.25173 -0.325 " pathEditMode="relative" rAng="0" ptsTypes="AA">
                                      <p:cBhvr>
                                        <p:cTn id="18" dur="2000" fill="hold"/>
                                        <p:tgtEl>
                                          <p:spTgt spid="18"/>
                                        </p:tgtEl>
                                        <p:attrNameLst>
                                          <p:attrName>ppt_x</p:attrName>
                                          <p:attrName>ppt_y</p:attrName>
                                        </p:attrNameLst>
                                      </p:cBhvr>
                                      <p:rCtr x="126" y="-162"/>
                                    </p:animMotion>
                                  </p:childTnLst>
                                </p:cTn>
                              </p:par>
                              <p:par>
                                <p:cTn id="19" presetID="0" presetClass="path" presetSubtype="0" accel="50000" decel="50000" fill="hold" nodeType="withEffect">
                                  <p:stCondLst>
                                    <p:cond delay="0"/>
                                  </p:stCondLst>
                                  <p:childTnLst>
                                    <p:animMotion origin="layout" path="M 0.00938 -0.00046 L 0.30261 0.16621 " pathEditMode="relative" rAng="0" ptsTypes="AA">
                                      <p:cBhvr>
                                        <p:cTn id="20" dur="2000" fill="hold"/>
                                        <p:tgtEl>
                                          <p:spTgt spid="16"/>
                                        </p:tgtEl>
                                        <p:attrNameLst>
                                          <p:attrName>ppt_x</p:attrName>
                                          <p:attrName>ppt_y</p:attrName>
                                        </p:attrNameLst>
                                      </p:cBhvr>
                                      <p:rCtr x="147" y="83"/>
                                    </p:animMotion>
                                  </p:childTnLst>
                                </p:cTn>
                              </p:par>
                              <p:par>
                                <p:cTn id="21" presetID="0" presetClass="path" presetSubtype="0" accel="50000" decel="50000" fill="hold" nodeType="withEffect">
                                  <p:stCondLst>
                                    <p:cond delay="0"/>
                                  </p:stCondLst>
                                  <p:childTnLst>
                                    <p:animMotion origin="layout" path="M -4.44444E-6 3.7037E-7 L 0.14636 0.23218 " pathEditMode="relative" rAng="0" ptsTypes="AA">
                                      <p:cBhvr>
                                        <p:cTn id="22" dur="2000" fill="hold"/>
                                        <p:tgtEl>
                                          <p:spTgt spid="12"/>
                                        </p:tgtEl>
                                        <p:attrNameLst>
                                          <p:attrName>ppt_x</p:attrName>
                                          <p:attrName>ppt_y</p:attrName>
                                        </p:attrNameLst>
                                      </p:cBhvr>
                                      <p:rCtr x="73" y="116"/>
                                    </p:animMotion>
                                  </p:childTnLst>
                                </p:cTn>
                              </p:par>
                              <p:par>
                                <p:cTn id="23" presetID="0" presetClass="path" presetSubtype="0" accel="50000" decel="50000" fill="hold" nodeType="withEffect">
                                  <p:stCondLst>
                                    <p:cond delay="0"/>
                                  </p:stCondLst>
                                  <p:childTnLst>
                                    <p:animMotion origin="layout" path="M -3.94581E-6 0.00023 L 0.24332 -0.25966 " pathEditMode="relative" rAng="0" ptsTypes="AA">
                                      <p:cBhvr>
                                        <p:cTn id="24" dur="2000" fill="hold"/>
                                        <p:tgtEl>
                                          <p:spTgt spid="9"/>
                                        </p:tgtEl>
                                        <p:attrNameLst>
                                          <p:attrName>ppt_x</p:attrName>
                                          <p:attrName>ppt_y</p:attrName>
                                        </p:attrNameLst>
                                      </p:cBhvr>
                                      <p:rCtr x="122" y="-130"/>
                                    </p:animMotion>
                                  </p:childTnLst>
                                </p:cTn>
                              </p:par>
                            </p:childTnLst>
                          </p:cTn>
                        </p:par>
                        <p:par>
                          <p:cTn id="25" fill="hold" nodeType="afterGroup">
                            <p:stCondLst>
                              <p:cond delay="3000"/>
                            </p:stCondLst>
                            <p:childTnLst>
                              <p:par>
                                <p:cTn id="26" presetID="1" presetClass="entr" presetSubtype="0" fill="hold" grpId="0" nodeType="afterEffect">
                                  <p:stCondLst>
                                    <p:cond delay="0"/>
                                  </p:stCondLst>
                                  <p:childTnLst>
                                    <p:set>
                                      <p:cBhvr>
                                        <p:cTn id="27" dur="1" fill="hold">
                                          <p:stCondLst>
                                            <p:cond delay="0"/>
                                          </p:stCondLst>
                                        </p:cTn>
                                        <p:tgtEl>
                                          <p:spTgt spid="79"/>
                                        </p:tgtEl>
                                        <p:attrNameLst>
                                          <p:attrName>style.visibility</p:attrName>
                                        </p:attrNameLst>
                                      </p:cBhvr>
                                      <p:to>
                                        <p:strVal val="visible"/>
                                      </p:to>
                                    </p:set>
                                  </p:childTnLst>
                                </p:cTn>
                              </p:par>
                            </p:childTnLst>
                          </p:cTn>
                        </p:par>
                        <p:par>
                          <p:cTn id="28" fill="hold" nodeType="afterGroup">
                            <p:stCondLst>
                              <p:cond delay="3000"/>
                            </p:stCondLst>
                            <p:childTnLst>
                              <p:par>
                                <p:cTn id="29" presetID="22" presetClass="entr" presetSubtype="8"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4"/>
          <p:cNvSpPr>
            <a:spLocks noGrp="1"/>
          </p:cNvSpPr>
          <p:nvPr>
            <p:ph type="title"/>
          </p:nvPr>
        </p:nvSpPr>
        <p:spPr bwMode="auto">
          <a:xfrm>
            <a:off x="152400" y="171450"/>
            <a:ext cx="8915400" cy="333375"/>
          </a:xfrm>
          <a:noFill/>
          <a:ln>
            <a:miter lim="800000"/>
            <a:headEnd/>
            <a:tailEnd/>
          </a:ln>
        </p:spPr>
        <p:txBody>
          <a:bodyPr vert="horz" wrap="square" lIns="91440" tIns="45720" rIns="91440" bIns="45720" numCol="1" anchor="t" anchorCtr="0" compatLnSpc="1">
            <a:prstTxWarp prst="textNoShape">
              <a:avLst/>
            </a:prstTxWarp>
          </a:bodyPr>
          <a:lstStyle/>
          <a:p>
            <a:r>
              <a:rPr lang="zh-CN" altLang="en-US" sz="1800" dirty="0" smtClean="0"/>
              <a:t>“后</a:t>
            </a:r>
            <a:r>
              <a:rPr lang="en-US" altLang="zh-CN" sz="1800" dirty="0" smtClean="0"/>
              <a:t>PC</a:t>
            </a:r>
            <a:r>
              <a:rPr lang="zh-CN" altLang="en-US" sz="1800" dirty="0" smtClean="0"/>
              <a:t>时代”的</a:t>
            </a:r>
            <a:r>
              <a:rPr lang="en-US" altLang="zh-CN" sz="1800" dirty="0" smtClean="0"/>
              <a:t>VMware</a:t>
            </a:r>
            <a:r>
              <a:rPr lang="zh-CN" altLang="en-US" sz="1800" dirty="0" smtClean="0"/>
              <a:t>相关桌面应用技术</a:t>
            </a:r>
            <a:r>
              <a:rPr lang="en-US" altLang="zh-CN" sz="1800" dirty="0" smtClean="0"/>
              <a:t>——</a:t>
            </a:r>
            <a:r>
              <a:rPr lang="en-US" altLang="zh-CN" sz="1800" dirty="0" smtClean="0">
                <a:latin typeface="宋体" pitchFamily="2" charset="-122"/>
                <a:ea typeface="宋体" pitchFamily="2" charset="-122"/>
              </a:rPr>
              <a:t>Horizon </a:t>
            </a:r>
            <a:r>
              <a:rPr lang="en-US" altLang="zh-CN" sz="1800" dirty="0" err="1" smtClean="0">
                <a:latin typeface="宋体" pitchFamily="2" charset="-122"/>
                <a:ea typeface="宋体" pitchFamily="2" charset="-122"/>
              </a:rPr>
              <a:t>Mobile</a:t>
            </a:r>
            <a:r>
              <a:rPr lang="en-US" altLang="en-US" sz="1800" dirty="0" err="1" smtClean="0">
                <a:latin typeface="宋体" pitchFamily="2" charset="-122"/>
                <a:ea typeface="宋体" pitchFamily="2" charset="-122"/>
              </a:rPr>
              <a:t>：引领手机办公的革新</a:t>
            </a:r>
            <a:endParaRPr lang="zh-CN" altLang="en-US" sz="1800" dirty="0" smtClean="0">
              <a:latin typeface="宋体" pitchFamily="2" charset="-122"/>
              <a:ea typeface="宋体" pitchFamily="2" charset="-122"/>
            </a:endParaRPr>
          </a:p>
        </p:txBody>
      </p:sp>
      <p:pic>
        <p:nvPicPr>
          <p:cNvPr id="13315" name="Picture 3"/>
          <p:cNvPicPr>
            <a:picLocks noChangeAspect="1"/>
          </p:cNvPicPr>
          <p:nvPr/>
        </p:nvPicPr>
        <p:blipFill>
          <a:blip r:embed="rId3"/>
          <a:srcRect/>
          <a:stretch>
            <a:fillRect/>
          </a:stretch>
        </p:blipFill>
        <p:spPr bwMode="auto">
          <a:xfrm>
            <a:off x="3605213" y="1752600"/>
            <a:ext cx="1939925" cy="3657600"/>
          </a:xfrm>
          <a:prstGeom prst="rect">
            <a:avLst/>
          </a:prstGeom>
          <a:noFill/>
          <a:ln w="9525">
            <a:noFill/>
            <a:miter lim="800000"/>
            <a:headEnd/>
            <a:tailEnd/>
          </a:ln>
        </p:spPr>
      </p:pic>
      <p:pic>
        <p:nvPicPr>
          <p:cNvPr id="13316" name="Picture 5"/>
          <p:cNvPicPr>
            <a:picLocks noChangeAspect="1"/>
          </p:cNvPicPr>
          <p:nvPr/>
        </p:nvPicPr>
        <p:blipFill>
          <a:blip r:embed="rId4"/>
          <a:srcRect/>
          <a:stretch>
            <a:fillRect/>
          </a:stretch>
        </p:blipFill>
        <p:spPr bwMode="auto">
          <a:xfrm>
            <a:off x="3871913" y="2292350"/>
            <a:ext cx="1462087" cy="2355850"/>
          </a:xfrm>
          <a:prstGeom prst="rect">
            <a:avLst/>
          </a:prstGeom>
          <a:noFill/>
          <a:ln w="9525">
            <a:noFill/>
            <a:miter lim="800000"/>
            <a:headEnd/>
            <a:tailEnd/>
          </a:ln>
        </p:spPr>
      </p:pic>
      <p:grpSp>
        <p:nvGrpSpPr>
          <p:cNvPr id="2" name="Group 11"/>
          <p:cNvGrpSpPr>
            <a:grpSpLocks/>
          </p:cNvGrpSpPr>
          <p:nvPr/>
        </p:nvGrpSpPr>
        <p:grpSpPr bwMode="auto">
          <a:xfrm>
            <a:off x="152400" y="685800"/>
            <a:ext cx="3719513" cy="5562600"/>
            <a:chOff x="152399" y="685798"/>
            <a:chExt cx="3718757" cy="5562602"/>
          </a:xfrm>
        </p:grpSpPr>
        <p:sp>
          <p:nvSpPr>
            <p:cNvPr id="11" name="Snip Same Side Corner Rectangle 10"/>
            <p:cNvSpPr/>
            <p:nvPr/>
          </p:nvSpPr>
          <p:spPr bwMode="auto">
            <a:xfrm rot="5400000">
              <a:off x="-769523" y="1607720"/>
              <a:ext cx="5562602" cy="3718757"/>
            </a:xfrm>
            <a:prstGeom prst="snip2SameRect">
              <a:avLst>
                <a:gd name="adj1" fmla="val 42427"/>
                <a:gd name="adj2" fmla="val 0"/>
              </a:avLst>
            </a:prstGeom>
            <a:gradFill flip="none" rotWithShape="1">
              <a:gsLst>
                <a:gs pos="0">
                  <a:schemeClr val="accent5">
                    <a:lumMod val="75000"/>
                    <a:alpha val="51000"/>
                  </a:schemeClr>
                </a:gs>
                <a:gs pos="73000">
                  <a:srgbClr val="FFFFFF">
                    <a:alpha val="45000"/>
                  </a:srgbClr>
                </a:gs>
              </a:gsLst>
              <a:lin ang="6720000" scaled="0"/>
              <a:tileRect/>
            </a:gradFill>
            <a:ln w="9525">
              <a:noFill/>
              <a:round/>
              <a:headEnd/>
              <a:tailEnd/>
            </a:ln>
          </p:spPr>
          <p:txBody>
            <a:bodyPr lIns="0" rIns="0" anchor="ctr"/>
            <a:lstStyle/>
            <a:p>
              <a:pPr algn="ctr">
                <a:defRPr/>
              </a:pPr>
              <a:endParaRPr lang="en-US" sz="1400" dirty="0">
                <a:solidFill>
                  <a:srgbClr val="FFFFFF"/>
                </a:solidFill>
                <a:latin typeface="+mn-lt"/>
                <a:ea typeface="+mn-ea"/>
                <a:cs typeface="Arial" charset="0"/>
              </a:endParaRPr>
            </a:p>
          </p:txBody>
        </p:sp>
        <p:pic>
          <p:nvPicPr>
            <p:cNvPr id="13331" name="Picture 19" descr="twitter.png"/>
            <p:cNvPicPr>
              <a:picLocks noChangeAspect="1"/>
            </p:cNvPicPr>
            <p:nvPr/>
          </p:nvPicPr>
          <p:blipFill>
            <a:blip r:embed="rId5"/>
            <a:srcRect/>
            <a:stretch>
              <a:fillRect/>
            </a:stretch>
          </p:blipFill>
          <p:spPr bwMode="auto">
            <a:xfrm>
              <a:off x="1569385" y="914400"/>
              <a:ext cx="609599" cy="609599"/>
            </a:xfrm>
            <a:prstGeom prst="rect">
              <a:avLst/>
            </a:prstGeom>
            <a:noFill/>
            <a:ln w="9525">
              <a:noFill/>
              <a:miter lim="800000"/>
              <a:headEnd/>
              <a:tailEnd/>
            </a:ln>
          </p:spPr>
        </p:pic>
        <p:pic>
          <p:nvPicPr>
            <p:cNvPr id="13332" name="Picture 20" descr="flickr.png"/>
            <p:cNvPicPr>
              <a:picLocks noChangeAspect="1"/>
            </p:cNvPicPr>
            <p:nvPr/>
          </p:nvPicPr>
          <p:blipFill>
            <a:blip r:embed="rId6"/>
            <a:srcRect/>
            <a:stretch>
              <a:fillRect/>
            </a:stretch>
          </p:blipFill>
          <p:spPr bwMode="auto">
            <a:xfrm>
              <a:off x="2362200" y="1718525"/>
              <a:ext cx="553161" cy="553161"/>
            </a:xfrm>
            <a:prstGeom prst="rect">
              <a:avLst/>
            </a:prstGeom>
            <a:noFill/>
            <a:ln w="9525">
              <a:noFill/>
              <a:miter lim="800000"/>
              <a:headEnd/>
              <a:tailEnd/>
            </a:ln>
          </p:spPr>
        </p:pic>
        <p:pic>
          <p:nvPicPr>
            <p:cNvPr id="13333" name="Picture 21" descr="facebook.png"/>
            <p:cNvPicPr>
              <a:picLocks noChangeAspect="1"/>
            </p:cNvPicPr>
            <p:nvPr/>
          </p:nvPicPr>
          <p:blipFill>
            <a:blip r:embed="rId7"/>
            <a:srcRect/>
            <a:stretch>
              <a:fillRect/>
            </a:stretch>
          </p:blipFill>
          <p:spPr bwMode="auto">
            <a:xfrm>
              <a:off x="575052" y="5152869"/>
              <a:ext cx="576805" cy="576805"/>
            </a:xfrm>
            <a:prstGeom prst="rect">
              <a:avLst/>
            </a:prstGeom>
            <a:noFill/>
            <a:ln w="9525">
              <a:noFill/>
              <a:miter lim="800000"/>
              <a:headEnd/>
              <a:tailEnd/>
            </a:ln>
          </p:spPr>
        </p:pic>
        <p:pic>
          <p:nvPicPr>
            <p:cNvPr id="13334" name="Picture 22" descr="google_buzz.png"/>
            <p:cNvPicPr>
              <a:picLocks noChangeAspect="1"/>
            </p:cNvPicPr>
            <p:nvPr/>
          </p:nvPicPr>
          <p:blipFill>
            <a:blip r:embed="rId8"/>
            <a:srcRect/>
            <a:stretch>
              <a:fillRect/>
            </a:stretch>
          </p:blipFill>
          <p:spPr bwMode="auto">
            <a:xfrm>
              <a:off x="457200" y="1143000"/>
              <a:ext cx="587534" cy="587534"/>
            </a:xfrm>
            <a:prstGeom prst="rect">
              <a:avLst/>
            </a:prstGeom>
            <a:noFill/>
            <a:ln w="9525">
              <a:noFill/>
              <a:miter lim="800000"/>
              <a:headEnd/>
              <a:tailEnd/>
            </a:ln>
          </p:spPr>
        </p:pic>
        <p:pic>
          <p:nvPicPr>
            <p:cNvPr id="13335" name="Picture 23" descr="bebo.png"/>
            <p:cNvPicPr>
              <a:picLocks noChangeAspect="1"/>
            </p:cNvPicPr>
            <p:nvPr/>
          </p:nvPicPr>
          <p:blipFill>
            <a:blip r:embed="rId9"/>
            <a:srcRect/>
            <a:stretch>
              <a:fillRect/>
            </a:stretch>
          </p:blipFill>
          <p:spPr bwMode="auto">
            <a:xfrm>
              <a:off x="929592" y="1914822"/>
              <a:ext cx="518208" cy="518208"/>
            </a:xfrm>
            <a:prstGeom prst="rect">
              <a:avLst/>
            </a:prstGeom>
            <a:noFill/>
            <a:ln w="9525">
              <a:noFill/>
              <a:miter lim="800000"/>
              <a:headEnd/>
              <a:tailEnd/>
            </a:ln>
          </p:spPr>
        </p:pic>
        <p:pic>
          <p:nvPicPr>
            <p:cNvPr id="13336" name="Picture 24"/>
            <p:cNvPicPr>
              <a:picLocks noChangeAspect="1"/>
            </p:cNvPicPr>
            <p:nvPr/>
          </p:nvPicPr>
          <p:blipFill>
            <a:blip r:embed="rId10"/>
            <a:srcRect/>
            <a:stretch>
              <a:fillRect/>
            </a:stretch>
          </p:blipFill>
          <p:spPr bwMode="auto">
            <a:xfrm>
              <a:off x="1794252" y="5305269"/>
              <a:ext cx="418158" cy="418158"/>
            </a:xfrm>
            <a:prstGeom prst="rect">
              <a:avLst/>
            </a:prstGeom>
            <a:noFill/>
            <a:ln w="9525">
              <a:noFill/>
              <a:miter lim="800000"/>
              <a:headEnd/>
              <a:tailEnd/>
            </a:ln>
          </p:spPr>
        </p:pic>
        <p:sp>
          <p:nvSpPr>
            <p:cNvPr id="13337" name="TextBox 30"/>
            <p:cNvSpPr txBox="1">
              <a:spLocks noChangeArrowheads="1"/>
            </p:cNvSpPr>
            <p:nvPr/>
          </p:nvSpPr>
          <p:spPr bwMode="auto">
            <a:xfrm>
              <a:off x="280961" y="2438399"/>
              <a:ext cx="3452110" cy="1703389"/>
            </a:xfrm>
            <a:prstGeom prst="rect">
              <a:avLst/>
            </a:prstGeom>
            <a:noFill/>
            <a:ln w="9525">
              <a:noFill/>
              <a:miter lim="800000"/>
              <a:headEnd/>
              <a:tailEnd/>
            </a:ln>
          </p:spPr>
          <p:txBody>
            <a:bodyPr>
              <a:spAutoFit/>
            </a:bodyPr>
            <a:lstStyle/>
            <a:p>
              <a:r>
                <a:rPr lang="zh-CN" altLang="en-US" sz="2000" b="1"/>
                <a:t>私人通讯</a:t>
              </a:r>
              <a:endParaRPr lang="en-US" altLang="zh-CN" sz="2000" b="1"/>
            </a:p>
            <a:p>
              <a:pPr>
                <a:buFont typeface="Arial" pitchFamily="34" charset="0"/>
                <a:buChar char="•"/>
              </a:pPr>
              <a:endParaRPr lang="en-US" altLang="zh-CN" sz="1400"/>
            </a:p>
            <a:p>
              <a:pPr>
                <a:lnSpc>
                  <a:spcPct val="150000"/>
                </a:lnSpc>
                <a:buClr>
                  <a:srgbClr val="00709E"/>
                </a:buClr>
                <a:buFont typeface="Wingdings" pitchFamily="2" charset="2"/>
                <a:buChar char="§"/>
              </a:pPr>
              <a:r>
                <a:rPr lang="zh-CN" altLang="en-US"/>
                <a:t>不受限访问个人应用和数据；</a:t>
              </a:r>
              <a:endParaRPr lang="en-US" altLang="zh-CN"/>
            </a:p>
            <a:p>
              <a:pPr>
                <a:lnSpc>
                  <a:spcPct val="150000"/>
                </a:lnSpc>
                <a:buClr>
                  <a:srgbClr val="00709E"/>
                </a:buClr>
                <a:buFont typeface="Wingdings" pitchFamily="2" charset="2"/>
                <a:buChar char="§"/>
              </a:pPr>
              <a:r>
                <a:rPr lang="zh-CN" altLang="en-US"/>
                <a:t>打电话，发微博，玩游戏</a:t>
              </a:r>
              <a:r>
                <a:rPr lang="en-US" altLang="zh-CN"/>
                <a:t> </a:t>
              </a:r>
              <a:r>
                <a:rPr lang="zh-CN" altLang="en-US"/>
                <a:t>；</a:t>
              </a:r>
            </a:p>
            <a:p>
              <a:pPr>
                <a:lnSpc>
                  <a:spcPct val="150000"/>
                </a:lnSpc>
                <a:buClr>
                  <a:srgbClr val="00709E"/>
                </a:buClr>
                <a:buFont typeface="Wingdings" pitchFamily="2" charset="2"/>
                <a:buChar char="§"/>
              </a:pPr>
              <a:r>
                <a:rPr lang="zh-CN" altLang="en-US"/>
                <a:t>私人电话，不受企业</a:t>
              </a:r>
              <a:r>
                <a:rPr lang="en-US" altLang="zh-CN"/>
                <a:t>IT</a:t>
              </a:r>
              <a:r>
                <a:rPr lang="zh-CN" altLang="en-US"/>
                <a:t>策略管控；</a:t>
              </a:r>
              <a:endParaRPr lang="en-US" altLang="zh-CN"/>
            </a:p>
          </p:txBody>
        </p:sp>
      </p:grpSp>
      <p:grpSp>
        <p:nvGrpSpPr>
          <p:cNvPr id="3" name="Group 13"/>
          <p:cNvGrpSpPr>
            <a:grpSpLocks/>
          </p:cNvGrpSpPr>
          <p:nvPr/>
        </p:nvGrpSpPr>
        <p:grpSpPr bwMode="auto">
          <a:xfrm>
            <a:off x="3871913" y="2271713"/>
            <a:ext cx="1843087" cy="3214687"/>
            <a:chOff x="3871157" y="2271686"/>
            <a:chExt cx="1843843" cy="3214714"/>
          </a:xfrm>
        </p:grpSpPr>
        <p:pic>
          <p:nvPicPr>
            <p:cNvPr id="13328" name="Picture 51"/>
            <p:cNvPicPr>
              <a:picLocks noChangeAspect="1"/>
            </p:cNvPicPr>
            <p:nvPr/>
          </p:nvPicPr>
          <p:blipFill>
            <a:blip r:embed="rId11"/>
            <a:srcRect/>
            <a:stretch>
              <a:fillRect/>
            </a:stretch>
          </p:blipFill>
          <p:spPr bwMode="auto">
            <a:xfrm>
              <a:off x="3871157" y="2271686"/>
              <a:ext cx="1462843" cy="2376514"/>
            </a:xfrm>
            <a:prstGeom prst="rect">
              <a:avLst/>
            </a:prstGeom>
            <a:noFill/>
            <a:ln w="9525">
              <a:noFill/>
              <a:miter lim="800000"/>
              <a:headEnd/>
              <a:tailEnd/>
            </a:ln>
          </p:spPr>
        </p:pic>
        <p:pic>
          <p:nvPicPr>
            <p:cNvPr id="13329" name="Picture 23" descr="ICON_Lock_Q308"/>
            <p:cNvPicPr>
              <a:picLocks noChangeAspect="1" noChangeArrowheads="1"/>
            </p:cNvPicPr>
            <p:nvPr/>
          </p:nvPicPr>
          <p:blipFill>
            <a:blip r:embed="rId12"/>
            <a:srcRect/>
            <a:stretch>
              <a:fillRect/>
            </a:stretch>
          </p:blipFill>
          <p:spPr bwMode="auto">
            <a:xfrm>
              <a:off x="5120154" y="4419600"/>
              <a:ext cx="594846" cy="1066800"/>
            </a:xfrm>
            <a:prstGeom prst="rect">
              <a:avLst/>
            </a:prstGeom>
            <a:noFill/>
            <a:ln w="9525">
              <a:noFill/>
              <a:miter lim="800000"/>
              <a:headEnd/>
              <a:tailEnd/>
            </a:ln>
          </p:spPr>
        </p:pic>
      </p:grpSp>
      <p:grpSp>
        <p:nvGrpSpPr>
          <p:cNvPr id="4" name="Group 2"/>
          <p:cNvGrpSpPr>
            <a:grpSpLocks/>
          </p:cNvGrpSpPr>
          <p:nvPr/>
        </p:nvGrpSpPr>
        <p:grpSpPr bwMode="auto">
          <a:xfrm>
            <a:off x="5105400" y="685800"/>
            <a:ext cx="4038600" cy="5584825"/>
            <a:chOff x="5105400" y="784255"/>
            <a:chExt cx="4038600" cy="5486400"/>
          </a:xfrm>
        </p:grpSpPr>
        <p:sp>
          <p:nvSpPr>
            <p:cNvPr id="29" name="Snip Same Side Corner Rectangle 28"/>
            <p:cNvSpPr/>
            <p:nvPr/>
          </p:nvSpPr>
          <p:spPr bwMode="auto">
            <a:xfrm rot="16200000">
              <a:off x="4381500" y="1508155"/>
              <a:ext cx="5486400" cy="4038600"/>
            </a:xfrm>
            <a:prstGeom prst="snip2SameRect">
              <a:avLst>
                <a:gd name="adj1" fmla="val 50000"/>
                <a:gd name="adj2" fmla="val 0"/>
              </a:avLst>
            </a:prstGeom>
            <a:solidFill>
              <a:schemeClr val="accent2">
                <a:alpha val="30000"/>
              </a:schemeClr>
            </a:solidFill>
            <a:ln w="9525">
              <a:noFill/>
              <a:round/>
              <a:headEnd/>
              <a:tailEnd/>
            </a:ln>
          </p:spPr>
          <p:txBody>
            <a:bodyPr lIns="0" rIns="0" anchor="ctr"/>
            <a:lstStyle/>
            <a:p>
              <a:pPr algn="ctr">
                <a:defRPr/>
              </a:pPr>
              <a:endParaRPr lang="en-US" sz="1400" dirty="0">
                <a:solidFill>
                  <a:srgbClr val="FFFFFF"/>
                </a:solidFill>
                <a:latin typeface="+mn-lt"/>
                <a:ea typeface="+mn-ea"/>
                <a:cs typeface="Arial" charset="0"/>
              </a:endParaRPr>
            </a:p>
          </p:txBody>
        </p:sp>
        <p:pic>
          <p:nvPicPr>
            <p:cNvPr id="13323" name="Picture 29"/>
            <p:cNvPicPr>
              <a:picLocks noChangeAspect="1"/>
            </p:cNvPicPr>
            <p:nvPr/>
          </p:nvPicPr>
          <p:blipFill>
            <a:blip r:embed="rId13"/>
            <a:srcRect/>
            <a:stretch>
              <a:fillRect/>
            </a:stretch>
          </p:blipFill>
          <p:spPr bwMode="auto">
            <a:xfrm>
              <a:off x="6248400" y="1752600"/>
              <a:ext cx="1059377" cy="315405"/>
            </a:xfrm>
            <a:prstGeom prst="rect">
              <a:avLst/>
            </a:prstGeom>
            <a:noFill/>
            <a:ln w="9525">
              <a:noFill/>
              <a:miter lim="800000"/>
              <a:headEnd/>
              <a:tailEnd/>
            </a:ln>
          </p:spPr>
        </p:pic>
        <p:pic>
          <p:nvPicPr>
            <p:cNvPr id="13324" name="Picture 31"/>
            <p:cNvPicPr>
              <a:picLocks noChangeAspect="1"/>
            </p:cNvPicPr>
            <p:nvPr/>
          </p:nvPicPr>
          <p:blipFill>
            <a:blip r:embed="rId14"/>
            <a:srcRect/>
            <a:stretch>
              <a:fillRect/>
            </a:stretch>
          </p:blipFill>
          <p:spPr bwMode="auto">
            <a:xfrm>
              <a:off x="7508919" y="1600200"/>
              <a:ext cx="1025481" cy="806605"/>
            </a:xfrm>
            <a:prstGeom prst="rect">
              <a:avLst/>
            </a:prstGeom>
            <a:noFill/>
            <a:ln w="9525">
              <a:noFill/>
              <a:miter lim="800000"/>
              <a:headEnd/>
              <a:tailEnd/>
            </a:ln>
          </p:spPr>
        </p:pic>
        <p:pic>
          <p:nvPicPr>
            <p:cNvPr id="13325" name="Picture 32" descr="zimbra.png"/>
            <p:cNvPicPr>
              <a:picLocks noChangeAspect="1"/>
            </p:cNvPicPr>
            <p:nvPr/>
          </p:nvPicPr>
          <p:blipFill>
            <a:blip r:embed="rId15"/>
            <a:srcRect/>
            <a:stretch>
              <a:fillRect/>
            </a:stretch>
          </p:blipFill>
          <p:spPr bwMode="auto">
            <a:xfrm>
              <a:off x="7447521" y="987315"/>
              <a:ext cx="1025481" cy="234247"/>
            </a:xfrm>
            <a:prstGeom prst="rect">
              <a:avLst/>
            </a:prstGeom>
            <a:noFill/>
            <a:ln w="9525">
              <a:noFill/>
              <a:miter lim="800000"/>
              <a:headEnd/>
              <a:tailEnd/>
            </a:ln>
          </p:spPr>
        </p:pic>
        <p:pic>
          <p:nvPicPr>
            <p:cNvPr id="13326" name="Picture 211" descr="ICON_BarGraph_Q308"/>
            <p:cNvPicPr>
              <a:picLocks noChangeAspect="1" noChangeArrowheads="1"/>
            </p:cNvPicPr>
            <p:nvPr/>
          </p:nvPicPr>
          <p:blipFill>
            <a:blip r:embed="rId16"/>
            <a:srcRect/>
            <a:stretch>
              <a:fillRect/>
            </a:stretch>
          </p:blipFill>
          <p:spPr bwMode="auto">
            <a:xfrm>
              <a:off x="7810243" y="5410200"/>
              <a:ext cx="422831" cy="609600"/>
            </a:xfrm>
            <a:prstGeom prst="rect">
              <a:avLst/>
            </a:prstGeom>
            <a:noFill/>
            <a:ln w="9525">
              <a:noFill/>
              <a:miter lim="800000"/>
              <a:headEnd/>
              <a:tailEnd/>
            </a:ln>
          </p:spPr>
        </p:pic>
        <p:sp>
          <p:nvSpPr>
            <p:cNvPr id="13327" name="TextBox 50"/>
            <p:cNvSpPr txBox="1">
              <a:spLocks noChangeArrowheads="1"/>
            </p:cNvSpPr>
            <p:nvPr/>
          </p:nvSpPr>
          <p:spPr bwMode="auto">
            <a:xfrm>
              <a:off x="5715000" y="2362492"/>
              <a:ext cx="3352800" cy="2035839"/>
            </a:xfrm>
            <a:prstGeom prst="rect">
              <a:avLst/>
            </a:prstGeom>
            <a:noFill/>
            <a:ln w="9525">
              <a:noFill/>
              <a:miter lim="800000"/>
              <a:headEnd/>
              <a:tailEnd/>
            </a:ln>
          </p:spPr>
          <p:txBody>
            <a:bodyPr>
              <a:spAutoFit/>
            </a:bodyPr>
            <a:lstStyle/>
            <a:p>
              <a:r>
                <a:rPr lang="zh-CN" altLang="en-US" sz="2000" b="1"/>
                <a:t>企业办公</a:t>
              </a:r>
              <a:endParaRPr lang="en-US" altLang="zh-CN" sz="2000" b="1"/>
            </a:p>
            <a:p>
              <a:pPr>
                <a:buFont typeface="Arial" pitchFamily="34" charset="0"/>
                <a:buChar char="•"/>
              </a:pPr>
              <a:endParaRPr lang="en-US" altLang="zh-CN" sz="1400"/>
            </a:p>
            <a:p>
              <a:pPr>
                <a:lnSpc>
                  <a:spcPct val="150000"/>
                </a:lnSpc>
                <a:buClr>
                  <a:srgbClr val="00709E"/>
                </a:buClr>
                <a:buFont typeface="Wingdings" pitchFamily="2" charset="2"/>
                <a:buChar char="§"/>
              </a:pPr>
              <a:r>
                <a:rPr lang="zh-CN" altLang="en-US"/>
                <a:t>虚拟“工作”电话，全加密本地运行；</a:t>
              </a:r>
              <a:endParaRPr lang="en-US" altLang="zh-CN"/>
            </a:p>
            <a:p>
              <a:pPr>
                <a:lnSpc>
                  <a:spcPct val="150000"/>
                </a:lnSpc>
                <a:buClr>
                  <a:srgbClr val="00709E"/>
                </a:buClr>
                <a:buFont typeface="Wingdings" pitchFamily="2" charset="2"/>
                <a:buChar char="§"/>
              </a:pPr>
              <a:r>
                <a:rPr lang="zh-CN" altLang="en-US"/>
                <a:t>严格的</a:t>
              </a:r>
              <a:r>
                <a:rPr lang="en-US" altLang="zh-CN"/>
                <a:t>IT</a:t>
              </a:r>
              <a:r>
                <a:rPr lang="zh-CN" altLang="en-US"/>
                <a:t>策略控管</a:t>
              </a:r>
              <a:r>
                <a:rPr lang="en-US" altLang="zh-CN"/>
                <a:t>;</a:t>
              </a:r>
            </a:p>
            <a:p>
              <a:pPr>
                <a:lnSpc>
                  <a:spcPct val="150000"/>
                </a:lnSpc>
                <a:buClr>
                  <a:srgbClr val="00709E"/>
                </a:buClr>
                <a:buFont typeface="Wingdings" pitchFamily="2" charset="2"/>
                <a:buChar char="§"/>
              </a:pPr>
              <a:r>
                <a:rPr lang="zh-CN" altLang="en-US"/>
                <a:t>企业应用程序和基础架构支持；</a:t>
              </a:r>
              <a:endParaRPr lang="en-US" altLang="zh-CN"/>
            </a:p>
            <a:p>
              <a:pPr>
                <a:lnSpc>
                  <a:spcPct val="150000"/>
                </a:lnSpc>
                <a:buClr>
                  <a:srgbClr val="00709E"/>
                </a:buClr>
                <a:buFont typeface="Wingdings" pitchFamily="2" charset="2"/>
                <a:buChar char="§"/>
              </a:pPr>
              <a:r>
                <a:rPr lang="zh-CN" altLang="en-US"/>
                <a:t>完全隔离</a:t>
              </a:r>
              <a:r>
                <a:rPr lang="en-US" altLang="zh-CN"/>
                <a:t>;</a:t>
              </a:r>
            </a:p>
          </p:txBody>
        </p:sp>
      </p:grpSp>
      <p:sp>
        <p:nvSpPr>
          <p:cNvPr id="13320" name="Rectangle 1"/>
          <p:cNvSpPr>
            <a:spLocks noChangeArrowheads="1"/>
          </p:cNvSpPr>
          <p:nvPr/>
        </p:nvSpPr>
        <p:spPr bwMode="auto">
          <a:xfrm>
            <a:off x="4343400" y="2003425"/>
            <a:ext cx="533400" cy="169863"/>
          </a:xfrm>
          <a:prstGeom prst="rect">
            <a:avLst/>
          </a:prstGeom>
          <a:solidFill>
            <a:schemeClr val="tx1"/>
          </a:solidFill>
          <a:ln w="19050">
            <a:noFill/>
            <a:round/>
            <a:headEnd/>
            <a:tailEnd/>
          </a:ln>
        </p:spPr>
        <p:txBody>
          <a:bodyPr wrap="none" lIns="0" tIns="0" rIns="0" bIns="0" anchor="ctr"/>
          <a:lstStyle/>
          <a:p>
            <a:pPr algn="ctr"/>
            <a:endParaRPr lang="en-US" altLang="zh-CN" sz="1800">
              <a:solidFill>
                <a:srgbClr val="FFFFFF"/>
              </a:solidFill>
            </a:endParaRPr>
          </a:p>
        </p:txBody>
      </p:sp>
      <p:sp>
        <p:nvSpPr>
          <p:cNvPr id="13321" name="Rectangle 26"/>
          <p:cNvSpPr>
            <a:spLocks noChangeArrowheads="1"/>
          </p:cNvSpPr>
          <p:nvPr/>
        </p:nvSpPr>
        <p:spPr bwMode="auto">
          <a:xfrm>
            <a:off x="3962400" y="4648200"/>
            <a:ext cx="1074738" cy="381000"/>
          </a:xfrm>
          <a:prstGeom prst="rect">
            <a:avLst/>
          </a:prstGeom>
          <a:solidFill>
            <a:schemeClr val="tx1"/>
          </a:solidFill>
          <a:ln w="19050">
            <a:noFill/>
            <a:round/>
            <a:headEnd/>
            <a:tailEnd/>
          </a:ln>
        </p:spPr>
        <p:txBody>
          <a:bodyPr wrap="none" lIns="0" tIns="0" rIns="0" bIns="0" anchor="ctr"/>
          <a:lstStyle/>
          <a:p>
            <a:pPr algn="ctr"/>
            <a:endParaRPr lang="en-US" altLang="zh-CN" sz="1800">
              <a:solidFill>
                <a:srgbClr val="FFFFFF"/>
              </a:solidFill>
            </a:endParaRPr>
          </a:p>
        </p:txBody>
      </p:sp>
      <p:sp>
        <p:nvSpPr>
          <p:cNvPr id="26" name="矩形 25"/>
          <p:cNvSpPr/>
          <p:nvPr/>
        </p:nvSpPr>
        <p:spPr>
          <a:xfrm>
            <a:off x="7715272" y="1"/>
            <a:ext cx="1428728" cy="1200329"/>
          </a:xfrm>
          <a:prstGeom prst="rect">
            <a:avLst/>
          </a:prstGeom>
          <a:noFill/>
        </p:spPr>
        <p:txBody>
          <a:bodyPr wrap="square" lIns="91440" tIns="45720" rIns="91440" bIns="45720">
            <a:spAutoFit/>
          </a:bodyPr>
          <a:lstStyle/>
          <a:p>
            <a:pPr algn="ctr"/>
            <a:r>
              <a:rPr lang="zh-CN" altLang="en-US" sz="36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尚未发布</a:t>
            </a:r>
            <a:endParaRPr lang="zh-CN" altLang="en-US" sz="36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800" decel="100000"/>
                                        <p:tgtEl>
                                          <p:spTgt spid="3"/>
                                        </p:tgtEl>
                                      </p:cBhvr>
                                    </p:animEffect>
                                    <p:anim calcmode="lin" valueType="num">
                                      <p:cBhvr>
                                        <p:cTn id="13" dur="800" decel="100000" fill="hold"/>
                                        <p:tgtEl>
                                          <p:spTgt spid="3"/>
                                        </p:tgtEl>
                                        <p:attrNameLst>
                                          <p:attrName>style.rotation</p:attrName>
                                        </p:attrNameLst>
                                      </p:cBhvr>
                                      <p:tavLst>
                                        <p:tav tm="0">
                                          <p:val>
                                            <p:fltVal val="-90"/>
                                          </p:val>
                                        </p:tav>
                                        <p:tav tm="100000">
                                          <p:val>
                                            <p:fltVal val="0"/>
                                          </p:val>
                                        </p:tav>
                                      </p:tavLst>
                                    </p:anim>
                                    <p:anim calcmode="lin" valueType="num">
                                      <p:cBhvr>
                                        <p:cTn id="14" dur="800" decel="100000" fill="hold"/>
                                        <p:tgtEl>
                                          <p:spTgt spid="3"/>
                                        </p:tgtEl>
                                        <p:attrNameLst>
                                          <p:attrName>ppt_x</p:attrName>
                                        </p:attrNameLst>
                                      </p:cBhvr>
                                      <p:tavLst>
                                        <p:tav tm="0">
                                          <p:val>
                                            <p:strVal val="#ppt_x+0.4"/>
                                          </p:val>
                                        </p:tav>
                                        <p:tav tm="100000">
                                          <p:val>
                                            <p:strVal val="#ppt_x-0.05"/>
                                          </p:val>
                                        </p:tav>
                                      </p:tavLst>
                                    </p:anim>
                                    <p:anim calcmode="lin" valueType="num">
                                      <p:cBhvr>
                                        <p:cTn id="15" dur="800" decel="100000" fill="hold"/>
                                        <p:tgtEl>
                                          <p:spTgt spid="3"/>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61950" y="784225"/>
            <a:ext cx="4038600" cy="5006975"/>
          </a:xfrm>
        </p:spPr>
        <p:txBody>
          <a:bodyPr/>
          <a:lstStyle/>
          <a:p>
            <a:r>
              <a:rPr lang="zh-CN" altLang="en-US" dirty="0" smtClean="0">
                <a:latin typeface="Arial" pitchFamily="34" charset="0"/>
                <a:ea typeface="SimHei" pitchFamily="2" charset="-122"/>
                <a:cs typeface="Arial" pitchFamily="34" charset="0"/>
              </a:rPr>
              <a:t>定义称为虚拟数据中心的标准基础架构层</a:t>
            </a:r>
          </a:p>
          <a:p>
            <a:pPr lvl="1"/>
            <a:r>
              <a:rPr lang="zh-CN" altLang="en-US" dirty="0" smtClean="0">
                <a:latin typeface="Arial" pitchFamily="34" charset="0"/>
                <a:ea typeface="SimHei" pitchFamily="2" charset="-122"/>
                <a:cs typeface="Arial" pitchFamily="34" charset="0"/>
              </a:rPr>
              <a:t>跨多个 </a:t>
            </a:r>
            <a:r>
              <a:rPr lang="en-US" altLang="zh-CN" dirty="0" err="1" smtClean="0">
                <a:latin typeface="Arial" pitchFamily="34" charset="0"/>
                <a:ea typeface="SimHei" pitchFamily="2" charset="-122"/>
                <a:cs typeface="Arial" pitchFamily="34" charset="0"/>
              </a:rPr>
              <a:t>vCenter</a:t>
            </a:r>
            <a:r>
              <a:rPr lang="en-US" altLang="zh-CN" dirty="0" smtClean="0">
                <a:latin typeface="Arial" pitchFamily="34" charset="0"/>
                <a:ea typeface="SimHei" pitchFamily="2" charset="-122"/>
                <a:cs typeface="Arial" pitchFamily="34" charset="0"/>
              </a:rPr>
              <a:t> Server </a:t>
            </a:r>
            <a:r>
              <a:rPr lang="zh-CN" altLang="en-US" dirty="0" smtClean="0">
                <a:latin typeface="Arial" pitchFamily="34" charset="0"/>
                <a:ea typeface="SimHei" pitchFamily="2" charset="-122"/>
                <a:cs typeface="Arial" pitchFamily="34" charset="0"/>
              </a:rPr>
              <a:t>创建虚拟化基础架构的资源池</a:t>
            </a:r>
          </a:p>
          <a:p>
            <a:r>
              <a:rPr lang="zh-CN" altLang="en-US" dirty="0" smtClean="0">
                <a:latin typeface="Arial" pitchFamily="34" charset="0"/>
                <a:ea typeface="SimHei" pitchFamily="2" charset="-122"/>
                <a:cs typeface="Arial" pitchFamily="34" charset="0"/>
              </a:rPr>
              <a:t>定义称为 </a:t>
            </a:r>
            <a:r>
              <a:rPr lang="en-US" altLang="zh-CN" dirty="0" err="1" smtClean="0">
                <a:latin typeface="Arial" pitchFamily="34" charset="0"/>
                <a:ea typeface="SimHei" pitchFamily="2" charset="-122"/>
                <a:cs typeface="Arial" pitchFamily="34" charset="0"/>
              </a:rPr>
              <a:t>vApp</a:t>
            </a:r>
            <a:r>
              <a:rPr lang="en-US" altLang="zh-CN" dirty="0" smtClean="0">
                <a:latin typeface="Arial" pitchFamily="34" charset="0"/>
                <a:ea typeface="SimHei" pitchFamily="2" charset="-122"/>
                <a:cs typeface="Arial" pitchFamily="34" charset="0"/>
              </a:rPr>
              <a:t> </a:t>
            </a:r>
            <a:r>
              <a:rPr lang="zh-CN" altLang="en-US" dirty="0" smtClean="0">
                <a:latin typeface="Arial" pitchFamily="34" charset="0"/>
                <a:ea typeface="SimHei" pitchFamily="2" charset="-122"/>
                <a:cs typeface="Arial" pitchFamily="34" charset="0"/>
              </a:rPr>
              <a:t>的虚拟机的标准集合</a:t>
            </a:r>
          </a:p>
          <a:p>
            <a:r>
              <a:rPr lang="zh-CN" altLang="en-US" dirty="0" smtClean="0">
                <a:latin typeface="Arial" pitchFamily="34" charset="0"/>
                <a:ea typeface="SimHei" pitchFamily="2" charset="-122"/>
                <a:cs typeface="Arial" pitchFamily="34" charset="0"/>
              </a:rPr>
              <a:t>创建组织并使用 </a:t>
            </a:r>
            <a:r>
              <a:rPr lang="en-US" altLang="zh-CN" dirty="0" smtClean="0">
                <a:latin typeface="Arial" pitchFamily="34" charset="0"/>
                <a:ea typeface="SimHei" pitchFamily="2" charset="-122"/>
                <a:cs typeface="Arial" pitchFamily="34" charset="0"/>
              </a:rPr>
              <a:t>RBAC </a:t>
            </a:r>
            <a:r>
              <a:rPr lang="zh-CN" altLang="en-US" dirty="0" smtClean="0">
                <a:latin typeface="Arial" pitchFamily="34" charset="0"/>
                <a:ea typeface="SimHei" pitchFamily="2" charset="-122"/>
                <a:cs typeface="Arial" pitchFamily="34" charset="0"/>
              </a:rPr>
              <a:t>管理用户</a:t>
            </a:r>
          </a:p>
          <a:p>
            <a:r>
              <a:rPr lang="zh-CN" altLang="en-US" dirty="0" smtClean="0">
                <a:latin typeface="Arial" pitchFamily="34" charset="0"/>
                <a:ea typeface="SimHei" pitchFamily="2" charset="-122"/>
                <a:cs typeface="Arial" pitchFamily="34" charset="0"/>
              </a:rPr>
              <a:t>为用户提供 </a:t>
            </a:r>
            <a:r>
              <a:rPr lang="en-US" altLang="zh-CN" dirty="0" smtClean="0">
                <a:latin typeface="Arial" pitchFamily="34" charset="0"/>
                <a:ea typeface="SimHei" pitchFamily="2" charset="-122"/>
                <a:cs typeface="Arial" pitchFamily="34" charset="0"/>
              </a:rPr>
              <a:t>UI</a:t>
            </a:r>
            <a:r>
              <a:rPr lang="zh-CN" altLang="en-US" dirty="0" smtClean="0">
                <a:latin typeface="Arial" pitchFamily="34" charset="0"/>
                <a:ea typeface="SimHei" pitchFamily="2" charset="-122"/>
                <a:cs typeface="Arial" pitchFamily="34" charset="0"/>
              </a:rPr>
              <a:t>，以将 </a:t>
            </a:r>
            <a:r>
              <a:rPr lang="en-US" altLang="zh-CN" dirty="0" err="1" smtClean="0">
                <a:latin typeface="Arial" pitchFamily="34" charset="0"/>
                <a:ea typeface="SimHei" pitchFamily="2" charset="-122"/>
                <a:cs typeface="Arial" pitchFamily="34" charset="0"/>
              </a:rPr>
              <a:t>vApp</a:t>
            </a:r>
            <a:r>
              <a:rPr lang="en-US" altLang="zh-CN" dirty="0" smtClean="0">
                <a:latin typeface="Arial" pitchFamily="34" charset="0"/>
                <a:ea typeface="SimHei" pitchFamily="2" charset="-122"/>
                <a:cs typeface="Arial" pitchFamily="34" charset="0"/>
              </a:rPr>
              <a:t> </a:t>
            </a:r>
            <a:r>
              <a:rPr lang="zh-CN" altLang="en-US" dirty="0" smtClean="0">
                <a:latin typeface="Arial" pitchFamily="34" charset="0"/>
                <a:ea typeface="SimHei" pitchFamily="2" charset="-122"/>
                <a:cs typeface="Arial" pitchFamily="34" charset="0"/>
              </a:rPr>
              <a:t>自行部署到虚拟数据中心</a:t>
            </a:r>
          </a:p>
          <a:p>
            <a:r>
              <a:rPr lang="zh-CN" altLang="en-US" dirty="0" smtClean="0">
                <a:latin typeface="Arial" pitchFamily="34" charset="0"/>
                <a:ea typeface="SimHei" pitchFamily="2" charset="-122"/>
                <a:cs typeface="Arial" pitchFamily="34" charset="0"/>
              </a:rPr>
              <a:t>使用 </a:t>
            </a:r>
            <a:r>
              <a:rPr lang="en-US" altLang="zh-CN" dirty="0" err="1" smtClean="0">
                <a:latin typeface="Arial" pitchFamily="34" charset="0"/>
                <a:ea typeface="SimHei" pitchFamily="2" charset="-122"/>
                <a:cs typeface="Arial" pitchFamily="34" charset="0"/>
              </a:rPr>
              <a:t>vShield</a:t>
            </a:r>
            <a:r>
              <a:rPr lang="en-US" altLang="zh-CN" dirty="0" smtClean="0">
                <a:latin typeface="Arial" pitchFamily="34" charset="0"/>
                <a:ea typeface="SimHei" pitchFamily="2" charset="-122"/>
                <a:cs typeface="Arial" pitchFamily="34" charset="0"/>
              </a:rPr>
              <a:t> Edge </a:t>
            </a:r>
            <a:r>
              <a:rPr lang="zh-CN" altLang="en-US" dirty="0" smtClean="0">
                <a:latin typeface="Arial" pitchFamily="34" charset="0"/>
                <a:ea typeface="SimHei" pitchFamily="2" charset="-122"/>
                <a:cs typeface="Arial" pitchFamily="34" charset="0"/>
              </a:rPr>
              <a:t>提供安全的</a:t>
            </a:r>
            <a:r>
              <a:rPr lang="en-US" altLang="zh-CN" dirty="0" smtClean="0">
                <a:latin typeface="Arial" pitchFamily="34" charset="0"/>
                <a:ea typeface="SimHei" pitchFamily="2" charset="-122"/>
                <a:cs typeface="Arial" pitchFamily="34" charset="0"/>
              </a:rPr>
              <a:t/>
            </a:r>
            <a:br>
              <a:rPr lang="en-US" altLang="zh-CN" dirty="0" smtClean="0">
                <a:latin typeface="Arial" pitchFamily="34" charset="0"/>
                <a:ea typeface="SimHei" pitchFamily="2" charset="-122"/>
                <a:cs typeface="Arial" pitchFamily="34" charset="0"/>
              </a:rPr>
            </a:br>
            <a:r>
              <a:rPr lang="zh-CN" altLang="en-US" dirty="0" smtClean="0">
                <a:latin typeface="Arial" pitchFamily="34" charset="0"/>
                <a:ea typeface="SimHei" pitchFamily="2" charset="-122"/>
                <a:cs typeface="Arial" pitchFamily="34" charset="0"/>
              </a:rPr>
              <a:t>多租户支持</a:t>
            </a:r>
          </a:p>
          <a:p>
            <a:endParaRPr lang="zh-CN" altLang="en-US" dirty="0" smtClean="0">
              <a:latin typeface="Arial" pitchFamily="34" charset="0"/>
              <a:ea typeface="SimHei" pitchFamily="2" charset="-122"/>
              <a:cs typeface="Arial" pitchFamily="34" charset="0"/>
            </a:endParaRPr>
          </a:p>
          <a:p>
            <a:pPr lvl="1"/>
            <a:endParaRPr lang="zh-CN" altLang="en-US" dirty="0" smtClean="0">
              <a:latin typeface="Arial" pitchFamily="34" charset="0"/>
              <a:ea typeface="SimHei" pitchFamily="2" charset="-122"/>
              <a:cs typeface="Arial" pitchFamily="34" charset="0"/>
            </a:endParaRPr>
          </a:p>
        </p:txBody>
      </p:sp>
      <p:pic>
        <p:nvPicPr>
          <p:cNvPr id="5" name="Content Placeholder 5" descr="VMW_10Q2_DGRM_Cloud_Director_Cloud_Brochure_R2.png"/>
          <p:cNvPicPr>
            <a:picLocks noChangeAspect="1"/>
          </p:cNvPicPr>
          <p:nvPr/>
        </p:nvPicPr>
        <p:blipFill>
          <a:blip r:embed="rId2" cstate="print"/>
          <a:stretch>
            <a:fillRect/>
          </a:stretch>
        </p:blipFill>
        <p:spPr>
          <a:xfrm>
            <a:off x="4629150" y="1611483"/>
            <a:ext cx="4038600" cy="3352459"/>
          </a:xfrm>
          <a:prstGeom prst="rect">
            <a:avLst/>
          </a:prstGeom>
        </p:spPr>
      </p:pic>
      <p:sp>
        <p:nvSpPr>
          <p:cNvPr id="6" name="标题 76"/>
          <p:cNvSpPr>
            <a:spLocks noGrp="1"/>
          </p:cNvSpPr>
          <p:nvPr>
            <p:ph type="title"/>
          </p:nvPr>
        </p:nvSpPr>
        <p:spPr>
          <a:xfrm>
            <a:off x="461963" y="228600"/>
            <a:ext cx="7824813" cy="406400"/>
          </a:xfrm>
        </p:spPr>
        <p:txBody>
          <a:bodyPr/>
          <a:lstStyle/>
          <a:p>
            <a:r>
              <a:rPr lang="zh-CN" altLang="en-US" dirty="0" smtClean="0"/>
              <a:t>第一部分：云计算基础架构和管理</a:t>
            </a:r>
            <a:r>
              <a:rPr lang="en-US" altLang="zh-CN" dirty="0" smtClean="0"/>
              <a:t>——</a:t>
            </a:r>
            <a:r>
              <a:rPr lang="en-US" altLang="zh-CN" dirty="0" err="1" smtClean="0">
                <a:latin typeface="+mj-lt"/>
              </a:rPr>
              <a:t>vCloud</a:t>
            </a:r>
            <a:r>
              <a:rPr lang="en-US" altLang="zh-CN" dirty="0" smtClean="0">
                <a:latin typeface="+mj-lt"/>
              </a:rPr>
              <a:t> Director</a:t>
            </a:r>
            <a:endParaRPr lang="zh-CN" altLang="en-US" dirty="0" smtClean="0">
              <a:latin typeface="+mj-lt"/>
              <a:cs typeface="Arial" pitchFamily="34" charset="0"/>
            </a:endParaRPr>
          </a:p>
        </p:txBody>
      </p:sp>
      <p:sp>
        <p:nvSpPr>
          <p:cNvPr id="7" name="TextBox 6"/>
          <p:cNvSpPr txBox="1"/>
          <p:nvPr/>
        </p:nvSpPr>
        <p:spPr>
          <a:xfrm>
            <a:off x="2571736" y="5214950"/>
            <a:ext cx="5715040" cy="1015663"/>
          </a:xfrm>
          <a:prstGeom prst="rect">
            <a:avLst/>
          </a:prstGeom>
          <a:noFill/>
        </p:spPr>
        <p:txBody>
          <a:bodyPr wrap="square" rtlCol="0">
            <a:spAutoFit/>
          </a:bodyPr>
          <a:lstStyle/>
          <a:p>
            <a:pPr algn="l"/>
            <a:r>
              <a:rPr lang="en-US" altLang="zh-CN" sz="2000" dirty="0" err="1" smtClean="0">
                <a:solidFill>
                  <a:srgbClr val="0000FF"/>
                </a:solidFill>
                <a:latin typeface="华文细黑" pitchFamily="2" charset="-122"/>
                <a:ea typeface="华文细黑" pitchFamily="2" charset="-122"/>
              </a:rPr>
              <a:t>vCloud</a:t>
            </a:r>
            <a:r>
              <a:rPr lang="en-US" altLang="zh-CN" sz="2000" dirty="0" smtClean="0">
                <a:solidFill>
                  <a:srgbClr val="0000FF"/>
                </a:solidFill>
                <a:latin typeface="华文细黑" pitchFamily="2" charset="-122"/>
                <a:ea typeface="华文细黑" pitchFamily="2" charset="-122"/>
              </a:rPr>
              <a:t> Director</a:t>
            </a:r>
            <a:r>
              <a:rPr lang="zh-CN" altLang="en-US" sz="2000" dirty="0" smtClean="0">
                <a:solidFill>
                  <a:srgbClr val="0000FF"/>
                </a:solidFill>
                <a:latin typeface="华文细黑" pitchFamily="2" charset="-122"/>
                <a:ea typeface="华文细黑" pitchFamily="2" charset="-122"/>
              </a:rPr>
              <a:t>作为云计算基础平台，需要其它一些功能软件结合使用，才能达到云计算目标。</a:t>
            </a:r>
            <a:endParaRPr lang="en-US" altLang="zh-CN" sz="2000" dirty="0" smtClean="0">
              <a:solidFill>
                <a:srgbClr val="0000FF"/>
              </a:solidFill>
              <a:latin typeface="华文细黑" pitchFamily="2" charset="-122"/>
              <a:ea typeface="华文细黑" pitchFamily="2" charset="-122"/>
            </a:endParaRPr>
          </a:p>
          <a:p>
            <a:pPr algn="l"/>
            <a:r>
              <a:rPr lang="zh-CN" altLang="en-US" sz="2000" dirty="0" smtClean="0">
                <a:solidFill>
                  <a:srgbClr val="0000FF"/>
                </a:solidFill>
                <a:latin typeface="华文细黑" pitchFamily="2" charset="-122"/>
                <a:ea typeface="华文细黑" pitchFamily="2" charset="-122"/>
              </a:rPr>
              <a:t>参见下一张结构图。</a:t>
            </a:r>
          </a:p>
        </p:txBody>
      </p:sp>
      <p:pic>
        <p:nvPicPr>
          <p:cNvPr id="8" name="图片 7" descr="调整大小 Snap1.jpg"/>
          <p:cNvPicPr>
            <a:picLocks noChangeAspect="1"/>
          </p:cNvPicPr>
          <p:nvPr/>
        </p:nvPicPr>
        <p:blipFill>
          <a:blip r:embed="rId3"/>
          <a:stretch>
            <a:fillRect/>
          </a:stretch>
        </p:blipFill>
        <p:spPr>
          <a:xfrm>
            <a:off x="7591425" y="0"/>
            <a:ext cx="1552575" cy="942975"/>
          </a:xfrm>
          <a:prstGeom prst="rect">
            <a:avLst/>
          </a:prstGeom>
        </p:spPr>
      </p:pic>
    </p:spTree>
  </p:cSld>
  <p:clrMapOvr>
    <a:masterClrMapping/>
  </p:clrMapOvr>
  <p:transition>
    <p:strips dir="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zh-CN" altLang="en-US" sz="1800" dirty="0" smtClean="0"/>
              <a:t>“后</a:t>
            </a:r>
            <a:r>
              <a:rPr lang="en-US" altLang="zh-CN" sz="1800" dirty="0" smtClean="0"/>
              <a:t>PC</a:t>
            </a:r>
            <a:r>
              <a:rPr lang="zh-CN" altLang="en-US" sz="1800" dirty="0" smtClean="0"/>
              <a:t>时代”的</a:t>
            </a:r>
            <a:r>
              <a:rPr lang="en-US" altLang="zh-CN" sz="1800" dirty="0" smtClean="0"/>
              <a:t>VMware</a:t>
            </a:r>
            <a:r>
              <a:rPr lang="zh-CN" altLang="en-US" sz="1800" dirty="0" smtClean="0"/>
              <a:t>相关桌面应用技术</a:t>
            </a:r>
            <a:r>
              <a:rPr lang="en-US" altLang="zh-CN" sz="1800" dirty="0" smtClean="0"/>
              <a:t>——</a:t>
            </a:r>
            <a:r>
              <a:rPr lang="en-US" altLang="zh-CN" sz="1800" dirty="0" err="1" smtClean="0">
                <a:latin typeface="宋体" pitchFamily="2" charset="-122"/>
                <a:ea typeface="宋体" pitchFamily="2" charset="-122"/>
              </a:rPr>
              <a:t>AppBlast</a:t>
            </a:r>
            <a:r>
              <a:rPr lang="zh-CN" altLang="en-US" sz="1800" dirty="0" smtClean="0">
                <a:latin typeface="宋体" pitchFamily="2" charset="-122"/>
                <a:ea typeface="宋体" pitchFamily="2" charset="-122"/>
              </a:rPr>
              <a:t>项目：统一应用程序访问</a:t>
            </a:r>
          </a:p>
        </p:txBody>
      </p:sp>
      <p:sp>
        <p:nvSpPr>
          <p:cNvPr id="5" name="Snip Same Side Corner Rectangle 4"/>
          <p:cNvSpPr/>
          <p:nvPr/>
        </p:nvSpPr>
        <p:spPr bwMode="auto">
          <a:xfrm rot="5400000">
            <a:off x="304800" y="1544638"/>
            <a:ext cx="4456113" cy="3925887"/>
          </a:xfrm>
          <a:prstGeom prst="snip2SameRect">
            <a:avLst>
              <a:gd name="adj1" fmla="val 42427"/>
              <a:gd name="adj2" fmla="val 0"/>
            </a:avLst>
          </a:prstGeom>
          <a:gradFill flip="none" rotWithShape="1">
            <a:gsLst>
              <a:gs pos="0">
                <a:schemeClr val="accent5">
                  <a:lumMod val="75000"/>
                  <a:alpha val="51000"/>
                </a:schemeClr>
              </a:gs>
              <a:gs pos="59000">
                <a:srgbClr val="FFFFFF">
                  <a:alpha val="45000"/>
                </a:srgbClr>
              </a:gs>
            </a:gsLst>
            <a:lin ang="5400000" scaled="0"/>
            <a:tileRect/>
          </a:gradFill>
          <a:ln w="9525">
            <a:noFill/>
            <a:round/>
            <a:headEnd/>
            <a:tailEnd/>
          </a:ln>
        </p:spPr>
        <p:txBody>
          <a:bodyPr lIns="0" rIns="0" anchor="ctr"/>
          <a:lstStyle/>
          <a:p>
            <a:pPr algn="ctr">
              <a:defRPr/>
            </a:pPr>
            <a:endParaRPr lang="en-US" sz="1400" dirty="0">
              <a:solidFill>
                <a:srgbClr val="FFFFFF"/>
              </a:solidFill>
              <a:latin typeface="+mn-lt"/>
              <a:ea typeface="+mn-ea"/>
              <a:cs typeface="Arial" charset="0"/>
            </a:endParaRPr>
          </a:p>
        </p:txBody>
      </p:sp>
      <p:grpSp>
        <p:nvGrpSpPr>
          <p:cNvPr id="2" name="Group 9"/>
          <p:cNvGrpSpPr>
            <a:grpSpLocks/>
          </p:cNvGrpSpPr>
          <p:nvPr/>
        </p:nvGrpSpPr>
        <p:grpSpPr bwMode="auto">
          <a:xfrm>
            <a:off x="5770563" y="990600"/>
            <a:ext cx="3919537" cy="5014913"/>
            <a:chOff x="5771400" y="990601"/>
            <a:chExt cx="3918980" cy="5014144"/>
          </a:xfrm>
        </p:grpSpPr>
        <p:sp>
          <p:nvSpPr>
            <p:cNvPr id="14" name="Snip Same Side Corner Rectangle 13"/>
            <p:cNvSpPr/>
            <p:nvPr/>
          </p:nvSpPr>
          <p:spPr bwMode="auto">
            <a:xfrm rot="16200000">
              <a:off x="5223818" y="1538183"/>
              <a:ext cx="5014144" cy="3918980"/>
            </a:xfrm>
            <a:prstGeom prst="snip2SameRect">
              <a:avLst>
                <a:gd name="adj1" fmla="val 49642"/>
                <a:gd name="adj2" fmla="val 0"/>
              </a:avLst>
            </a:prstGeom>
            <a:gradFill flip="none" rotWithShape="1">
              <a:gsLst>
                <a:gs pos="0">
                  <a:schemeClr val="accent5">
                    <a:lumMod val="75000"/>
                    <a:alpha val="51000"/>
                  </a:schemeClr>
                </a:gs>
                <a:gs pos="53000">
                  <a:srgbClr val="FFFFFF">
                    <a:alpha val="45000"/>
                  </a:srgbClr>
                </a:gs>
              </a:gsLst>
              <a:lin ang="6720000" scaled="0"/>
              <a:tileRect/>
            </a:gradFill>
            <a:ln w="9525">
              <a:noFill/>
              <a:round/>
              <a:headEnd/>
              <a:tailEnd/>
            </a:ln>
          </p:spPr>
          <p:txBody>
            <a:bodyPr lIns="0" rIns="0" anchor="ctr"/>
            <a:lstStyle/>
            <a:p>
              <a:pPr algn="ctr">
                <a:defRPr/>
              </a:pPr>
              <a:endParaRPr lang="en-US" sz="1400" dirty="0">
                <a:solidFill>
                  <a:srgbClr val="FFFFFF"/>
                </a:solidFill>
                <a:latin typeface="+mn-lt"/>
                <a:ea typeface="+mn-ea"/>
                <a:cs typeface="Arial" charset="0"/>
              </a:endParaRPr>
            </a:p>
          </p:txBody>
        </p:sp>
        <p:grpSp>
          <p:nvGrpSpPr>
            <p:cNvPr id="3" name="Group 14"/>
            <p:cNvGrpSpPr>
              <a:grpSpLocks/>
            </p:cNvGrpSpPr>
            <p:nvPr/>
          </p:nvGrpSpPr>
          <p:grpSpPr bwMode="auto">
            <a:xfrm>
              <a:off x="6802068" y="1727170"/>
              <a:ext cx="894132" cy="3361868"/>
              <a:chOff x="6754806" y="1727170"/>
              <a:chExt cx="894132" cy="3361868"/>
            </a:xfrm>
          </p:grpSpPr>
          <p:pic>
            <p:nvPicPr>
              <p:cNvPr id="14404" name="Picture 15" descr="C:\Users\testuser\AppData\Local\Temp\VMwareDnD\982bde8c\VMW_09Q3_ICON_iPhone.png"/>
              <p:cNvPicPr>
                <a:picLocks noChangeAspect="1" noChangeArrowheads="1"/>
              </p:cNvPicPr>
              <p:nvPr/>
            </p:nvPicPr>
            <p:blipFill>
              <a:blip r:embed="rId3"/>
              <a:srcRect/>
              <a:stretch>
                <a:fillRect/>
              </a:stretch>
            </p:blipFill>
            <p:spPr bwMode="auto">
              <a:xfrm>
                <a:off x="6922392" y="2948682"/>
                <a:ext cx="346946" cy="840677"/>
              </a:xfrm>
              <a:prstGeom prst="rect">
                <a:avLst/>
              </a:prstGeom>
              <a:noFill/>
              <a:ln w="9525">
                <a:noFill/>
                <a:miter lim="800000"/>
                <a:headEnd/>
                <a:tailEnd/>
              </a:ln>
            </p:spPr>
          </p:pic>
          <p:pic>
            <p:nvPicPr>
              <p:cNvPr id="14405" name="Picture 2" descr="C:\Users\testuser\AppData\Local\Temp\VMwareDnD\6523c0a2\VMW_10Q3_ICON_iPad.png"/>
              <p:cNvPicPr>
                <a:picLocks noChangeAspect="1" noChangeArrowheads="1"/>
              </p:cNvPicPr>
              <p:nvPr/>
            </p:nvPicPr>
            <p:blipFill>
              <a:blip r:embed="rId4"/>
              <a:srcRect/>
              <a:stretch>
                <a:fillRect/>
              </a:stretch>
            </p:blipFill>
            <p:spPr bwMode="auto">
              <a:xfrm>
                <a:off x="6754806" y="1727170"/>
                <a:ext cx="817932" cy="1155035"/>
              </a:xfrm>
              <a:prstGeom prst="rect">
                <a:avLst/>
              </a:prstGeom>
              <a:noFill/>
              <a:ln w="9525">
                <a:noFill/>
                <a:miter lim="800000"/>
                <a:headEnd/>
                <a:tailEnd/>
              </a:ln>
            </p:spPr>
          </p:pic>
          <p:pic>
            <p:nvPicPr>
              <p:cNvPr id="14406" name="Picture 17"/>
              <p:cNvPicPr>
                <a:picLocks noChangeAspect="1"/>
              </p:cNvPicPr>
              <p:nvPr/>
            </p:nvPicPr>
            <p:blipFill>
              <a:blip r:embed="rId5"/>
              <a:srcRect/>
              <a:stretch>
                <a:fillRect/>
              </a:stretch>
            </p:blipFill>
            <p:spPr bwMode="auto">
              <a:xfrm>
                <a:off x="6858986" y="3963239"/>
                <a:ext cx="789952" cy="1125799"/>
              </a:xfrm>
              <a:prstGeom prst="rect">
                <a:avLst/>
              </a:prstGeom>
              <a:noFill/>
              <a:ln w="9525">
                <a:noFill/>
                <a:miter lim="800000"/>
                <a:headEnd/>
                <a:tailEnd/>
              </a:ln>
            </p:spPr>
          </p:pic>
        </p:grpSp>
      </p:grpSp>
      <p:cxnSp>
        <p:nvCxnSpPr>
          <p:cNvPr id="14341" name="Straight Connector 18"/>
          <p:cNvCxnSpPr>
            <a:cxnSpLocks noChangeShapeType="1"/>
          </p:cNvCxnSpPr>
          <p:nvPr/>
        </p:nvCxnSpPr>
        <p:spPr bwMode="auto">
          <a:xfrm flipH="1">
            <a:off x="6172200" y="1655763"/>
            <a:ext cx="0" cy="3725862"/>
          </a:xfrm>
          <a:prstGeom prst="line">
            <a:avLst/>
          </a:prstGeom>
          <a:noFill/>
          <a:ln w="12700">
            <a:solidFill>
              <a:srgbClr val="0073A4"/>
            </a:solidFill>
            <a:prstDash val="sysDash"/>
            <a:round/>
            <a:headEnd/>
            <a:tailEnd/>
          </a:ln>
        </p:spPr>
      </p:cxnSp>
      <p:cxnSp>
        <p:nvCxnSpPr>
          <p:cNvPr id="14342" name="Straight Connector 19"/>
          <p:cNvCxnSpPr>
            <a:cxnSpLocks noChangeShapeType="1"/>
          </p:cNvCxnSpPr>
          <p:nvPr/>
        </p:nvCxnSpPr>
        <p:spPr bwMode="auto">
          <a:xfrm flipH="1">
            <a:off x="4078288" y="1582738"/>
            <a:ext cx="0" cy="3725862"/>
          </a:xfrm>
          <a:prstGeom prst="line">
            <a:avLst/>
          </a:prstGeom>
          <a:noFill/>
          <a:ln w="12700">
            <a:solidFill>
              <a:srgbClr val="0073A4"/>
            </a:solidFill>
            <a:prstDash val="sysDash"/>
            <a:round/>
            <a:headEnd/>
            <a:tailEnd/>
          </a:ln>
        </p:spPr>
      </p:cxnSp>
      <p:sp>
        <p:nvSpPr>
          <p:cNvPr id="14343" name="TextBox 20"/>
          <p:cNvSpPr txBox="1">
            <a:spLocks noChangeArrowheads="1"/>
          </p:cNvSpPr>
          <p:nvPr/>
        </p:nvSpPr>
        <p:spPr bwMode="auto">
          <a:xfrm flipH="1">
            <a:off x="2343150" y="4148138"/>
            <a:ext cx="1279525" cy="207962"/>
          </a:xfrm>
          <a:prstGeom prst="rect">
            <a:avLst/>
          </a:prstGeom>
          <a:noFill/>
          <a:ln w="9525">
            <a:noFill/>
            <a:miter lim="800000"/>
            <a:headEnd/>
            <a:tailEnd/>
          </a:ln>
        </p:spPr>
        <p:txBody>
          <a:bodyPr lIns="38405" tIns="19202" rIns="38405" bIns="19202">
            <a:spAutoFit/>
          </a:bodyPr>
          <a:lstStyle/>
          <a:p>
            <a:pPr algn="ctr"/>
            <a:r>
              <a:rPr lang="zh-CN" altLang="en-US" sz="1100"/>
              <a:t>应用编录服务</a:t>
            </a:r>
            <a:endParaRPr lang="en-US" altLang="zh-CN" sz="1100"/>
          </a:p>
        </p:txBody>
      </p:sp>
      <p:sp>
        <p:nvSpPr>
          <p:cNvPr id="22" name="Rounded Rectangle 21"/>
          <p:cNvSpPr/>
          <p:nvPr/>
        </p:nvSpPr>
        <p:spPr bwMode="auto">
          <a:xfrm>
            <a:off x="2286000" y="929456"/>
            <a:ext cx="1526387" cy="425488"/>
          </a:xfrm>
          <a:prstGeom prst="roundRect">
            <a:avLst>
              <a:gd name="adj" fmla="val 26616"/>
            </a:avLst>
          </a:prstGeom>
          <a:gradFill>
            <a:gsLst>
              <a:gs pos="0">
                <a:schemeClr val="tx1">
                  <a:lumMod val="40000"/>
                  <a:lumOff val="60000"/>
                </a:schemeClr>
              </a:gs>
              <a:gs pos="100000">
                <a:schemeClr val="bg1">
                  <a:lumMod val="85000"/>
                </a:schemeClr>
              </a:gs>
            </a:gsLst>
          </a:gradFill>
          <a:ln w="12700">
            <a:solidFill>
              <a:srgbClr val="A6A6A6"/>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1800" b="1">
                <a:solidFill>
                  <a:srgbClr val="606060"/>
                </a:solidFill>
              </a:rPr>
              <a:t>简化</a:t>
            </a:r>
          </a:p>
        </p:txBody>
      </p:sp>
      <p:sp>
        <p:nvSpPr>
          <p:cNvPr id="23" name="Rounded Rectangle 22"/>
          <p:cNvSpPr/>
          <p:nvPr/>
        </p:nvSpPr>
        <p:spPr bwMode="auto">
          <a:xfrm>
            <a:off x="4381500" y="929456"/>
            <a:ext cx="1526387" cy="425488"/>
          </a:xfrm>
          <a:prstGeom prst="roundRect">
            <a:avLst>
              <a:gd name="adj" fmla="val 26616"/>
            </a:avLst>
          </a:prstGeom>
          <a:gradFill>
            <a:gsLst>
              <a:gs pos="0">
                <a:schemeClr val="tx1">
                  <a:lumMod val="40000"/>
                  <a:lumOff val="60000"/>
                </a:schemeClr>
              </a:gs>
              <a:gs pos="100000">
                <a:schemeClr val="bg1">
                  <a:lumMod val="85000"/>
                </a:schemeClr>
              </a:gs>
            </a:gsLst>
          </a:gradFill>
          <a:ln w="12700">
            <a:solidFill>
              <a:srgbClr val="A6A6A6"/>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1800" b="1" dirty="0">
                <a:solidFill>
                  <a:schemeClr val="bg2">
                    <a:lumMod val="50000"/>
                  </a:schemeClr>
                </a:solidFill>
              </a:rPr>
              <a:t>管理</a:t>
            </a:r>
            <a:endParaRPr lang="en-US" sz="1800" b="1" dirty="0">
              <a:solidFill>
                <a:schemeClr val="bg2">
                  <a:lumMod val="50000"/>
                </a:schemeClr>
              </a:solidFill>
            </a:endParaRPr>
          </a:p>
        </p:txBody>
      </p:sp>
      <p:sp>
        <p:nvSpPr>
          <p:cNvPr id="24" name="Rounded Rectangle 23"/>
          <p:cNvSpPr/>
          <p:nvPr/>
        </p:nvSpPr>
        <p:spPr bwMode="auto">
          <a:xfrm>
            <a:off x="6477000" y="929456"/>
            <a:ext cx="1526387" cy="425488"/>
          </a:xfrm>
          <a:prstGeom prst="roundRect">
            <a:avLst>
              <a:gd name="adj" fmla="val 26616"/>
            </a:avLst>
          </a:prstGeom>
          <a:gradFill>
            <a:gsLst>
              <a:gs pos="0">
                <a:schemeClr val="tx1">
                  <a:lumMod val="40000"/>
                  <a:lumOff val="60000"/>
                </a:schemeClr>
              </a:gs>
              <a:gs pos="100000">
                <a:schemeClr val="bg1">
                  <a:lumMod val="85000"/>
                </a:schemeClr>
              </a:gs>
            </a:gsLst>
          </a:gradFill>
          <a:ln w="12700">
            <a:solidFill>
              <a:srgbClr val="A6A6A6"/>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1800" b="1" dirty="0">
                <a:solidFill>
                  <a:schemeClr val="bg2">
                    <a:lumMod val="50000"/>
                  </a:schemeClr>
                </a:solidFill>
              </a:rPr>
              <a:t>接入</a:t>
            </a:r>
            <a:endParaRPr lang="en-US" sz="1800" b="1" dirty="0">
              <a:solidFill>
                <a:schemeClr val="bg2">
                  <a:lumMod val="50000"/>
                </a:schemeClr>
              </a:solidFill>
            </a:endParaRPr>
          </a:p>
        </p:txBody>
      </p:sp>
      <p:pic>
        <p:nvPicPr>
          <p:cNvPr id="25" name="Picture 24"/>
          <p:cNvPicPr>
            <a:picLocks/>
          </p:cNvPicPr>
          <p:nvPr/>
        </p:nvPicPr>
        <p:blipFill>
          <a:blip r:embed="rId6"/>
          <a:srcRect/>
          <a:stretch>
            <a:fillRect/>
          </a:stretch>
        </p:blipFill>
        <p:spPr bwMode="auto">
          <a:xfrm>
            <a:off x="7848600" y="1574800"/>
            <a:ext cx="1071563" cy="3733800"/>
          </a:xfrm>
          <a:prstGeom prst="rect">
            <a:avLst/>
          </a:prstGeom>
          <a:noFill/>
          <a:ln w="9525">
            <a:noFill/>
            <a:miter lim="800000"/>
            <a:headEnd/>
            <a:tailEnd/>
          </a:ln>
          <a:effectLst>
            <a:outerShdw sy="23000" kx="1199993" algn="br" rotWithShape="0">
              <a:srgbClr val="808080">
                <a:alpha val="9998"/>
              </a:srgbClr>
            </a:outerShdw>
          </a:effectLst>
        </p:spPr>
      </p:pic>
      <p:pic>
        <p:nvPicPr>
          <p:cNvPr id="26" name="Picture 25"/>
          <p:cNvPicPr>
            <a:picLocks noChangeAspect="1"/>
          </p:cNvPicPr>
          <p:nvPr/>
        </p:nvPicPr>
        <p:blipFill>
          <a:blip r:embed="rId7"/>
          <a:srcRect/>
          <a:stretch>
            <a:fillRect/>
          </a:stretch>
        </p:blipFill>
        <p:spPr bwMode="auto">
          <a:xfrm>
            <a:off x="2462213" y="1528763"/>
            <a:ext cx="1076325" cy="1114425"/>
          </a:xfrm>
          <a:prstGeom prst="rect">
            <a:avLst/>
          </a:prstGeom>
          <a:noFill/>
          <a:ln w="9525">
            <a:noFill/>
            <a:miter lim="800000"/>
            <a:headEnd/>
            <a:tailEnd/>
          </a:ln>
          <a:effectLst>
            <a:outerShdw sy="23000" kx="1199993" algn="br" rotWithShape="0">
              <a:srgbClr val="808080">
                <a:alpha val="20000"/>
              </a:srgbClr>
            </a:outerShdw>
          </a:effectLst>
        </p:spPr>
      </p:pic>
      <p:sp>
        <p:nvSpPr>
          <p:cNvPr id="14355" name="TextBox 26"/>
          <p:cNvSpPr txBox="1">
            <a:spLocks noChangeArrowheads="1"/>
          </p:cNvSpPr>
          <p:nvPr/>
        </p:nvSpPr>
        <p:spPr bwMode="auto">
          <a:xfrm flipH="1">
            <a:off x="2209800" y="2687638"/>
            <a:ext cx="1441450" cy="207962"/>
          </a:xfrm>
          <a:prstGeom prst="rect">
            <a:avLst/>
          </a:prstGeom>
          <a:noFill/>
          <a:ln w="9525">
            <a:noFill/>
            <a:miter lim="800000"/>
            <a:headEnd/>
            <a:tailEnd/>
          </a:ln>
        </p:spPr>
        <p:txBody>
          <a:bodyPr lIns="38405" tIns="19202" rIns="38405" bIns="19202">
            <a:spAutoFit/>
          </a:bodyPr>
          <a:lstStyle/>
          <a:p>
            <a:pPr algn="ctr"/>
            <a:r>
              <a:rPr lang="zh-CN" altLang="en-US" sz="1100"/>
              <a:t>桌面服务</a:t>
            </a:r>
            <a:endParaRPr lang="en-US" altLang="zh-CN" sz="1100"/>
          </a:p>
        </p:txBody>
      </p:sp>
      <p:grpSp>
        <p:nvGrpSpPr>
          <p:cNvPr id="4" name="Group 27"/>
          <p:cNvGrpSpPr>
            <a:grpSpLocks/>
          </p:cNvGrpSpPr>
          <p:nvPr/>
        </p:nvGrpSpPr>
        <p:grpSpPr bwMode="auto">
          <a:xfrm>
            <a:off x="4462463" y="2947988"/>
            <a:ext cx="1343025" cy="2363787"/>
            <a:chOff x="4462905" y="2948682"/>
            <a:chExt cx="1342174" cy="2362720"/>
          </a:xfrm>
        </p:grpSpPr>
        <p:sp>
          <p:nvSpPr>
            <p:cNvPr id="29" name="Rounded Rectangle 28"/>
            <p:cNvSpPr/>
            <p:nvPr/>
          </p:nvSpPr>
          <p:spPr bwMode="auto">
            <a:xfrm>
              <a:off x="4462905" y="2948682"/>
              <a:ext cx="1342174" cy="1147686"/>
            </a:xfrm>
            <a:prstGeom prst="roundRect">
              <a:avLst>
                <a:gd name="adj" fmla="val 12825"/>
              </a:avLst>
            </a:prstGeom>
            <a:gradFill>
              <a:gsLst>
                <a:gs pos="0">
                  <a:schemeClr val="accent3">
                    <a:lumMod val="75000"/>
                  </a:schemeClr>
                </a:gs>
                <a:gs pos="100000">
                  <a:srgbClr val="55729A"/>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lIns="45720" rIns="45720" anchor="ctr"/>
            <a:lstStyle/>
            <a:p>
              <a:pPr algn="ctr">
                <a:spcBef>
                  <a:spcPct val="50000"/>
                </a:spcBef>
                <a:defRPr/>
              </a:pPr>
              <a:r>
                <a:rPr lang="zh-CN" altLang="en-US" b="1">
                  <a:solidFill>
                    <a:schemeClr val="bg1"/>
                  </a:solidFill>
                  <a:cs typeface="Arial" pitchFamily="34" charset="0"/>
                </a:rPr>
                <a:t>通用服</a:t>
              </a:r>
              <a:endParaRPr lang="en-US" altLang="zh-CN" b="1">
                <a:solidFill>
                  <a:schemeClr val="bg1"/>
                </a:solidFill>
                <a:cs typeface="Arial" pitchFamily="34" charset="0"/>
              </a:endParaRPr>
            </a:p>
            <a:p>
              <a:pPr algn="ctr">
                <a:spcBef>
                  <a:spcPct val="50000"/>
                </a:spcBef>
                <a:defRPr/>
              </a:pPr>
              <a:r>
                <a:rPr lang="zh-CN" altLang="en-US" b="1">
                  <a:solidFill>
                    <a:schemeClr val="bg1"/>
                  </a:solidFill>
                  <a:cs typeface="Arial" pitchFamily="34" charset="0"/>
                </a:rPr>
                <a:t>务代理</a:t>
              </a:r>
            </a:p>
          </p:txBody>
        </p:sp>
        <p:pic>
          <p:nvPicPr>
            <p:cNvPr id="14401" name="Picture 25" descr="ICON_Script_Q308"/>
            <p:cNvPicPr>
              <a:picLocks noChangeAspect="1" noChangeArrowheads="1"/>
            </p:cNvPicPr>
            <p:nvPr/>
          </p:nvPicPr>
          <p:blipFill>
            <a:blip r:embed="rId8"/>
            <a:srcRect/>
            <a:stretch>
              <a:fillRect/>
            </a:stretch>
          </p:blipFill>
          <p:spPr bwMode="auto">
            <a:xfrm>
              <a:off x="4572000" y="4270665"/>
              <a:ext cx="917729" cy="1040737"/>
            </a:xfrm>
            <a:prstGeom prst="rect">
              <a:avLst/>
            </a:prstGeom>
            <a:noFill/>
            <a:ln w="9525">
              <a:noFill/>
              <a:miter lim="800000"/>
              <a:headEnd/>
              <a:tailEnd/>
            </a:ln>
          </p:spPr>
        </p:pic>
      </p:grpSp>
      <p:sp>
        <p:nvSpPr>
          <p:cNvPr id="33" name="TextBox 32"/>
          <p:cNvSpPr txBox="1"/>
          <p:nvPr/>
        </p:nvSpPr>
        <p:spPr>
          <a:xfrm flipH="1">
            <a:off x="2590800" y="5735638"/>
            <a:ext cx="885825" cy="207962"/>
          </a:xfrm>
          <a:prstGeom prst="rect">
            <a:avLst/>
          </a:prstGeom>
          <a:noFill/>
        </p:spPr>
        <p:txBody>
          <a:bodyPr wrap="none" lIns="38405" tIns="19202" rIns="38405" bIns="19202">
            <a:spAutoFit/>
          </a:bodyPr>
          <a:lstStyle/>
          <a:p>
            <a:pPr algn="ctr">
              <a:defRPr/>
            </a:pPr>
            <a:r>
              <a:rPr lang="en-US" sz="1100" dirty="0">
                <a:solidFill>
                  <a:schemeClr val="bg1">
                    <a:lumMod val="75000"/>
                  </a:schemeClr>
                </a:solidFill>
                <a:ea typeface="+mn-ea"/>
                <a:cs typeface="Arial" pitchFamily="34" charset="0"/>
              </a:rPr>
              <a:t>Data Service</a:t>
            </a:r>
          </a:p>
        </p:txBody>
      </p:sp>
      <p:pic>
        <p:nvPicPr>
          <p:cNvPr id="34" name="Picture 33"/>
          <p:cNvPicPr>
            <a:picLocks noChangeAspect="1"/>
          </p:cNvPicPr>
          <p:nvPr/>
        </p:nvPicPr>
        <p:blipFill>
          <a:blip r:embed="rId9"/>
          <a:srcRect/>
          <a:stretch>
            <a:fillRect/>
          </a:stretch>
        </p:blipFill>
        <p:spPr bwMode="auto">
          <a:xfrm>
            <a:off x="2514600" y="4702175"/>
            <a:ext cx="977900" cy="1012825"/>
          </a:xfrm>
          <a:prstGeom prst="rect">
            <a:avLst/>
          </a:prstGeom>
          <a:noFill/>
          <a:ln w="9525">
            <a:noFill/>
            <a:miter lim="800000"/>
            <a:headEnd/>
            <a:tailEnd/>
          </a:ln>
          <a:effectLst>
            <a:outerShdw dist="114300" dir="13500000" sy="23000" kx="1199993" algn="br" rotWithShape="0">
              <a:srgbClr val="808080">
                <a:alpha val="20000"/>
              </a:srgbClr>
            </a:outerShdw>
          </a:effectLst>
        </p:spPr>
      </p:pic>
      <p:sp>
        <p:nvSpPr>
          <p:cNvPr id="14359" name="Can 34"/>
          <p:cNvSpPr>
            <a:spLocks noChangeArrowheads="1"/>
          </p:cNvSpPr>
          <p:nvPr/>
        </p:nvSpPr>
        <p:spPr bwMode="auto">
          <a:xfrm>
            <a:off x="2514600" y="4702175"/>
            <a:ext cx="977900" cy="1012825"/>
          </a:xfrm>
          <a:prstGeom prst="can">
            <a:avLst>
              <a:gd name="adj" fmla="val 25006"/>
            </a:avLst>
          </a:prstGeom>
          <a:solidFill>
            <a:schemeClr val="bg1">
              <a:alpha val="70195"/>
            </a:schemeClr>
          </a:solidFill>
          <a:ln w="19050">
            <a:noFill/>
            <a:round/>
            <a:headEnd/>
            <a:tailEnd/>
          </a:ln>
        </p:spPr>
        <p:txBody>
          <a:bodyPr wrap="none" lIns="0" tIns="0" rIns="0" bIns="0" anchor="ctr"/>
          <a:lstStyle/>
          <a:p>
            <a:pPr algn="ctr"/>
            <a:endParaRPr lang="en-US" altLang="zh-CN" sz="1800">
              <a:solidFill>
                <a:srgbClr val="FFFFFF"/>
              </a:solidFill>
            </a:endParaRPr>
          </a:p>
        </p:txBody>
      </p:sp>
      <p:pic>
        <p:nvPicPr>
          <p:cNvPr id="36" name="Picture 35"/>
          <p:cNvPicPr>
            <a:picLocks/>
          </p:cNvPicPr>
          <p:nvPr/>
        </p:nvPicPr>
        <p:blipFill>
          <a:blip r:embed="rId10"/>
          <a:srcRect/>
          <a:stretch>
            <a:fillRect/>
          </a:stretch>
        </p:blipFill>
        <p:spPr bwMode="auto">
          <a:xfrm>
            <a:off x="2212975" y="3097213"/>
            <a:ext cx="1509713" cy="1008062"/>
          </a:xfrm>
          <a:prstGeom prst="rect">
            <a:avLst/>
          </a:prstGeom>
          <a:noFill/>
          <a:ln w="9525">
            <a:noFill/>
            <a:miter lim="800000"/>
            <a:headEnd/>
            <a:tailEnd/>
          </a:ln>
          <a:effectLst>
            <a:outerShdw sy="23000" kx="1199993" algn="br" rotWithShape="0">
              <a:srgbClr val="808080">
                <a:alpha val="20000"/>
              </a:srgbClr>
            </a:outerShdw>
          </a:effectLst>
        </p:spPr>
      </p:pic>
      <p:pic>
        <p:nvPicPr>
          <p:cNvPr id="14361" name="Picture 36" descr="ICON_Desktop_Q308"/>
          <p:cNvPicPr>
            <a:picLocks noChangeAspect="1" noChangeArrowheads="1"/>
          </p:cNvPicPr>
          <p:nvPr/>
        </p:nvPicPr>
        <p:blipFill>
          <a:blip r:embed="rId11"/>
          <a:srcRect/>
          <a:stretch>
            <a:fillRect/>
          </a:stretch>
        </p:blipFill>
        <p:spPr bwMode="auto">
          <a:xfrm>
            <a:off x="482600" y="1193800"/>
            <a:ext cx="957263" cy="1019175"/>
          </a:xfrm>
          <a:prstGeom prst="rect">
            <a:avLst/>
          </a:prstGeom>
          <a:noFill/>
          <a:ln w="9525">
            <a:noFill/>
            <a:miter lim="800000"/>
            <a:headEnd/>
            <a:tailEnd/>
          </a:ln>
        </p:spPr>
      </p:pic>
      <p:pic>
        <p:nvPicPr>
          <p:cNvPr id="14362" name="Picture 37" descr="ICON_Cloud_Q308"/>
          <p:cNvPicPr>
            <a:picLocks noChangeAspect="1" noChangeArrowheads="1"/>
          </p:cNvPicPr>
          <p:nvPr/>
        </p:nvPicPr>
        <p:blipFill>
          <a:blip r:embed="rId12"/>
          <a:srcRect/>
          <a:stretch>
            <a:fillRect/>
          </a:stretch>
        </p:blipFill>
        <p:spPr bwMode="auto">
          <a:xfrm>
            <a:off x="304800" y="3105150"/>
            <a:ext cx="1512888" cy="962025"/>
          </a:xfrm>
          <a:prstGeom prst="rect">
            <a:avLst/>
          </a:prstGeom>
          <a:noFill/>
          <a:ln w="9525">
            <a:noFill/>
            <a:miter lim="800000"/>
            <a:headEnd/>
            <a:tailEnd/>
          </a:ln>
        </p:spPr>
      </p:pic>
      <p:pic>
        <p:nvPicPr>
          <p:cNvPr id="14363" name="Picture 164"/>
          <p:cNvPicPr>
            <a:picLocks noChangeAspect="1" noChangeArrowheads="1"/>
          </p:cNvPicPr>
          <p:nvPr/>
        </p:nvPicPr>
        <p:blipFill>
          <a:blip r:embed="rId13"/>
          <a:srcRect/>
          <a:stretch>
            <a:fillRect/>
          </a:stretch>
        </p:blipFill>
        <p:spPr bwMode="auto">
          <a:xfrm>
            <a:off x="357188" y="4597400"/>
            <a:ext cx="1200150" cy="1143000"/>
          </a:xfrm>
          <a:prstGeom prst="rect">
            <a:avLst/>
          </a:prstGeom>
          <a:noFill/>
          <a:ln w="9525">
            <a:noFill/>
            <a:miter lim="800000"/>
            <a:headEnd/>
            <a:tailEnd/>
          </a:ln>
        </p:spPr>
      </p:pic>
      <p:grpSp>
        <p:nvGrpSpPr>
          <p:cNvPr id="6" name="Group 44"/>
          <p:cNvGrpSpPr>
            <a:grpSpLocks/>
          </p:cNvGrpSpPr>
          <p:nvPr/>
        </p:nvGrpSpPr>
        <p:grpSpPr bwMode="auto">
          <a:xfrm flipH="1">
            <a:off x="1174750" y="1274763"/>
            <a:ext cx="566738" cy="763587"/>
            <a:chOff x="1569225" y="698570"/>
            <a:chExt cx="689541" cy="930871"/>
          </a:xfrm>
        </p:grpSpPr>
        <p:pic>
          <p:nvPicPr>
            <p:cNvPr id="14395" name="Picture 45" descr="ICON_FileFolder_yellow_Q308"/>
            <p:cNvPicPr>
              <a:picLocks noChangeAspect="1" noChangeArrowheads="1"/>
            </p:cNvPicPr>
            <p:nvPr/>
          </p:nvPicPr>
          <p:blipFill>
            <a:blip r:embed="rId14"/>
            <a:srcRect/>
            <a:stretch>
              <a:fillRect/>
            </a:stretch>
          </p:blipFill>
          <p:spPr bwMode="auto">
            <a:xfrm>
              <a:off x="1569225" y="698570"/>
              <a:ext cx="512608" cy="638841"/>
            </a:xfrm>
            <a:prstGeom prst="rect">
              <a:avLst/>
            </a:prstGeom>
            <a:noFill/>
            <a:ln w="9525">
              <a:noFill/>
              <a:miter lim="800000"/>
              <a:headEnd/>
              <a:tailEnd/>
            </a:ln>
          </p:spPr>
        </p:pic>
        <p:pic>
          <p:nvPicPr>
            <p:cNvPr id="14396" name="Picture 46" descr="ICON_FileFolder_yellow_Q308"/>
            <p:cNvPicPr>
              <a:picLocks noChangeAspect="1" noChangeArrowheads="1"/>
            </p:cNvPicPr>
            <p:nvPr/>
          </p:nvPicPr>
          <p:blipFill>
            <a:blip r:embed="rId14"/>
            <a:srcRect/>
            <a:stretch>
              <a:fillRect/>
            </a:stretch>
          </p:blipFill>
          <p:spPr bwMode="auto">
            <a:xfrm>
              <a:off x="1667371" y="838200"/>
              <a:ext cx="512608" cy="638841"/>
            </a:xfrm>
            <a:prstGeom prst="rect">
              <a:avLst/>
            </a:prstGeom>
            <a:noFill/>
            <a:ln w="9525">
              <a:noFill/>
              <a:miter lim="800000"/>
              <a:headEnd/>
              <a:tailEnd/>
            </a:ln>
          </p:spPr>
        </p:pic>
        <p:pic>
          <p:nvPicPr>
            <p:cNvPr id="14397" name="Picture 47" descr="ICON_FileFolder_yellow_Q308"/>
            <p:cNvPicPr>
              <a:picLocks noChangeAspect="1" noChangeArrowheads="1"/>
            </p:cNvPicPr>
            <p:nvPr/>
          </p:nvPicPr>
          <p:blipFill>
            <a:blip r:embed="rId14"/>
            <a:srcRect/>
            <a:stretch>
              <a:fillRect/>
            </a:stretch>
          </p:blipFill>
          <p:spPr bwMode="auto">
            <a:xfrm>
              <a:off x="1746158" y="990600"/>
              <a:ext cx="512608" cy="638841"/>
            </a:xfrm>
            <a:prstGeom prst="rect">
              <a:avLst/>
            </a:prstGeom>
            <a:noFill/>
            <a:ln w="9525">
              <a:noFill/>
              <a:miter lim="800000"/>
              <a:headEnd/>
              <a:tailEnd/>
            </a:ln>
          </p:spPr>
        </p:pic>
      </p:grpSp>
      <p:pic>
        <p:nvPicPr>
          <p:cNvPr id="49" name="Picture 48"/>
          <p:cNvPicPr>
            <a:picLocks/>
          </p:cNvPicPr>
          <p:nvPr/>
        </p:nvPicPr>
        <p:blipFill>
          <a:blip r:embed="rId10"/>
          <a:srcRect/>
          <a:stretch>
            <a:fillRect/>
          </a:stretch>
        </p:blipFill>
        <p:spPr bwMode="auto">
          <a:xfrm>
            <a:off x="2212975" y="3097213"/>
            <a:ext cx="1509713" cy="1008062"/>
          </a:xfrm>
          <a:prstGeom prst="rect">
            <a:avLst/>
          </a:prstGeom>
          <a:noFill/>
          <a:ln w="9525">
            <a:noFill/>
            <a:miter lim="800000"/>
            <a:headEnd/>
            <a:tailEnd/>
          </a:ln>
          <a:effectLst>
            <a:outerShdw sy="23000" kx="1199993" algn="br" rotWithShape="0">
              <a:srgbClr val="808080">
                <a:alpha val="20000"/>
              </a:srgbClr>
            </a:outerShdw>
          </a:effectLst>
        </p:spPr>
      </p:pic>
      <p:grpSp>
        <p:nvGrpSpPr>
          <p:cNvPr id="7" name="Group 49"/>
          <p:cNvGrpSpPr/>
          <p:nvPr/>
        </p:nvGrpSpPr>
        <p:grpSpPr>
          <a:xfrm flipH="1">
            <a:off x="3179391" y="3625631"/>
            <a:ext cx="479590" cy="412969"/>
            <a:chOff x="1071889" y="4672075"/>
            <a:chExt cx="1054173" cy="907988"/>
          </a:xfrm>
          <a:effectLst>
            <a:outerShdw blurRad="76200" dir="18900000" sy="23000" kx="-1200000" algn="bl" rotWithShape="0">
              <a:prstClr val="black">
                <a:alpha val="20000"/>
              </a:prstClr>
            </a:outerShdw>
          </a:effectLst>
        </p:grpSpPr>
        <p:grpSp>
          <p:nvGrpSpPr>
            <p:cNvPr id="8" name="Group 50"/>
            <p:cNvGrpSpPr/>
            <p:nvPr/>
          </p:nvGrpSpPr>
          <p:grpSpPr>
            <a:xfrm>
              <a:off x="1114269" y="4672075"/>
              <a:ext cx="906363" cy="907988"/>
              <a:chOff x="1964725" y="4885326"/>
              <a:chExt cx="988540" cy="990312"/>
            </a:xfrm>
          </p:grpSpPr>
          <p:sp>
            <p:nvSpPr>
              <p:cNvPr id="53" name="Rounded Rectangle 52"/>
              <p:cNvSpPr/>
              <p:nvPr/>
            </p:nvSpPr>
            <p:spPr bwMode="auto">
              <a:xfrm>
                <a:off x="1964725" y="4887098"/>
                <a:ext cx="988540" cy="988540"/>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6200000" scaled="1"/>
                <a:tileRect/>
              </a:gradFill>
              <a:ln>
                <a:noFill/>
              </a:ln>
              <a:effectLst/>
              <a:scene3d>
                <a:camera prst="orthographicFront"/>
                <a:lightRig rig="threePt" dir="t"/>
              </a:scene3d>
              <a:sp3d>
                <a:bevelT w="19050" h="25400"/>
              </a:sp3d>
              <a:extLst/>
            </p:spPr>
            <p:txBody>
              <a:bodyPr/>
              <a:lstStyle/>
              <a:p>
                <a:pPr algn="ctr" defTabSz="384048">
                  <a:defRPr/>
                </a:pPr>
                <a:endParaRPr lang="en-US" dirty="0">
                  <a:solidFill>
                    <a:srgbClr val="414141"/>
                  </a:solidFill>
                  <a:latin typeface="Gotham-Light" charset="0"/>
                  <a:ea typeface="ヒラギノ角ゴ ProN W3" charset="0"/>
                  <a:cs typeface="ヒラギノ角ゴ ProN W3" charset="0"/>
                  <a:sym typeface="Gotham-Light" charset="0"/>
                </a:endParaRPr>
              </a:p>
            </p:txBody>
          </p:sp>
          <p:sp>
            <p:nvSpPr>
              <p:cNvPr id="54" name="Rounded Rectangle 53"/>
              <p:cNvSpPr/>
              <p:nvPr/>
            </p:nvSpPr>
            <p:spPr bwMode="auto">
              <a:xfrm>
                <a:off x="1968844" y="4885326"/>
                <a:ext cx="982174" cy="518977"/>
              </a:xfrm>
              <a:prstGeom prst="roundRect">
                <a:avLst>
                  <a:gd name="adj" fmla="val 30926"/>
                </a:avLst>
              </a:prstGeom>
              <a:gradFill flip="none" rotWithShape="1">
                <a:gsLst>
                  <a:gs pos="0">
                    <a:schemeClr val="bg1">
                      <a:alpha val="0"/>
                    </a:schemeClr>
                  </a:gs>
                  <a:gs pos="100000">
                    <a:schemeClr val="bg1">
                      <a:alpha val="45000"/>
                    </a:schemeClr>
                  </a:gs>
                </a:gsLst>
                <a:lin ang="16200000" scaled="1"/>
                <a:tileRect/>
              </a:gradFill>
              <a:ln>
                <a:noFill/>
              </a:ln>
              <a:effectLst>
                <a:outerShdw blurRad="57785" dist="33020" dir="3180000" algn="ctr">
                  <a:srgbClr val="000000">
                    <a:alpha val="30000"/>
                  </a:srgbClr>
                </a:outerShdw>
              </a:effectLst>
              <a:scene3d>
                <a:camera prst="orthographicFront"/>
                <a:lightRig rig="threePt" dir="t"/>
              </a:scene3d>
              <a:sp3d>
                <a:bevelT w="19050" h="25400"/>
              </a:sp3d>
              <a:extLst/>
            </p:spPr>
            <p:txBody>
              <a:bodyPr/>
              <a:lstStyle/>
              <a:p>
                <a:pPr algn="ctr" defTabSz="384048">
                  <a:defRPr/>
                </a:pPr>
                <a:endParaRPr lang="en-US" dirty="0">
                  <a:solidFill>
                    <a:srgbClr val="414141"/>
                  </a:solidFill>
                  <a:latin typeface="Gotham-Light" charset="0"/>
                  <a:ea typeface="ヒラギノ角ゴ ProN W3" charset="0"/>
                  <a:cs typeface="ヒラギノ角ゴ ProN W3" charset="0"/>
                  <a:sym typeface="Gotham-Light" charset="0"/>
                </a:endParaRPr>
              </a:p>
            </p:txBody>
          </p:sp>
        </p:grpSp>
        <p:sp>
          <p:nvSpPr>
            <p:cNvPr id="52" name="TextBox 51"/>
            <p:cNvSpPr txBox="1"/>
            <p:nvPr/>
          </p:nvSpPr>
          <p:spPr>
            <a:xfrm>
              <a:off x="1071889" y="4920493"/>
              <a:ext cx="1054173" cy="439858"/>
            </a:xfrm>
            <a:prstGeom prst="rect">
              <a:avLst/>
            </a:prstGeom>
            <a:noFill/>
            <a:scene3d>
              <a:camera prst="orthographicFront"/>
              <a:lightRig rig="threePt" dir="t"/>
            </a:scene3d>
            <a:sp3d>
              <a:bevelT w="19050" h="25400"/>
            </a:sp3d>
          </p:spPr>
          <p:txBody>
            <a:bodyPr>
              <a:spAutoFit/>
            </a:bodyPr>
            <a:lstStyle/>
            <a:p>
              <a:pPr>
                <a:defRPr/>
              </a:pPr>
              <a:r>
                <a:rPr lang="en-US" sz="700" b="1" dirty="0">
                  <a:solidFill>
                    <a:schemeClr val="bg1"/>
                  </a:solidFill>
                  <a:ea typeface="+mn-ea"/>
                  <a:cs typeface="Arial" pitchFamily="34" charset="0"/>
                </a:rPr>
                <a:t>Entprs</a:t>
              </a:r>
            </a:p>
          </p:txBody>
        </p:sp>
      </p:grpSp>
      <p:grpSp>
        <p:nvGrpSpPr>
          <p:cNvPr id="9" name="Group 54"/>
          <p:cNvGrpSpPr/>
          <p:nvPr/>
        </p:nvGrpSpPr>
        <p:grpSpPr>
          <a:xfrm flipH="1">
            <a:off x="2316544" y="3609325"/>
            <a:ext cx="448056" cy="425668"/>
            <a:chOff x="1114269" y="4672072"/>
            <a:chExt cx="906363" cy="935909"/>
          </a:xfrm>
          <a:effectLst>
            <a:outerShdw blurRad="76200" dir="18900000" sy="23000" kx="-1200000" algn="bl" rotWithShape="0">
              <a:prstClr val="black">
                <a:alpha val="20000"/>
              </a:prstClr>
            </a:outerShdw>
          </a:effectLst>
        </p:grpSpPr>
        <p:grpSp>
          <p:nvGrpSpPr>
            <p:cNvPr id="10" name="Group 55"/>
            <p:cNvGrpSpPr/>
            <p:nvPr/>
          </p:nvGrpSpPr>
          <p:grpSpPr>
            <a:xfrm>
              <a:off x="1114269" y="4672072"/>
              <a:ext cx="906363" cy="935909"/>
              <a:chOff x="1964725" y="4885326"/>
              <a:chExt cx="988540" cy="1020765"/>
            </a:xfrm>
          </p:grpSpPr>
          <p:sp>
            <p:nvSpPr>
              <p:cNvPr id="58" name="Rounded Rectangle 57"/>
              <p:cNvSpPr/>
              <p:nvPr/>
            </p:nvSpPr>
            <p:spPr bwMode="auto">
              <a:xfrm>
                <a:off x="1964725" y="4917551"/>
                <a:ext cx="988540" cy="988540"/>
              </a:xfrm>
              <a:prstGeom prst="round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6200000" scaled="1"/>
                <a:tileRect/>
              </a:gradFill>
              <a:ln>
                <a:noFill/>
              </a:ln>
              <a:effectLst>
                <a:outerShdw blurRad="57785" dist="33020" dir="3180000" algn="ctr">
                  <a:srgbClr val="000000">
                    <a:alpha val="30000"/>
                  </a:srgbClr>
                </a:outerShdw>
              </a:effectLst>
              <a:scene3d>
                <a:camera prst="orthographicFront"/>
                <a:lightRig rig="threePt" dir="t"/>
              </a:scene3d>
              <a:sp3d>
                <a:bevelT w="19050" h="25400"/>
              </a:sp3d>
              <a:extLst/>
            </p:spPr>
            <p:txBody>
              <a:bodyPr/>
              <a:lstStyle/>
              <a:p>
                <a:pPr algn="ctr" defTabSz="384048">
                  <a:defRPr/>
                </a:pPr>
                <a:endParaRPr lang="en-US" dirty="0">
                  <a:solidFill>
                    <a:srgbClr val="414141"/>
                  </a:solidFill>
                  <a:latin typeface="Gotham-Light" charset="0"/>
                  <a:ea typeface="ヒラギノ角ゴ ProN W3" charset="0"/>
                  <a:cs typeface="ヒラギノ角ゴ ProN W3" charset="0"/>
                  <a:sym typeface="Gotham-Light" charset="0"/>
                </a:endParaRPr>
              </a:p>
            </p:txBody>
          </p:sp>
          <p:sp>
            <p:nvSpPr>
              <p:cNvPr id="59" name="Rounded Rectangle 58"/>
              <p:cNvSpPr/>
              <p:nvPr/>
            </p:nvSpPr>
            <p:spPr bwMode="auto">
              <a:xfrm>
                <a:off x="1968844" y="4885326"/>
                <a:ext cx="982174" cy="518977"/>
              </a:xfrm>
              <a:prstGeom prst="roundRect">
                <a:avLst>
                  <a:gd name="adj" fmla="val 30926"/>
                </a:avLst>
              </a:prstGeom>
              <a:gradFill flip="none" rotWithShape="1">
                <a:gsLst>
                  <a:gs pos="0">
                    <a:schemeClr val="bg1">
                      <a:alpha val="0"/>
                    </a:schemeClr>
                  </a:gs>
                  <a:gs pos="100000">
                    <a:schemeClr val="bg1">
                      <a:alpha val="45000"/>
                    </a:schemeClr>
                  </a:gs>
                </a:gsLst>
                <a:lin ang="16200000" scaled="1"/>
                <a:tileRect/>
              </a:gradFill>
              <a:ln>
                <a:noFill/>
              </a:ln>
              <a:effectLst>
                <a:outerShdw blurRad="57785" dist="33020" dir="3180000" algn="ctr">
                  <a:srgbClr val="000000">
                    <a:alpha val="30000"/>
                  </a:srgbClr>
                </a:outerShdw>
              </a:effectLst>
              <a:scene3d>
                <a:camera prst="orthographicFront"/>
                <a:lightRig rig="threePt" dir="t"/>
              </a:scene3d>
              <a:sp3d>
                <a:bevelT w="19050" h="25400"/>
              </a:sp3d>
              <a:extLst/>
            </p:spPr>
            <p:txBody>
              <a:bodyPr/>
              <a:lstStyle/>
              <a:p>
                <a:pPr algn="ctr" defTabSz="384048">
                  <a:defRPr/>
                </a:pPr>
                <a:endParaRPr lang="en-US" dirty="0">
                  <a:solidFill>
                    <a:srgbClr val="414141"/>
                  </a:solidFill>
                  <a:latin typeface="Gotham-Light" charset="0"/>
                  <a:ea typeface="ヒラギノ角ゴ ProN W3" charset="0"/>
                  <a:cs typeface="ヒラギノ角ゴ ProN W3" charset="0"/>
                  <a:sym typeface="Gotham-Light" charset="0"/>
                </a:endParaRPr>
              </a:p>
            </p:txBody>
          </p:sp>
        </p:grpSp>
        <p:sp>
          <p:nvSpPr>
            <p:cNvPr id="57" name="TextBox 56"/>
            <p:cNvSpPr txBox="1"/>
            <p:nvPr/>
          </p:nvSpPr>
          <p:spPr>
            <a:xfrm>
              <a:off x="1153616" y="4953454"/>
              <a:ext cx="831844" cy="439858"/>
            </a:xfrm>
            <a:prstGeom prst="rect">
              <a:avLst/>
            </a:prstGeom>
            <a:noFill/>
            <a:scene3d>
              <a:camera prst="orthographicFront"/>
              <a:lightRig rig="threePt" dir="t"/>
            </a:scene3d>
            <a:sp3d>
              <a:bevelT w="19050" h="25400"/>
            </a:sp3d>
          </p:spPr>
          <p:txBody>
            <a:bodyPr>
              <a:spAutoFit/>
            </a:bodyPr>
            <a:lstStyle/>
            <a:p>
              <a:pPr algn="ctr">
                <a:defRPr/>
              </a:pPr>
              <a:r>
                <a:rPr lang="en-US" sz="700" b="1" dirty="0">
                  <a:solidFill>
                    <a:schemeClr val="bg1"/>
                  </a:solidFill>
                  <a:ea typeface="+mn-ea"/>
                  <a:cs typeface="Arial" pitchFamily="34" charset="0"/>
                </a:rPr>
                <a:t>Win</a:t>
              </a:r>
            </a:p>
          </p:txBody>
        </p:sp>
      </p:grpSp>
      <p:grpSp>
        <p:nvGrpSpPr>
          <p:cNvPr id="11" name="Group 59"/>
          <p:cNvGrpSpPr>
            <a:grpSpLocks/>
          </p:cNvGrpSpPr>
          <p:nvPr/>
        </p:nvGrpSpPr>
        <p:grpSpPr bwMode="auto">
          <a:xfrm flipH="1">
            <a:off x="2317750" y="3154363"/>
            <a:ext cx="449263" cy="541337"/>
            <a:chOff x="1114269" y="4672075"/>
            <a:chExt cx="906363" cy="1189133"/>
          </a:xfrm>
        </p:grpSpPr>
        <p:grpSp>
          <p:nvGrpSpPr>
            <p:cNvPr id="12" name="Group 60"/>
            <p:cNvGrpSpPr>
              <a:grpSpLocks/>
            </p:cNvGrpSpPr>
            <p:nvPr/>
          </p:nvGrpSpPr>
          <p:grpSpPr bwMode="auto">
            <a:xfrm>
              <a:off x="1114269" y="4672075"/>
              <a:ext cx="906363" cy="907988"/>
              <a:chOff x="1964725" y="4885326"/>
              <a:chExt cx="988540" cy="990312"/>
            </a:xfrm>
          </p:grpSpPr>
          <p:sp>
            <p:nvSpPr>
              <p:cNvPr id="63" name="Rounded Rectangle 62"/>
              <p:cNvSpPr/>
              <p:nvPr/>
            </p:nvSpPr>
            <p:spPr bwMode="auto">
              <a:xfrm>
                <a:off x="1964725" y="4887098"/>
                <a:ext cx="988540" cy="988540"/>
              </a:xfrm>
              <a:prstGeom prst="round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a:noFill/>
              </a:ln>
              <a:effectLst>
                <a:outerShdw blurRad="76200" dir="18900000" sy="23000" kx="-1200000" algn="bl" rotWithShape="0">
                  <a:prstClr val="black">
                    <a:alpha val="20000"/>
                  </a:prstClr>
                </a:outerShdw>
              </a:effectLst>
              <a:scene3d>
                <a:camera prst="orthographicFront"/>
                <a:lightRig rig="threePt" dir="t"/>
              </a:scene3d>
              <a:sp3d>
                <a:bevelT w="19050" h="25400"/>
              </a:sp3d>
              <a:extLst/>
            </p:spPr>
            <p:txBody>
              <a:bodyPr/>
              <a:lstStyle/>
              <a:p>
                <a:pPr algn="ctr" defTabSz="382588">
                  <a:defRPr/>
                </a:pPr>
                <a:endParaRPr lang="en-US" altLang="zh-CN">
                  <a:solidFill>
                    <a:srgbClr val="414141"/>
                  </a:solidFill>
                  <a:latin typeface="Gotham-Light" charset="0"/>
                  <a:ea typeface="ヒラギノ角ゴ ProN W3" charset="-128"/>
                  <a:sym typeface="Gotham-Light" charset="0"/>
                </a:endParaRPr>
              </a:p>
            </p:txBody>
          </p:sp>
          <p:sp>
            <p:nvSpPr>
              <p:cNvPr id="64" name="Rounded Rectangle 63"/>
              <p:cNvSpPr/>
              <p:nvPr/>
            </p:nvSpPr>
            <p:spPr bwMode="auto">
              <a:xfrm>
                <a:off x="1968844" y="4885326"/>
                <a:ext cx="982174" cy="518977"/>
              </a:xfrm>
              <a:prstGeom prst="roundRect">
                <a:avLst>
                  <a:gd name="adj" fmla="val 30926"/>
                </a:avLst>
              </a:prstGeom>
              <a:gradFill flip="none" rotWithShape="1">
                <a:gsLst>
                  <a:gs pos="0">
                    <a:schemeClr val="bg1">
                      <a:alpha val="0"/>
                    </a:schemeClr>
                  </a:gs>
                  <a:gs pos="100000">
                    <a:schemeClr val="bg1">
                      <a:alpha val="45000"/>
                    </a:schemeClr>
                  </a:gs>
                </a:gsLst>
                <a:lin ang="16200000" scaled="1"/>
                <a:tileRect/>
              </a:gradFill>
              <a:ln>
                <a:noFill/>
              </a:ln>
              <a:effectLst>
                <a:outerShdw blurRad="57785" dist="33020" dir="3180000" algn="ctr">
                  <a:srgbClr val="000000">
                    <a:alpha val="30000"/>
                  </a:srgbClr>
                </a:outerShdw>
              </a:effectLst>
              <a:scene3d>
                <a:camera prst="orthographicFront"/>
                <a:lightRig rig="threePt" dir="t"/>
              </a:scene3d>
              <a:sp3d>
                <a:bevelT w="19050" h="25400"/>
              </a:sp3d>
              <a:extLst/>
            </p:spPr>
            <p:txBody>
              <a:bodyPr/>
              <a:lstStyle/>
              <a:p>
                <a:pPr algn="ctr" defTabSz="382588">
                  <a:defRPr/>
                </a:pPr>
                <a:endParaRPr lang="en-US" altLang="zh-CN">
                  <a:solidFill>
                    <a:srgbClr val="414141"/>
                  </a:solidFill>
                  <a:latin typeface="Gotham-Light" charset="0"/>
                  <a:ea typeface="ヒラギノ角ゴ ProN W3" charset="-128"/>
                  <a:sym typeface="Gotham-Light" charset="0"/>
                </a:endParaRPr>
              </a:p>
            </p:txBody>
          </p:sp>
        </p:grpSp>
        <p:sp>
          <p:nvSpPr>
            <p:cNvPr id="62" name="TextBox 61"/>
            <p:cNvSpPr txBox="1"/>
            <p:nvPr/>
          </p:nvSpPr>
          <p:spPr>
            <a:xfrm>
              <a:off x="1153617" y="4947660"/>
              <a:ext cx="831845" cy="913548"/>
            </a:xfrm>
            <a:prstGeom prst="rect">
              <a:avLst/>
            </a:prstGeom>
            <a:noFill/>
            <a:scene3d>
              <a:camera prst="orthographicFront"/>
              <a:lightRig rig="threePt" dir="t"/>
            </a:scene3d>
            <a:sp3d>
              <a:bevelT w="19050" h="25400"/>
            </a:sp3d>
          </p:spPr>
          <p:txBody>
            <a:bodyPr>
              <a:spAutoFit/>
            </a:bodyPr>
            <a:lstStyle/>
            <a:p>
              <a:pPr>
                <a:defRPr/>
              </a:pPr>
              <a:r>
                <a:rPr lang="en-US" sz="700" b="1" dirty="0">
                  <a:solidFill>
                    <a:schemeClr val="bg1"/>
                  </a:solidFill>
                  <a:ea typeface="+mn-ea"/>
                  <a:cs typeface="Arial" pitchFamily="34" charset="0"/>
                </a:rPr>
                <a:t>SaaS</a:t>
              </a:r>
            </a:p>
          </p:txBody>
        </p:sp>
      </p:grpSp>
      <p:grpSp>
        <p:nvGrpSpPr>
          <p:cNvPr id="13" name="Group 64"/>
          <p:cNvGrpSpPr/>
          <p:nvPr/>
        </p:nvGrpSpPr>
        <p:grpSpPr>
          <a:xfrm flipH="1">
            <a:off x="3202502" y="3154162"/>
            <a:ext cx="448056" cy="412969"/>
            <a:chOff x="1114269" y="4672075"/>
            <a:chExt cx="906363" cy="907988"/>
          </a:xfrm>
          <a:effectLst>
            <a:outerShdw blurRad="76200" dir="18900000" sy="23000" kx="-1200000" algn="bl" rotWithShape="0">
              <a:prstClr val="black">
                <a:alpha val="20000"/>
              </a:prstClr>
            </a:outerShdw>
          </a:effectLst>
        </p:grpSpPr>
        <p:grpSp>
          <p:nvGrpSpPr>
            <p:cNvPr id="15" name="Group 65"/>
            <p:cNvGrpSpPr/>
            <p:nvPr/>
          </p:nvGrpSpPr>
          <p:grpSpPr>
            <a:xfrm>
              <a:off x="1114269" y="4672075"/>
              <a:ext cx="906363" cy="907988"/>
              <a:chOff x="1964725" y="4885326"/>
              <a:chExt cx="988540" cy="990312"/>
            </a:xfrm>
          </p:grpSpPr>
          <p:sp>
            <p:nvSpPr>
              <p:cNvPr id="68" name="Rounded Rectangle 67"/>
              <p:cNvSpPr/>
              <p:nvPr/>
            </p:nvSpPr>
            <p:spPr bwMode="auto">
              <a:xfrm>
                <a:off x="1964725" y="4887098"/>
                <a:ext cx="988540" cy="988540"/>
              </a:xfrm>
              <a:prstGeom prst="round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6200000" scaled="1"/>
                <a:tileRect/>
              </a:gradFill>
              <a:ln>
                <a:noFill/>
              </a:ln>
              <a:effectLst>
                <a:outerShdw blurRad="57785" dist="33020" dir="3180000" algn="ctr">
                  <a:srgbClr val="000000">
                    <a:alpha val="30000"/>
                  </a:srgbClr>
                </a:outerShdw>
              </a:effectLst>
              <a:scene3d>
                <a:camera prst="orthographicFront"/>
                <a:lightRig rig="threePt" dir="t"/>
              </a:scene3d>
              <a:sp3d>
                <a:bevelT w="19050" h="25400"/>
              </a:sp3d>
              <a:extLst/>
            </p:spPr>
            <p:txBody>
              <a:bodyPr/>
              <a:lstStyle/>
              <a:p>
                <a:pPr algn="ctr" defTabSz="384048">
                  <a:defRPr/>
                </a:pPr>
                <a:endParaRPr lang="en-US" dirty="0">
                  <a:solidFill>
                    <a:srgbClr val="414141"/>
                  </a:solidFill>
                  <a:latin typeface="Gotham-Light" charset="0"/>
                  <a:ea typeface="ヒラギノ角ゴ ProN W3" charset="0"/>
                  <a:cs typeface="ヒラギノ角ゴ ProN W3" charset="0"/>
                  <a:sym typeface="Gotham-Light" charset="0"/>
                </a:endParaRPr>
              </a:p>
            </p:txBody>
          </p:sp>
          <p:sp>
            <p:nvSpPr>
              <p:cNvPr id="69" name="Rounded Rectangle 68"/>
              <p:cNvSpPr/>
              <p:nvPr/>
            </p:nvSpPr>
            <p:spPr bwMode="auto">
              <a:xfrm>
                <a:off x="1968844" y="4885326"/>
                <a:ext cx="982174" cy="518977"/>
              </a:xfrm>
              <a:prstGeom prst="roundRect">
                <a:avLst>
                  <a:gd name="adj" fmla="val 30926"/>
                </a:avLst>
              </a:prstGeom>
              <a:gradFill flip="none" rotWithShape="1">
                <a:gsLst>
                  <a:gs pos="0">
                    <a:schemeClr val="bg1">
                      <a:alpha val="0"/>
                    </a:schemeClr>
                  </a:gs>
                  <a:gs pos="100000">
                    <a:schemeClr val="bg1">
                      <a:alpha val="45000"/>
                    </a:schemeClr>
                  </a:gs>
                </a:gsLst>
                <a:lin ang="16200000" scaled="1"/>
                <a:tileRect/>
              </a:gradFill>
              <a:ln>
                <a:noFill/>
              </a:ln>
              <a:effectLst>
                <a:outerShdw blurRad="57785" dist="33020" dir="3180000" algn="ctr">
                  <a:srgbClr val="000000">
                    <a:alpha val="30000"/>
                  </a:srgbClr>
                </a:outerShdw>
              </a:effectLst>
              <a:scene3d>
                <a:camera prst="orthographicFront"/>
                <a:lightRig rig="threePt" dir="t"/>
              </a:scene3d>
              <a:sp3d>
                <a:bevelT w="19050" h="25400"/>
              </a:sp3d>
              <a:extLst/>
            </p:spPr>
            <p:txBody>
              <a:bodyPr/>
              <a:lstStyle/>
              <a:p>
                <a:pPr algn="ctr" defTabSz="384048">
                  <a:defRPr/>
                </a:pPr>
                <a:endParaRPr lang="en-US" dirty="0">
                  <a:solidFill>
                    <a:srgbClr val="414141"/>
                  </a:solidFill>
                  <a:latin typeface="Gotham-Light" charset="0"/>
                  <a:ea typeface="ヒラギノ角ゴ ProN W3" charset="0"/>
                  <a:cs typeface="ヒラギノ角ゴ ProN W3" charset="0"/>
                  <a:sym typeface="Gotham-Light" charset="0"/>
                </a:endParaRPr>
              </a:p>
            </p:txBody>
          </p:sp>
        </p:grpSp>
        <p:sp>
          <p:nvSpPr>
            <p:cNvPr id="67" name="TextBox 66"/>
            <p:cNvSpPr txBox="1"/>
            <p:nvPr/>
          </p:nvSpPr>
          <p:spPr>
            <a:xfrm>
              <a:off x="1153616" y="4953454"/>
              <a:ext cx="831844" cy="439858"/>
            </a:xfrm>
            <a:prstGeom prst="rect">
              <a:avLst/>
            </a:prstGeom>
            <a:noFill/>
            <a:scene3d>
              <a:camera prst="orthographicFront"/>
              <a:lightRig rig="threePt" dir="t"/>
            </a:scene3d>
            <a:sp3d>
              <a:bevelT w="19050" h="25400"/>
            </a:sp3d>
          </p:spPr>
          <p:txBody>
            <a:bodyPr>
              <a:spAutoFit/>
            </a:bodyPr>
            <a:lstStyle/>
            <a:p>
              <a:pPr algn="ctr">
                <a:defRPr/>
              </a:pPr>
              <a:r>
                <a:rPr lang="en-US" sz="700" b="1" dirty="0">
                  <a:solidFill>
                    <a:schemeClr val="bg1"/>
                  </a:solidFill>
                  <a:ea typeface="+mn-ea"/>
                  <a:cs typeface="Arial" pitchFamily="34" charset="0"/>
                </a:rPr>
                <a:t>Win</a:t>
              </a:r>
            </a:p>
          </p:txBody>
        </p:sp>
      </p:grpSp>
      <p:grpSp>
        <p:nvGrpSpPr>
          <p:cNvPr id="16" name="Group 69"/>
          <p:cNvGrpSpPr/>
          <p:nvPr/>
        </p:nvGrpSpPr>
        <p:grpSpPr>
          <a:xfrm flipH="1">
            <a:off x="2740668" y="3153153"/>
            <a:ext cx="471167" cy="412969"/>
            <a:chOff x="1047177" y="4672075"/>
            <a:chExt cx="1035659" cy="907988"/>
          </a:xfrm>
          <a:effectLst>
            <a:outerShdw blurRad="76200" dir="18900000" sy="23000" kx="-1200000" algn="bl" rotWithShape="0">
              <a:prstClr val="black">
                <a:alpha val="20000"/>
              </a:prstClr>
            </a:outerShdw>
          </a:effectLst>
        </p:grpSpPr>
        <p:grpSp>
          <p:nvGrpSpPr>
            <p:cNvPr id="17" name="Group 70"/>
            <p:cNvGrpSpPr/>
            <p:nvPr/>
          </p:nvGrpSpPr>
          <p:grpSpPr>
            <a:xfrm>
              <a:off x="1114269" y="4672075"/>
              <a:ext cx="906363" cy="907988"/>
              <a:chOff x="1964725" y="4885326"/>
              <a:chExt cx="988540" cy="990312"/>
            </a:xfrm>
          </p:grpSpPr>
          <p:sp>
            <p:nvSpPr>
              <p:cNvPr id="73" name="Rounded Rectangle 72"/>
              <p:cNvSpPr/>
              <p:nvPr/>
            </p:nvSpPr>
            <p:spPr bwMode="auto">
              <a:xfrm>
                <a:off x="1964725" y="4887098"/>
                <a:ext cx="988540" cy="988540"/>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6200000" scaled="1"/>
                <a:tileRect/>
              </a:gradFill>
              <a:ln>
                <a:noFill/>
              </a:ln>
              <a:effectLst/>
              <a:scene3d>
                <a:camera prst="orthographicFront"/>
                <a:lightRig rig="threePt" dir="t"/>
              </a:scene3d>
              <a:sp3d>
                <a:bevelT w="19050" h="25400"/>
              </a:sp3d>
              <a:extLst/>
            </p:spPr>
            <p:txBody>
              <a:bodyPr/>
              <a:lstStyle/>
              <a:p>
                <a:pPr algn="ctr" defTabSz="384048">
                  <a:defRPr/>
                </a:pPr>
                <a:endParaRPr lang="en-US" dirty="0">
                  <a:solidFill>
                    <a:srgbClr val="414141"/>
                  </a:solidFill>
                  <a:latin typeface="Gotham-Light" charset="0"/>
                  <a:ea typeface="ヒラギノ角ゴ ProN W3" charset="0"/>
                  <a:cs typeface="ヒラギノ角ゴ ProN W3" charset="0"/>
                  <a:sym typeface="Gotham-Light" charset="0"/>
                </a:endParaRPr>
              </a:p>
            </p:txBody>
          </p:sp>
          <p:sp>
            <p:nvSpPr>
              <p:cNvPr id="74" name="Rounded Rectangle 73"/>
              <p:cNvSpPr/>
              <p:nvPr/>
            </p:nvSpPr>
            <p:spPr bwMode="auto">
              <a:xfrm>
                <a:off x="1968844" y="4885326"/>
                <a:ext cx="982174" cy="518977"/>
              </a:xfrm>
              <a:prstGeom prst="roundRect">
                <a:avLst>
                  <a:gd name="adj" fmla="val 30926"/>
                </a:avLst>
              </a:prstGeom>
              <a:gradFill flip="none" rotWithShape="1">
                <a:gsLst>
                  <a:gs pos="0">
                    <a:schemeClr val="bg1">
                      <a:alpha val="0"/>
                    </a:schemeClr>
                  </a:gs>
                  <a:gs pos="100000">
                    <a:schemeClr val="bg1">
                      <a:alpha val="45000"/>
                    </a:schemeClr>
                  </a:gs>
                </a:gsLst>
                <a:lin ang="16200000" scaled="1"/>
                <a:tileRect/>
              </a:gradFill>
              <a:ln>
                <a:noFill/>
              </a:ln>
              <a:effectLst>
                <a:outerShdw blurRad="57785" dist="33020" dir="3180000" algn="ctr">
                  <a:srgbClr val="000000">
                    <a:alpha val="30000"/>
                  </a:srgbClr>
                </a:outerShdw>
              </a:effectLst>
              <a:scene3d>
                <a:camera prst="orthographicFront"/>
                <a:lightRig rig="threePt" dir="t"/>
              </a:scene3d>
              <a:sp3d>
                <a:bevelT w="19050" h="25400"/>
              </a:sp3d>
              <a:extLst/>
            </p:spPr>
            <p:txBody>
              <a:bodyPr/>
              <a:lstStyle/>
              <a:p>
                <a:pPr algn="ctr" defTabSz="384048">
                  <a:defRPr/>
                </a:pPr>
                <a:endParaRPr lang="en-US" dirty="0">
                  <a:solidFill>
                    <a:srgbClr val="414141"/>
                  </a:solidFill>
                  <a:latin typeface="Gotham-Light" charset="0"/>
                  <a:ea typeface="ヒラギノ角ゴ ProN W3" charset="0"/>
                  <a:cs typeface="ヒラギノ角ゴ ProN W3" charset="0"/>
                  <a:sym typeface="Gotham-Light" charset="0"/>
                </a:endParaRPr>
              </a:p>
            </p:txBody>
          </p:sp>
        </p:grpSp>
        <p:sp>
          <p:nvSpPr>
            <p:cNvPr id="72" name="TextBox 71"/>
            <p:cNvSpPr txBox="1"/>
            <p:nvPr/>
          </p:nvSpPr>
          <p:spPr>
            <a:xfrm>
              <a:off x="1047177" y="4920493"/>
              <a:ext cx="1035659" cy="439858"/>
            </a:xfrm>
            <a:prstGeom prst="rect">
              <a:avLst/>
            </a:prstGeom>
            <a:noFill/>
            <a:scene3d>
              <a:camera prst="orthographicFront"/>
              <a:lightRig rig="threePt" dir="t"/>
            </a:scene3d>
            <a:sp3d>
              <a:bevelT w="19050" h="25400"/>
            </a:sp3d>
          </p:spPr>
          <p:txBody>
            <a:bodyPr>
              <a:spAutoFit/>
            </a:bodyPr>
            <a:lstStyle/>
            <a:p>
              <a:pPr>
                <a:defRPr/>
              </a:pPr>
              <a:r>
                <a:rPr lang="en-US" sz="700" b="1" dirty="0">
                  <a:solidFill>
                    <a:schemeClr val="bg1"/>
                  </a:solidFill>
                  <a:ea typeface="+mn-ea"/>
                  <a:cs typeface="Arial" pitchFamily="34" charset="0"/>
                </a:rPr>
                <a:t>Entprs</a:t>
              </a:r>
            </a:p>
          </p:txBody>
        </p:sp>
      </p:grpSp>
      <p:sp>
        <p:nvSpPr>
          <p:cNvPr id="14371" name="Rectangle 95"/>
          <p:cNvSpPr>
            <a:spLocks noChangeArrowheads="1"/>
          </p:cNvSpPr>
          <p:nvPr/>
        </p:nvSpPr>
        <p:spPr bwMode="auto">
          <a:xfrm>
            <a:off x="304800" y="4489450"/>
            <a:ext cx="1252538" cy="1281113"/>
          </a:xfrm>
          <a:prstGeom prst="rect">
            <a:avLst/>
          </a:prstGeom>
          <a:solidFill>
            <a:schemeClr val="bg1">
              <a:alpha val="70195"/>
            </a:schemeClr>
          </a:solidFill>
          <a:ln w="19050">
            <a:noFill/>
            <a:round/>
            <a:headEnd/>
            <a:tailEnd/>
          </a:ln>
        </p:spPr>
        <p:txBody>
          <a:bodyPr wrap="none" lIns="0" tIns="0" rIns="0" bIns="0" anchor="ctr"/>
          <a:lstStyle/>
          <a:p>
            <a:pPr algn="ctr"/>
            <a:endParaRPr lang="en-US" altLang="zh-CN" sz="1800">
              <a:solidFill>
                <a:srgbClr val="FFFFFF"/>
              </a:solidFill>
            </a:endParaRPr>
          </a:p>
        </p:txBody>
      </p:sp>
      <p:sp>
        <p:nvSpPr>
          <p:cNvPr id="14372" name="Rectangle 96"/>
          <p:cNvSpPr>
            <a:spLocks noChangeArrowheads="1"/>
          </p:cNvSpPr>
          <p:nvPr/>
        </p:nvSpPr>
        <p:spPr bwMode="auto">
          <a:xfrm>
            <a:off x="357188" y="1066800"/>
            <a:ext cx="1395412" cy="1281113"/>
          </a:xfrm>
          <a:prstGeom prst="rect">
            <a:avLst/>
          </a:prstGeom>
          <a:solidFill>
            <a:schemeClr val="bg1">
              <a:alpha val="70195"/>
            </a:schemeClr>
          </a:solidFill>
          <a:ln w="19050">
            <a:noFill/>
            <a:round/>
            <a:headEnd/>
            <a:tailEnd/>
          </a:ln>
        </p:spPr>
        <p:txBody>
          <a:bodyPr wrap="none" lIns="0" tIns="0" rIns="0" bIns="0" anchor="ctr"/>
          <a:lstStyle/>
          <a:p>
            <a:pPr algn="ctr"/>
            <a:endParaRPr lang="en-US" altLang="zh-CN" sz="1800">
              <a:solidFill>
                <a:srgbClr val="FFFFFF"/>
              </a:solidFill>
            </a:endParaRPr>
          </a:p>
        </p:txBody>
      </p:sp>
      <p:grpSp>
        <p:nvGrpSpPr>
          <p:cNvPr id="18" name="Group 80"/>
          <p:cNvGrpSpPr/>
          <p:nvPr/>
        </p:nvGrpSpPr>
        <p:grpSpPr>
          <a:xfrm rot="290224">
            <a:off x="2922514" y="1843572"/>
            <a:ext cx="4552790" cy="671057"/>
            <a:chOff x="2805148" y="1492273"/>
            <a:chExt cx="4171749" cy="671057"/>
          </a:xfrm>
          <a:gradFill flip="none" rotWithShape="1">
            <a:gsLst>
              <a:gs pos="0">
                <a:schemeClr val="accent1">
                  <a:alpha val="88000"/>
                </a:schemeClr>
              </a:gs>
              <a:gs pos="78000">
                <a:srgbClr val="FFFFFF">
                  <a:alpha val="0"/>
                </a:srgbClr>
              </a:gs>
            </a:gsLst>
            <a:lin ang="0" scaled="1"/>
            <a:tileRect/>
          </a:gradFill>
        </p:grpSpPr>
        <p:grpSp>
          <p:nvGrpSpPr>
            <p:cNvPr id="19" name="Group 81"/>
            <p:cNvGrpSpPr/>
            <p:nvPr/>
          </p:nvGrpSpPr>
          <p:grpSpPr>
            <a:xfrm>
              <a:off x="2805148" y="1492273"/>
              <a:ext cx="4171749" cy="671057"/>
              <a:chOff x="2805148" y="1492273"/>
              <a:chExt cx="4171749" cy="671057"/>
            </a:xfrm>
            <a:grpFill/>
          </p:grpSpPr>
          <p:sp>
            <p:nvSpPr>
              <p:cNvPr id="84" name="Trapezoid 83"/>
              <p:cNvSpPr/>
              <p:nvPr/>
            </p:nvSpPr>
            <p:spPr bwMode="auto">
              <a:xfrm rot="15909776">
                <a:off x="4307355" y="44212"/>
                <a:ext cx="616911" cy="3621326"/>
              </a:xfrm>
              <a:prstGeom prst="trapezoid">
                <a:avLst>
                  <a:gd name="adj" fmla="val 48547"/>
                </a:avLst>
              </a:prstGeom>
              <a:gradFill flip="none" rotWithShape="1">
                <a:gsLst>
                  <a:gs pos="0">
                    <a:schemeClr val="bg1"/>
                  </a:gs>
                  <a:gs pos="100000">
                    <a:schemeClr val="accent4">
                      <a:lumMod val="75000"/>
                    </a:schemeClr>
                  </a:gs>
                </a:gsLst>
                <a:lin ang="15060000" scaled="0"/>
                <a:tileRect/>
              </a:gradFill>
              <a:ln w="19050">
                <a:noFill/>
                <a:round/>
                <a:headEnd/>
                <a:tailEnd/>
              </a:ln>
            </p:spPr>
            <p:txBody>
              <a:bodyPr wrap="none" lIns="0" tIns="0" rIns="0" bIns="0" anchor="ctr"/>
              <a:lstStyle/>
              <a:p>
                <a:pPr algn="ctr">
                  <a:defRPr/>
                </a:pPr>
                <a:endParaRPr lang="en-US" sz="1800" dirty="0">
                  <a:solidFill>
                    <a:srgbClr val="FFFFFF"/>
                  </a:solidFill>
                  <a:latin typeface="Arial" charset="0"/>
                  <a:ea typeface="+mn-ea"/>
                  <a:cs typeface="Arial" charset="0"/>
                </a:endParaRPr>
              </a:p>
            </p:txBody>
          </p:sp>
          <p:pic>
            <p:nvPicPr>
              <p:cNvPr id="95" name="Picture 94" descr="Picture 1.png"/>
              <p:cNvPicPr>
                <a:picLocks noChangeAspect="1"/>
              </p:cNvPicPr>
              <p:nvPr/>
            </p:nvPicPr>
            <p:blipFill>
              <a:blip r:embed="rId15" cstate="email">
                <a:extLst>
                  <a:ext uri="{28A0092B-C50C-407E-A947-70E740481C1C}"/>
                </a:extLst>
              </a:blip>
              <a:srcRect/>
              <a:stretch>
                <a:fillRect/>
              </a:stretch>
            </p:blipFill>
            <p:spPr bwMode="auto">
              <a:xfrm rot="1213550">
                <a:off x="6257072" y="1492273"/>
                <a:ext cx="719825" cy="494527"/>
              </a:xfrm>
              <a:prstGeom prst="rect">
                <a:avLst/>
              </a:prstGeom>
              <a:grpFill/>
              <a:ln w="9525">
                <a:noFill/>
                <a:miter lim="800000"/>
                <a:headEnd/>
                <a:tailEnd/>
              </a:ln>
            </p:spPr>
          </p:pic>
        </p:grpSp>
        <p:sp>
          <p:nvSpPr>
            <p:cNvPr id="83" name="TextBox 82"/>
            <p:cNvSpPr txBox="1"/>
            <p:nvPr/>
          </p:nvSpPr>
          <p:spPr>
            <a:xfrm rot="21516745">
              <a:off x="4621846" y="1655580"/>
              <a:ext cx="1070375" cy="307777"/>
            </a:xfrm>
            <a:prstGeom prst="rect">
              <a:avLst/>
            </a:prstGeom>
            <a:noFill/>
            <a:ln>
              <a:noFill/>
            </a:ln>
          </p:spPr>
          <p:txBody>
            <a:bodyPr>
              <a:spAutoFit/>
            </a:bodyPr>
            <a:lstStyle/>
            <a:p>
              <a:pPr>
                <a:defRPr/>
              </a:pPr>
              <a:r>
                <a:rPr lang="en-US" sz="1400" dirty="0">
                  <a:solidFill>
                    <a:srgbClr val="333333"/>
                  </a:solidFill>
                  <a:latin typeface="+mj-lt"/>
                  <a:ea typeface="+mn-ea"/>
                  <a:cs typeface="Verdana"/>
                </a:rPr>
                <a:t>HTML 5.0</a:t>
              </a:r>
            </a:p>
          </p:txBody>
        </p:sp>
      </p:grpSp>
      <p:sp>
        <p:nvSpPr>
          <p:cNvPr id="102" name="Rounded Rectangle 101"/>
          <p:cNvSpPr/>
          <p:nvPr/>
        </p:nvSpPr>
        <p:spPr bwMode="auto">
          <a:xfrm>
            <a:off x="197998" y="5744814"/>
            <a:ext cx="8763000" cy="503586"/>
          </a:xfrm>
          <a:prstGeom prst="roundRect">
            <a:avLst/>
          </a:prstGeom>
          <a:solidFill>
            <a:srgbClr val="0070C0"/>
          </a:solidFill>
          <a:ln w="12700">
            <a:solidFill>
              <a:schemeClr val="accent1">
                <a:lumMod val="75000"/>
              </a:schemeClr>
            </a:solidFill>
            <a:headEnd type="none" w="med" len="med"/>
            <a:tailEnd type="none" w="med" len="med"/>
          </a:ln>
          <a:effectLst>
            <a:outerShdw blurRad="50800" dist="38100" dir="2700000" algn="tl" rotWithShape="0">
              <a:srgbClr val="000000">
                <a:alpha val="43000"/>
              </a:srgbClr>
            </a:outerShdw>
          </a:effectLst>
          <a:scene3d>
            <a:camera prst="orthographicFront"/>
            <a:lightRig rig="threePt" dir="t"/>
          </a:scene3d>
          <a:sp3d>
            <a:bevelT w="38100" h="12700"/>
          </a:sp3d>
          <a:extLst/>
        </p:spPr>
        <p:style>
          <a:lnRef idx="1">
            <a:schemeClr val="accent4"/>
          </a:lnRef>
          <a:fillRef idx="3">
            <a:schemeClr val="accent4"/>
          </a:fillRef>
          <a:effectRef idx="2">
            <a:schemeClr val="accent4"/>
          </a:effectRef>
          <a:fontRef idx="minor">
            <a:schemeClr val="lt1"/>
          </a:fontRef>
        </p:style>
        <p:txBody>
          <a:bodyPr anchor="ctr"/>
          <a:lstStyle/>
          <a:p>
            <a:pPr algn="ctr">
              <a:lnSpc>
                <a:spcPct val="85000"/>
              </a:lnSpc>
              <a:defRPr/>
            </a:pPr>
            <a:r>
              <a:rPr lang="en-US" altLang="en-US" sz="2000" b="1">
                <a:solidFill>
                  <a:schemeClr val="bg1"/>
                </a:solidFill>
                <a:effectLst>
                  <a:outerShdw blurRad="38100" dist="38100" dir="2700000" algn="tl">
                    <a:srgbClr val="C0C0C0"/>
                  </a:outerShdw>
                </a:effectLst>
              </a:rPr>
              <a:t>任意</a:t>
            </a:r>
            <a:r>
              <a:rPr lang="zh-CN" altLang="en-US" sz="2000" b="1">
                <a:solidFill>
                  <a:schemeClr val="bg1"/>
                </a:solidFill>
                <a:effectLst>
                  <a:outerShdw blurRad="38100" dist="38100" dir="2700000" algn="tl">
                    <a:srgbClr val="C0C0C0"/>
                  </a:outerShdw>
                </a:effectLst>
              </a:rPr>
              <a:t>平台上通过浏览器访问</a:t>
            </a:r>
            <a:r>
              <a:rPr lang="en-US" altLang="zh-CN" sz="2000" b="1">
                <a:solidFill>
                  <a:schemeClr val="bg1"/>
                </a:solidFill>
                <a:effectLst>
                  <a:outerShdw blurRad="38100" dist="38100" dir="2700000" algn="tl">
                    <a:srgbClr val="C0C0C0"/>
                  </a:outerShdw>
                </a:effectLst>
              </a:rPr>
              <a:t>Windows</a:t>
            </a:r>
            <a:r>
              <a:rPr lang="zh-CN" altLang="en-US" sz="2000" b="1">
                <a:solidFill>
                  <a:schemeClr val="bg1"/>
                </a:solidFill>
                <a:effectLst>
                  <a:outerShdw blurRad="38100" dist="38100" dir="2700000" algn="tl">
                    <a:srgbClr val="C0C0C0"/>
                  </a:outerShdw>
                </a:effectLst>
              </a:rPr>
              <a:t>，</a:t>
            </a:r>
            <a:r>
              <a:rPr lang="en-US" altLang="zh-CN" sz="2000" b="1">
                <a:solidFill>
                  <a:schemeClr val="bg1"/>
                </a:solidFill>
                <a:effectLst>
                  <a:outerShdw blurRad="38100" dist="38100" dir="2700000" algn="tl">
                    <a:srgbClr val="C0C0C0"/>
                  </a:outerShdw>
                </a:effectLst>
              </a:rPr>
              <a:t>Linux</a:t>
            </a:r>
            <a:r>
              <a:rPr lang="zh-CN" altLang="en-US" sz="2000" b="1">
                <a:solidFill>
                  <a:schemeClr val="bg1"/>
                </a:solidFill>
                <a:effectLst>
                  <a:outerShdw blurRad="38100" dist="38100" dir="2700000" algn="tl">
                    <a:srgbClr val="C0C0C0"/>
                  </a:outerShdw>
                </a:effectLst>
              </a:rPr>
              <a:t>应用程序，无需安装任何客户端</a:t>
            </a:r>
          </a:p>
        </p:txBody>
      </p:sp>
      <p:grpSp>
        <p:nvGrpSpPr>
          <p:cNvPr id="20" name="Group 102"/>
          <p:cNvGrpSpPr>
            <a:grpSpLocks/>
          </p:cNvGrpSpPr>
          <p:nvPr/>
        </p:nvGrpSpPr>
        <p:grpSpPr bwMode="auto">
          <a:xfrm flipH="1">
            <a:off x="2751138" y="3622675"/>
            <a:ext cx="479425" cy="412750"/>
            <a:chOff x="4410409" y="6456145"/>
            <a:chExt cx="924546" cy="825939"/>
          </a:xfrm>
        </p:grpSpPr>
        <p:grpSp>
          <p:nvGrpSpPr>
            <p:cNvPr id="21" name="Group 103"/>
            <p:cNvGrpSpPr/>
            <p:nvPr/>
          </p:nvGrpSpPr>
          <p:grpSpPr>
            <a:xfrm>
              <a:off x="4457932" y="6456145"/>
              <a:ext cx="824461" cy="825939"/>
              <a:chOff x="1964724" y="4885326"/>
              <a:chExt cx="988540" cy="990313"/>
            </a:xfrm>
            <a:effectLst>
              <a:outerShdw blurRad="76200" dir="18900000" sy="23000" kx="-1200000" algn="bl" rotWithShape="0">
                <a:prstClr val="black">
                  <a:alpha val="20000"/>
                </a:prstClr>
              </a:outerShdw>
            </a:effectLst>
          </p:grpSpPr>
          <p:sp>
            <p:nvSpPr>
              <p:cNvPr id="106" name="Rounded Rectangle 105"/>
              <p:cNvSpPr/>
              <p:nvPr/>
            </p:nvSpPr>
            <p:spPr bwMode="auto">
              <a:xfrm>
                <a:off x="1964724" y="4887099"/>
                <a:ext cx="988540" cy="988540"/>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a:scene3d>
                <a:camera prst="orthographicFront"/>
                <a:lightRig rig="threePt" dir="t"/>
              </a:scene3d>
              <a:sp3d>
                <a:bevelT w="19050" h="25400"/>
              </a:sp3d>
              <a:extLst/>
            </p:spPr>
            <p:txBody>
              <a:bodyPr/>
              <a:lstStyle/>
              <a:p>
                <a:pPr algn="ctr" defTabSz="384048">
                  <a:defRPr/>
                </a:pPr>
                <a:endParaRPr lang="en-US" dirty="0">
                  <a:solidFill>
                    <a:srgbClr val="414141"/>
                  </a:solidFill>
                  <a:latin typeface="Gotham-Light" charset="0"/>
                  <a:ea typeface="ヒラギノ角ゴ ProN W3" charset="0"/>
                  <a:cs typeface="ヒラギノ角ゴ ProN W3" charset="0"/>
                  <a:sym typeface="Gotham-Light" charset="0"/>
                </a:endParaRPr>
              </a:p>
            </p:txBody>
          </p:sp>
          <p:sp>
            <p:nvSpPr>
              <p:cNvPr id="107" name="Rounded Rectangle 106"/>
              <p:cNvSpPr/>
              <p:nvPr/>
            </p:nvSpPr>
            <p:spPr bwMode="auto">
              <a:xfrm>
                <a:off x="1968844" y="4885326"/>
                <a:ext cx="982174" cy="518977"/>
              </a:xfrm>
              <a:prstGeom prst="roundRect">
                <a:avLst>
                  <a:gd name="adj" fmla="val 30926"/>
                </a:avLst>
              </a:prstGeom>
              <a:gradFill flip="none" rotWithShape="1">
                <a:gsLst>
                  <a:gs pos="0">
                    <a:schemeClr val="bg1">
                      <a:alpha val="0"/>
                    </a:schemeClr>
                  </a:gs>
                  <a:gs pos="100000">
                    <a:schemeClr val="bg1">
                      <a:alpha val="45000"/>
                    </a:schemeClr>
                  </a:gs>
                </a:gsLst>
                <a:lin ang="16200000" scaled="1"/>
                <a:tileRect/>
              </a:gradFill>
              <a:ln>
                <a:noFill/>
              </a:ln>
              <a:effectLst>
                <a:outerShdw blurRad="57785" dist="33020" dir="3180000" algn="ctr">
                  <a:srgbClr val="000000">
                    <a:alpha val="30000"/>
                  </a:srgbClr>
                </a:outerShdw>
              </a:effectLst>
              <a:scene3d>
                <a:camera prst="orthographicFront"/>
                <a:lightRig rig="threePt" dir="t"/>
              </a:scene3d>
              <a:sp3d>
                <a:bevelT w="19050" h="25400"/>
              </a:sp3d>
              <a:extLst/>
            </p:spPr>
            <p:txBody>
              <a:bodyPr/>
              <a:lstStyle/>
              <a:p>
                <a:pPr algn="ctr" defTabSz="384048">
                  <a:defRPr/>
                </a:pPr>
                <a:endParaRPr lang="en-US" dirty="0">
                  <a:solidFill>
                    <a:srgbClr val="414141"/>
                  </a:solidFill>
                  <a:latin typeface="Gotham-Light" charset="0"/>
                  <a:ea typeface="ヒラギノ角ゴ ProN W3" charset="0"/>
                  <a:cs typeface="ヒラギノ角ゴ ProN W3" charset="0"/>
                  <a:sym typeface="Gotham-Light" charset="0"/>
                </a:endParaRPr>
              </a:p>
            </p:txBody>
          </p:sp>
        </p:grpSp>
        <p:sp>
          <p:nvSpPr>
            <p:cNvPr id="105" name="TextBox 104"/>
            <p:cNvSpPr txBox="1"/>
            <p:nvPr/>
          </p:nvSpPr>
          <p:spPr>
            <a:xfrm>
              <a:off x="4410409" y="6689955"/>
              <a:ext cx="924546" cy="400110"/>
            </a:xfrm>
            <a:prstGeom prst="rect">
              <a:avLst/>
            </a:prstGeom>
            <a:noFill/>
            <a:scene3d>
              <a:camera prst="orthographicFront"/>
              <a:lightRig rig="threePt" dir="t"/>
            </a:scene3d>
            <a:sp3d>
              <a:bevelT w="19050" h="25400"/>
            </a:sp3d>
          </p:spPr>
          <p:txBody>
            <a:bodyPr>
              <a:spAutoFit/>
            </a:bodyPr>
            <a:lstStyle/>
            <a:p>
              <a:pPr>
                <a:defRPr/>
              </a:pPr>
              <a:r>
                <a:rPr lang="en-US" sz="700" b="1" dirty="0">
                  <a:solidFill>
                    <a:schemeClr val="bg1"/>
                  </a:solidFill>
                  <a:ea typeface="+mn-ea"/>
                  <a:cs typeface="Arial" pitchFamily="34" charset="0"/>
                </a:rPr>
                <a:t>Mobile</a:t>
              </a:r>
            </a:p>
          </p:txBody>
        </p:sp>
      </p:grpSp>
      <p:grpSp>
        <p:nvGrpSpPr>
          <p:cNvPr id="27" name="Group 107"/>
          <p:cNvGrpSpPr/>
          <p:nvPr/>
        </p:nvGrpSpPr>
        <p:grpSpPr>
          <a:xfrm rot="680156">
            <a:off x="2549478" y="3860345"/>
            <a:ext cx="5064917" cy="584258"/>
            <a:chOff x="2907521" y="1631071"/>
            <a:chExt cx="4096328" cy="584258"/>
          </a:xfrm>
          <a:gradFill flip="none" rotWithShape="1">
            <a:gsLst>
              <a:gs pos="0">
                <a:schemeClr val="accent1">
                  <a:alpha val="88000"/>
                </a:schemeClr>
              </a:gs>
              <a:gs pos="78000">
                <a:srgbClr val="FFFFFF">
                  <a:alpha val="0"/>
                </a:srgbClr>
              </a:gs>
            </a:gsLst>
            <a:lin ang="0" scaled="1"/>
            <a:tileRect/>
          </a:gradFill>
        </p:grpSpPr>
        <p:grpSp>
          <p:nvGrpSpPr>
            <p:cNvPr id="28" name="Group 108"/>
            <p:cNvGrpSpPr/>
            <p:nvPr/>
          </p:nvGrpSpPr>
          <p:grpSpPr>
            <a:xfrm>
              <a:off x="2907521" y="1631071"/>
              <a:ext cx="4096328" cy="584258"/>
              <a:chOff x="2907521" y="1631071"/>
              <a:chExt cx="4096328" cy="584258"/>
            </a:xfrm>
            <a:grpFill/>
          </p:grpSpPr>
          <p:sp>
            <p:nvSpPr>
              <p:cNvPr id="111" name="Trapezoid 110"/>
              <p:cNvSpPr/>
              <p:nvPr/>
            </p:nvSpPr>
            <p:spPr bwMode="auto">
              <a:xfrm rot="15965927">
                <a:off x="4458773" y="79819"/>
                <a:ext cx="584258" cy="3686762"/>
              </a:xfrm>
              <a:prstGeom prst="trapezoid">
                <a:avLst>
                  <a:gd name="adj" fmla="val 48547"/>
                </a:avLst>
              </a:prstGeom>
              <a:gradFill flip="none" rotWithShape="1">
                <a:gsLst>
                  <a:gs pos="0">
                    <a:schemeClr val="bg1"/>
                  </a:gs>
                  <a:gs pos="100000">
                    <a:schemeClr val="accent4">
                      <a:lumMod val="75000"/>
                    </a:schemeClr>
                  </a:gs>
                </a:gsLst>
                <a:lin ang="15060000" scaled="0"/>
                <a:tileRect/>
              </a:gradFill>
              <a:ln w="19050">
                <a:noFill/>
                <a:round/>
                <a:headEnd/>
                <a:tailEnd/>
              </a:ln>
            </p:spPr>
            <p:txBody>
              <a:bodyPr wrap="none" lIns="0" tIns="0" rIns="0" bIns="0" anchor="ctr"/>
              <a:lstStyle/>
              <a:p>
                <a:pPr algn="ctr">
                  <a:defRPr/>
                </a:pPr>
                <a:endParaRPr lang="en-US" sz="1800" dirty="0">
                  <a:solidFill>
                    <a:srgbClr val="FFFFFF"/>
                  </a:solidFill>
                  <a:latin typeface="Arial" charset="0"/>
                  <a:ea typeface="+mn-ea"/>
                  <a:cs typeface="Arial" charset="0"/>
                </a:endParaRPr>
              </a:p>
            </p:txBody>
          </p:sp>
          <p:pic>
            <p:nvPicPr>
              <p:cNvPr id="112" name="Picture 111" descr="Picture 1.png"/>
              <p:cNvPicPr>
                <a:picLocks noChangeAspect="1"/>
              </p:cNvPicPr>
              <p:nvPr/>
            </p:nvPicPr>
            <p:blipFill>
              <a:blip r:embed="rId16" cstate="email">
                <a:extLst>
                  <a:ext uri="{28A0092B-C50C-407E-A947-70E740481C1C}"/>
                </a:extLst>
              </a:blip>
              <a:srcRect/>
              <a:stretch>
                <a:fillRect/>
              </a:stretch>
            </p:blipFill>
            <p:spPr bwMode="auto">
              <a:xfrm rot="712891">
                <a:off x="6476616" y="1639386"/>
                <a:ext cx="527233" cy="392297"/>
              </a:xfrm>
              <a:prstGeom prst="rect">
                <a:avLst/>
              </a:prstGeom>
              <a:grpFill/>
              <a:ln w="9525">
                <a:noFill/>
                <a:miter lim="800000"/>
                <a:headEnd/>
                <a:tailEnd/>
              </a:ln>
            </p:spPr>
          </p:pic>
        </p:grpSp>
        <p:sp>
          <p:nvSpPr>
            <p:cNvPr id="110" name="TextBox 109"/>
            <p:cNvSpPr txBox="1"/>
            <p:nvPr/>
          </p:nvSpPr>
          <p:spPr>
            <a:xfrm rot="21516745">
              <a:off x="4868405" y="1736644"/>
              <a:ext cx="1070375" cy="307777"/>
            </a:xfrm>
            <a:prstGeom prst="rect">
              <a:avLst/>
            </a:prstGeom>
            <a:noFill/>
            <a:ln>
              <a:noFill/>
            </a:ln>
          </p:spPr>
          <p:txBody>
            <a:bodyPr>
              <a:spAutoFit/>
            </a:bodyPr>
            <a:lstStyle/>
            <a:p>
              <a:pPr>
                <a:defRPr/>
              </a:pPr>
              <a:r>
                <a:rPr lang="en-US" sz="1400" dirty="0">
                  <a:solidFill>
                    <a:srgbClr val="333333"/>
                  </a:solidFill>
                  <a:latin typeface="+mj-lt"/>
                  <a:ea typeface="+mn-ea"/>
                  <a:cs typeface="Verdana"/>
                </a:rPr>
                <a:t>HTML 5.0</a:t>
              </a:r>
            </a:p>
          </p:txBody>
        </p:sp>
      </p:grpSp>
      <p:sp>
        <p:nvSpPr>
          <p:cNvPr id="80" name="TextBox 79"/>
          <p:cNvSpPr txBox="1">
            <a:spLocks noChangeArrowheads="1"/>
          </p:cNvSpPr>
          <p:nvPr/>
        </p:nvSpPr>
        <p:spPr bwMode="auto">
          <a:xfrm flipH="1">
            <a:off x="7010400" y="5245100"/>
            <a:ext cx="974725" cy="469900"/>
          </a:xfrm>
          <a:prstGeom prst="rect">
            <a:avLst/>
          </a:prstGeom>
          <a:noFill/>
          <a:ln w="9525">
            <a:noFill/>
            <a:miter lim="800000"/>
            <a:headEnd/>
            <a:tailEnd/>
          </a:ln>
        </p:spPr>
        <p:txBody>
          <a:bodyPr wrap="none" lIns="38405" tIns="19202" rIns="38405" bIns="19202">
            <a:spAutoFit/>
          </a:bodyPr>
          <a:lstStyle/>
          <a:p>
            <a:pPr algn="ctr"/>
            <a:r>
              <a:rPr lang="zh-CN" altLang="en-US" sz="1400" b="1">
                <a:latin typeface="宋体" pitchFamily="2" charset="-122"/>
                <a:ea typeface="宋体" pitchFamily="2" charset="-122"/>
              </a:rPr>
              <a:t>安全</a:t>
            </a:r>
            <a:endParaRPr lang="en-US" altLang="zh-CN" sz="1400" b="1">
              <a:latin typeface="宋体" pitchFamily="2" charset="-122"/>
              <a:ea typeface="宋体" pitchFamily="2" charset="-122"/>
            </a:endParaRPr>
          </a:p>
          <a:p>
            <a:pPr algn="ctr"/>
            <a:r>
              <a:rPr lang="en-US" altLang="en-US" sz="1400" b="1">
                <a:latin typeface="宋体" pitchFamily="2" charset="-122"/>
                <a:ea typeface="宋体" pitchFamily="2" charset="-122"/>
              </a:rPr>
              <a:t>统一</a:t>
            </a:r>
            <a:r>
              <a:rPr lang="zh-CN" altLang="en-US" sz="1400" b="1">
                <a:latin typeface="宋体" pitchFamily="2" charset="-122"/>
                <a:ea typeface="宋体" pitchFamily="2" charset="-122"/>
              </a:rPr>
              <a:t>的访问</a:t>
            </a:r>
          </a:p>
        </p:txBody>
      </p:sp>
      <p:sp>
        <p:nvSpPr>
          <p:cNvPr id="81" name="TextBox 80"/>
          <p:cNvSpPr txBox="1">
            <a:spLocks noChangeArrowheads="1"/>
          </p:cNvSpPr>
          <p:nvPr/>
        </p:nvSpPr>
        <p:spPr bwMode="auto">
          <a:xfrm flipH="1">
            <a:off x="4267200" y="5257800"/>
            <a:ext cx="1706563" cy="469900"/>
          </a:xfrm>
          <a:prstGeom prst="rect">
            <a:avLst/>
          </a:prstGeom>
          <a:noFill/>
          <a:ln w="9525">
            <a:noFill/>
            <a:miter lim="800000"/>
            <a:headEnd/>
            <a:tailEnd/>
          </a:ln>
        </p:spPr>
        <p:txBody>
          <a:bodyPr wrap="none" lIns="38405" tIns="19202" rIns="38405" bIns="19202">
            <a:spAutoFit/>
          </a:bodyPr>
          <a:lstStyle/>
          <a:p>
            <a:pPr algn="ctr"/>
            <a:r>
              <a:rPr lang="zh-CN" altLang="en-US" sz="1400" b="1">
                <a:latin typeface="宋体" pitchFamily="2" charset="-122"/>
                <a:ea typeface="宋体" pitchFamily="2" charset="-122"/>
              </a:rPr>
              <a:t>基于角色的策略驱</a:t>
            </a:r>
            <a:endParaRPr lang="en-US" altLang="zh-CN" sz="1400" b="1">
              <a:latin typeface="宋体" pitchFamily="2" charset="-122"/>
              <a:ea typeface="宋体" pitchFamily="2" charset="-122"/>
            </a:endParaRPr>
          </a:p>
          <a:p>
            <a:pPr algn="ctr"/>
            <a:r>
              <a:rPr lang="zh-CN" altLang="en-US" sz="1400" b="1">
                <a:latin typeface="宋体" pitchFamily="2" charset="-122"/>
                <a:ea typeface="宋体" pitchFamily="2" charset="-122"/>
              </a:rPr>
              <a:t>动的数据和应用管理</a:t>
            </a:r>
          </a:p>
        </p:txBody>
      </p:sp>
      <p:sp>
        <p:nvSpPr>
          <p:cNvPr id="79" name="矩形 78"/>
          <p:cNvSpPr/>
          <p:nvPr/>
        </p:nvSpPr>
        <p:spPr>
          <a:xfrm>
            <a:off x="7715272" y="1"/>
            <a:ext cx="1428728" cy="1200329"/>
          </a:xfrm>
          <a:prstGeom prst="rect">
            <a:avLst/>
          </a:prstGeom>
          <a:noFill/>
        </p:spPr>
        <p:txBody>
          <a:bodyPr wrap="square" lIns="91440" tIns="45720" rIns="91440" bIns="45720">
            <a:spAutoFit/>
          </a:bodyPr>
          <a:lstStyle/>
          <a:p>
            <a:pPr algn="ctr"/>
            <a:r>
              <a:rPr lang="zh-CN" altLang="en-US" sz="36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尚未发布</a:t>
            </a:r>
            <a:endParaRPr lang="zh-CN" altLang="en-US" sz="36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nodeType="afterGroup">
                            <p:stCondLst>
                              <p:cond delay="1000"/>
                            </p:stCondLst>
                            <p:childTnLst>
                              <p:par>
                                <p:cTn id="13" presetID="55" presetClass="entr" presetSubtype="0" fill="hold" nodeType="afterEffect">
                                  <p:stCondLst>
                                    <p:cond delay="0"/>
                                  </p:stCondLst>
                                  <p:childTnLst>
                                    <p:set>
                                      <p:cBhvr>
                                        <p:cTn id="14" dur="1" fill="hold">
                                          <p:stCondLst>
                                            <p:cond delay="0"/>
                                          </p:stCondLst>
                                        </p:cTn>
                                        <p:tgtEl>
                                          <p:spTgt spid="102"/>
                                        </p:tgtEl>
                                        <p:attrNameLst>
                                          <p:attrName>style.visibility</p:attrName>
                                        </p:attrNameLst>
                                      </p:cBhvr>
                                      <p:to>
                                        <p:strVal val="visible"/>
                                      </p:to>
                                    </p:set>
                                    <p:anim calcmode="lin" valueType="num">
                                      <p:cBhvr>
                                        <p:cTn id="15" dur="1000" fill="hold"/>
                                        <p:tgtEl>
                                          <p:spTgt spid="102"/>
                                        </p:tgtEl>
                                        <p:attrNameLst>
                                          <p:attrName>ppt_w</p:attrName>
                                        </p:attrNameLst>
                                      </p:cBhvr>
                                      <p:tavLst>
                                        <p:tav tm="0">
                                          <p:val>
                                            <p:strVal val="#ppt_w*0.70"/>
                                          </p:val>
                                        </p:tav>
                                        <p:tav tm="100000">
                                          <p:val>
                                            <p:strVal val="#ppt_w"/>
                                          </p:val>
                                        </p:tav>
                                      </p:tavLst>
                                    </p:anim>
                                    <p:anim calcmode="lin" valueType="num">
                                      <p:cBhvr>
                                        <p:cTn id="16" dur="1000" fill="hold"/>
                                        <p:tgtEl>
                                          <p:spTgt spid="102"/>
                                        </p:tgtEl>
                                        <p:attrNameLst>
                                          <p:attrName>ppt_h</p:attrName>
                                        </p:attrNameLst>
                                      </p:cBhvr>
                                      <p:tavLst>
                                        <p:tav tm="0">
                                          <p:val>
                                            <p:strVal val="#ppt_h"/>
                                          </p:val>
                                        </p:tav>
                                        <p:tav tm="100000">
                                          <p:val>
                                            <p:strVal val="#ppt_h"/>
                                          </p:val>
                                        </p:tav>
                                      </p:tavLst>
                                    </p:anim>
                                    <p:animEffect transition="in" filter="fade">
                                      <p:cBhvr>
                                        <p:cTn id="17" dur="1000"/>
                                        <p:tgtEl>
                                          <p:spTgt spid="102"/>
                                        </p:tgtEl>
                                      </p:cBhvr>
                                    </p:animEffect>
                                  </p:childTnLst>
                                </p:cTn>
                              </p:par>
                            </p:childTnLst>
                          </p:cTn>
                        </p:par>
                        <p:par>
                          <p:cTn id="18" fill="hold" nodeType="afterGroup">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81"/>
                                        </p:tgtEl>
                                        <p:attrNameLst>
                                          <p:attrName>style.visibility</p:attrName>
                                        </p:attrNameLst>
                                      </p:cBhvr>
                                      <p:to>
                                        <p:strVal val="visible"/>
                                      </p:to>
                                    </p:set>
                                    <p:anim calcmode="lin" valueType="num">
                                      <p:cBhvr>
                                        <p:cTn id="21" dur="500" fill="hold"/>
                                        <p:tgtEl>
                                          <p:spTgt spid="81"/>
                                        </p:tgtEl>
                                        <p:attrNameLst>
                                          <p:attrName>ppt_w</p:attrName>
                                        </p:attrNameLst>
                                      </p:cBhvr>
                                      <p:tavLst>
                                        <p:tav tm="0">
                                          <p:val>
                                            <p:fltVal val="0"/>
                                          </p:val>
                                        </p:tav>
                                        <p:tav tm="100000">
                                          <p:val>
                                            <p:strVal val="#ppt_w"/>
                                          </p:val>
                                        </p:tav>
                                      </p:tavLst>
                                    </p:anim>
                                    <p:anim calcmode="lin" valueType="num">
                                      <p:cBhvr>
                                        <p:cTn id="22" dur="500" fill="hold"/>
                                        <p:tgtEl>
                                          <p:spTgt spid="81"/>
                                        </p:tgtEl>
                                        <p:attrNameLst>
                                          <p:attrName>ppt_h</p:attrName>
                                        </p:attrNameLst>
                                      </p:cBhvr>
                                      <p:tavLst>
                                        <p:tav tm="0">
                                          <p:val>
                                            <p:fltVal val="0"/>
                                          </p:val>
                                        </p:tav>
                                        <p:tav tm="100000">
                                          <p:val>
                                            <p:strVal val="#ppt_h"/>
                                          </p:val>
                                        </p:tav>
                                      </p:tavLst>
                                    </p:anim>
                                    <p:animEffect transition="in" filter="fade">
                                      <p:cBhvr>
                                        <p:cTn id="23" dur="500"/>
                                        <p:tgtEl>
                                          <p:spTgt spid="81"/>
                                        </p:tgtEl>
                                      </p:cBhvr>
                                    </p:animEffect>
                                  </p:childTnLst>
                                </p:cTn>
                              </p:par>
                            </p:childTnLst>
                          </p:cTn>
                        </p:par>
                        <p:par>
                          <p:cTn id="24" fill="hold" nodeType="afterGroup">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p:cTn id="27" dur="500" fill="hold"/>
                                        <p:tgtEl>
                                          <p:spTgt spid="80"/>
                                        </p:tgtEl>
                                        <p:attrNameLst>
                                          <p:attrName>ppt_w</p:attrName>
                                        </p:attrNameLst>
                                      </p:cBhvr>
                                      <p:tavLst>
                                        <p:tav tm="0">
                                          <p:val>
                                            <p:fltVal val="0"/>
                                          </p:val>
                                        </p:tav>
                                        <p:tav tm="100000">
                                          <p:val>
                                            <p:strVal val="#ppt_w"/>
                                          </p:val>
                                        </p:tav>
                                      </p:tavLst>
                                    </p:anim>
                                    <p:anim calcmode="lin" valueType="num">
                                      <p:cBhvr>
                                        <p:cTn id="28" dur="500" fill="hold"/>
                                        <p:tgtEl>
                                          <p:spTgt spid="80"/>
                                        </p:tgtEl>
                                        <p:attrNameLst>
                                          <p:attrName>ppt_h</p:attrName>
                                        </p:attrNameLst>
                                      </p:cBhvr>
                                      <p:tavLst>
                                        <p:tav tm="0">
                                          <p:val>
                                            <p:fltVal val="0"/>
                                          </p:val>
                                        </p:tav>
                                        <p:tav tm="100000">
                                          <p:val>
                                            <p:strVal val="#ppt_h"/>
                                          </p:val>
                                        </p:tav>
                                      </p:tavLst>
                                    </p:anim>
                                    <p:animEffect transition="in" filter="fade">
                                      <p:cBhvr>
                                        <p:cTn id="29"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其它产品</a:t>
            </a:r>
            <a:endParaRPr lang="zh-CN" altLang="en-US" dirty="0"/>
          </a:p>
        </p:txBody>
      </p:sp>
      <p:sp>
        <p:nvSpPr>
          <p:cNvPr id="3" name="文本占位符 2"/>
          <p:cNvSpPr>
            <a:spLocks noGrp="1"/>
          </p:cNvSpPr>
          <p:nvPr>
            <p:ph type="body" sz="quarter" idx="13"/>
          </p:nvPr>
        </p:nvSpPr>
        <p:spPr/>
        <p:txBody>
          <a:bodyPr/>
          <a:lstStyle/>
          <a:p>
            <a:r>
              <a:rPr lang="en-US" dirty="0" err="1" smtClean="0">
                <a:latin typeface="Arial" pitchFamily="34" charset="0"/>
                <a:cs typeface="Arial" pitchFamily="34" charset="0"/>
              </a:rPr>
              <a:t>vCenter</a:t>
            </a:r>
            <a:r>
              <a:rPr lang="en-US" dirty="0" smtClean="0">
                <a:latin typeface="Arial" pitchFamily="34" charset="0"/>
                <a:cs typeface="Arial" pitchFamily="34" charset="0"/>
              </a:rPr>
              <a:t> Protect Essentials Plus:</a:t>
            </a:r>
          </a:p>
          <a:p>
            <a:endParaRPr lang="en-US" altLang="zh-CN" dirty="0" smtClean="0">
              <a:latin typeface="Arial" pitchFamily="34" charset="0"/>
              <a:cs typeface="Arial" pitchFamily="34" charset="0"/>
            </a:endParaRPr>
          </a:p>
          <a:p>
            <a:r>
              <a:rPr lang="en-US" b="0" u="sng" dirty="0" smtClean="0">
                <a:latin typeface="Arial" pitchFamily="34" charset="0"/>
                <a:cs typeface="Arial" pitchFamily="34" charset="0"/>
              </a:rPr>
              <a:t>Data Preparation Assistant (DPA):</a:t>
            </a:r>
          </a:p>
          <a:p>
            <a:r>
              <a:rPr lang="en-US" dirty="0" smtClean="0">
                <a:latin typeface="Arial" pitchFamily="34" charset="0"/>
                <a:cs typeface="Arial" pitchFamily="34" charset="0"/>
                <a:hlinkClick r:id="rId2"/>
              </a:rPr>
              <a:t>https://www.gosavo.com/vmware/Post/Post.aspx?id=6472020&amp;view=</a:t>
            </a:r>
            <a:endParaRPr lang="en-US" dirty="0" smtClean="0">
              <a:latin typeface="Arial" pitchFamily="34" charset="0"/>
              <a:cs typeface="Arial" pitchFamily="34" charset="0"/>
            </a:endParaRPr>
          </a:p>
          <a:p>
            <a:endParaRPr lang="zh-CN" altLang="en-US" dirty="0">
              <a:latin typeface="Arial" pitchFamily="34" charset="0"/>
              <a:cs typeface="Arial" pitchFamily="34" charset="0"/>
            </a:endParaRPr>
          </a:p>
        </p:txBody>
      </p:sp>
      <p:sp>
        <p:nvSpPr>
          <p:cNvPr id="4" name="矩形 3"/>
          <p:cNvSpPr/>
          <p:nvPr/>
        </p:nvSpPr>
        <p:spPr>
          <a:xfrm>
            <a:off x="7715272" y="1"/>
            <a:ext cx="1428728" cy="1200329"/>
          </a:xfrm>
          <a:prstGeom prst="rect">
            <a:avLst/>
          </a:prstGeom>
          <a:noFill/>
        </p:spPr>
        <p:txBody>
          <a:bodyPr wrap="square" lIns="91440" tIns="45720" rIns="91440" bIns="45720">
            <a:spAutoFit/>
          </a:bodyPr>
          <a:lstStyle/>
          <a:p>
            <a:pPr algn="ctr"/>
            <a:r>
              <a:rPr lang="zh-CN" altLang="en-US" sz="36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尚未确定</a:t>
            </a:r>
            <a:endParaRPr lang="zh-CN" altLang="en-US" sz="36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计费方式汇总</a:t>
            </a:r>
            <a:endParaRPr lang="zh-CN" altLang="en-US" dirty="0"/>
          </a:p>
        </p:txBody>
      </p:sp>
      <p:sp>
        <p:nvSpPr>
          <p:cNvPr id="3" name="内容占位符 2"/>
          <p:cNvSpPr>
            <a:spLocks noGrp="1"/>
          </p:cNvSpPr>
          <p:nvPr>
            <p:ph idx="1"/>
          </p:nvPr>
        </p:nvSpPr>
        <p:spPr/>
        <p:txBody>
          <a:bodyPr/>
          <a:lstStyle/>
          <a:p>
            <a:r>
              <a:rPr lang="en-US" altLang="zh-CN" dirty="0" smtClean="0">
                <a:latin typeface="Arial" pitchFamily="34" charset="0"/>
                <a:ea typeface="华文细黑" pitchFamily="2" charset="-122"/>
              </a:rPr>
              <a:t>VMware</a:t>
            </a:r>
            <a:r>
              <a:rPr lang="zh-CN" altLang="en-US" dirty="0" smtClean="0">
                <a:latin typeface="Arial" pitchFamily="34" charset="0"/>
                <a:ea typeface="华文细黑" pitchFamily="2" charset="-122"/>
              </a:rPr>
              <a:t>产品线有</a:t>
            </a:r>
            <a:r>
              <a:rPr lang="en-US" altLang="zh-CN" dirty="0" smtClean="0">
                <a:latin typeface="Arial" pitchFamily="34" charset="0"/>
                <a:ea typeface="华文细黑" pitchFamily="2" charset="-122"/>
              </a:rPr>
              <a:t>4</a:t>
            </a:r>
            <a:r>
              <a:rPr lang="zh-CN" altLang="en-US" dirty="0" smtClean="0">
                <a:latin typeface="Arial" pitchFamily="34" charset="0"/>
                <a:ea typeface="华文细黑" pitchFamily="2" charset="-122"/>
              </a:rPr>
              <a:t>种计费方式：</a:t>
            </a:r>
            <a:endParaRPr lang="en-US" altLang="zh-CN" dirty="0" smtClean="0">
              <a:latin typeface="Arial" pitchFamily="34" charset="0"/>
              <a:ea typeface="华文细黑" pitchFamily="2" charset="-122"/>
            </a:endParaRPr>
          </a:p>
          <a:p>
            <a:r>
              <a:rPr lang="en-US" altLang="zh-CN" dirty="0" smtClean="0">
                <a:latin typeface="Arial" pitchFamily="34" charset="0"/>
                <a:ea typeface="华文细黑" pitchFamily="2" charset="-122"/>
              </a:rPr>
              <a:t>1</a:t>
            </a:r>
            <a:r>
              <a:rPr lang="zh-CN" altLang="en-US" dirty="0" smtClean="0">
                <a:latin typeface="Arial" pitchFamily="34" charset="0"/>
                <a:ea typeface="华文细黑" pitchFamily="2" charset="-122"/>
              </a:rPr>
              <a:t>、</a:t>
            </a:r>
            <a:r>
              <a:rPr lang="en-US" altLang="zh-CN" dirty="0" err="1" smtClean="0">
                <a:latin typeface="Arial" pitchFamily="34" charset="0"/>
                <a:ea typeface="华文细黑" pitchFamily="2" charset="-122"/>
              </a:rPr>
              <a:t>vSphere</a:t>
            </a:r>
            <a:r>
              <a:rPr lang="en-US" altLang="zh-CN" dirty="0" smtClean="0">
                <a:latin typeface="Arial" pitchFamily="34" charset="0"/>
                <a:ea typeface="华文细黑" pitchFamily="2" charset="-122"/>
              </a:rPr>
              <a:t>——</a:t>
            </a:r>
            <a:r>
              <a:rPr lang="zh-CN" altLang="en-US" dirty="0" smtClean="0">
                <a:latin typeface="Arial" pitchFamily="34" charset="0"/>
                <a:ea typeface="华文细黑" pitchFamily="2" charset="-122"/>
              </a:rPr>
              <a:t>按照</a:t>
            </a:r>
            <a:r>
              <a:rPr lang="en-US" altLang="zh-CN" dirty="0" smtClean="0">
                <a:latin typeface="Arial" pitchFamily="34" charset="0"/>
                <a:ea typeface="华文细黑" pitchFamily="2" charset="-122"/>
              </a:rPr>
              <a:t>CPU</a:t>
            </a:r>
            <a:r>
              <a:rPr lang="zh-CN" altLang="en-US" dirty="0" smtClean="0">
                <a:latin typeface="Arial" pitchFamily="34" charset="0"/>
                <a:ea typeface="华文细黑" pitchFamily="2" charset="-122"/>
              </a:rPr>
              <a:t>计费，与</a:t>
            </a:r>
            <a:r>
              <a:rPr lang="en-US" altLang="zh-CN" dirty="0" smtClean="0">
                <a:latin typeface="Arial" pitchFamily="34" charset="0"/>
                <a:ea typeface="华文细黑" pitchFamily="2" charset="-122"/>
              </a:rPr>
              <a:t>core</a:t>
            </a:r>
            <a:r>
              <a:rPr lang="zh-CN" altLang="en-US" dirty="0" smtClean="0">
                <a:latin typeface="Arial" pitchFamily="34" charset="0"/>
                <a:ea typeface="华文细黑" pitchFamily="2" charset="-122"/>
              </a:rPr>
              <a:t>无关。</a:t>
            </a:r>
            <a:endParaRPr lang="en-US" altLang="zh-CN" dirty="0" smtClean="0">
              <a:latin typeface="Arial" pitchFamily="34" charset="0"/>
              <a:ea typeface="华文细黑" pitchFamily="2" charset="-122"/>
            </a:endParaRPr>
          </a:p>
          <a:p>
            <a:r>
              <a:rPr lang="en-US" altLang="zh-CN" dirty="0" smtClean="0">
                <a:latin typeface="Arial" pitchFamily="34" charset="0"/>
                <a:ea typeface="华文细黑" pitchFamily="2" charset="-122"/>
              </a:rPr>
              <a:t>2</a:t>
            </a:r>
            <a:r>
              <a:rPr lang="zh-CN" altLang="en-US" dirty="0" smtClean="0">
                <a:latin typeface="Arial" pitchFamily="34" charset="0"/>
                <a:ea typeface="华文细黑" pitchFamily="2" charset="-122"/>
              </a:rPr>
              <a:t>、</a:t>
            </a:r>
            <a:r>
              <a:rPr lang="en-US" altLang="zh-CN" dirty="0" smtClean="0">
                <a:latin typeface="Arial" pitchFamily="34" charset="0"/>
                <a:ea typeface="华文细黑" pitchFamily="2" charset="-122"/>
              </a:rPr>
              <a:t>VMware View——</a:t>
            </a:r>
            <a:r>
              <a:rPr lang="zh-CN" altLang="en-US" dirty="0" smtClean="0">
                <a:latin typeface="Arial" pitchFamily="34" charset="0"/>
                <a:ea typeface="华文细黑" pitchFamily="2" charset="-122"/>
              </a:rPr>
              <a:t>按照“并发用户数”计费。</a:t>
            </a:r>
            <a:endParaRPr lang="en-US" altLang="zh-CN" dirty="0" smtClean="0">
              <a:latin typeface="Arial" pitchFamily="34" charset="0"/>
              <a:ea typeface="华文细黑" pitchFamily="2" charset="-122"/>
            </a:endParaRPr>
          </a:p>
          <a:p>
            <a:r>
              <a:rPr lang="en-US" altLang="zh-CN" dirty="0" smtClean="0">
                <a:latin typeface="Arial" pitchFamily="34" charset="0"/>
                <a:ea typeface="华文细黑" pitchFamily="2" charset="-122"/>
              </a:rPr>
              <a:t>3</a:t>
            </a:r>
            <a:r>
              <a:rPr lang="zh-CN" altLang="en-US" dirty="0" smtClean="0">
                <a:latin typeface="Arial" pitchFamily="34" charset="0"/>
                <a:ea typeface="华文细黑" pitchFamily="2" charset="-122"/>
              </a:rPr>
              <a:t>、</a:t>
            </a:r>
            <a:r>
              <a:rPr lang="en-US" altLang="zh-CN" dirty="0" err="1" smtClean="0">
                <a:latin typeface="Arial" pitchFamily="34" charset="0"/>
                <a:ea typeface="华文细黑" pitchFamily="2" charset="-122"/>
              </a:rPr>
              <a:t>vFabric</a:t>
            </a:r>
            <a:r>
              <a:rPr lang="en-US" altLang="zh-CN" dirty="0" smtClean="0">
                <a:latin typeface="Arial" pitchFamily="34" charset="0"/>
                <a:ea typeface="华文细黑" pitchFamily="2" charset="-122"/>
              </a:rPr>
              <a:t>——</a:t>
            </a:r>
            <a:r>
              <a:rPr lang="zh-CN" altLang="en-US" dirty="0" smtClean="0">
                <a:latin typeface="Arial" pitchFamily="34" charset="0"/>
                <a:ea typeface="华文细黑" pitchFamily="2" charset="-122"/>
              </a:rPr>
              <a:t>按照组件“个数”计费，需要几个组件，就买几个</a:t>
            </a:r>
            <a:r>
              <a:rPr lang="en-US" altLang="zh-CN" dirty="0" err="1" smtClean="0">
                <a:latin typeface="Arial" pitchFamily="34" charset="0"/>
                <a:ea typeface="华文细黑" pitchFamily="2" charset="-122"/>
              </a:rPr>
              <a:t>vFabric</a:t>
            </a:r>
            <a:r>
              <a:rPr lang="zh-CN" altLang="en-US" dirty="0" smtClean="0">
                <a:latin typeface="Arial" pitchFamily="34" charset="0"/>
                <a:ea typeface="华文细黑" pitchFamily="2" charset="-122"/>
              </a:rPr>
              <a:t>，组件之间自由组合，搭建合适的</a:t>
            </a:r>
            <a:r>
              <a:rPr lang="en-US" altLang="zh-CN" dirty="0" smtClean="0">
                <a:latin typeface="Arial" pitchFamily="34" charset="0"/>
                <a:ea typeface="华文细黑" pitchFamily="2" charset="-122"/>
              </a:rPr>
              <a:t>PASS</a:t>
            </a:r>
            <a:r>
              <a:rPr lang="zh-CN" altLang="en-US" dirty="0" smtClean="0">
                <a:latin typeface="Arial" pitchFamily="34" charset="0"/>
                <a:ea typeface="华文细黑" pitchFamily="2" charset="-122"/>
              </a:rPr>
              <a:t>平台。</a:t>
            </a:r>
            <a:endParaRPr lang="en-US" altLang="zh-CN" dirty="0" smtClean="0">
              <a:latin typeface="Arial" pitchFamily="34" charset="0"/>
              <a:ea typeface="华文细黑" pitchFamily="2" charset="-122"/>
            </a:endParaRPr>
          </a:p>
          <a:p>
            <a:r>
              <a:rPr lang="en-US" altLang="zh-CN" dirty="0" smtClean="0">
                <a:latin typeface="Arial" pitchFamily="34" charset="0"/>
                <a:ea typeface="华文细黑" pitchFamily="2" charset="-122"/>
              </a:rPr>
              <a:t>4</a:t>
            </a:r>
            <a:r>
              <a:rPr lang="zh-CN" altLang="en-US" dirty="0" smtClean="0">
                <a:latin typeface="Arial" pitchFamily="34" charset="0"/>
                <a:ea typeface="华文细黑" pitchFamily="2" charset="-122"/>
              </a:rPr>
              <a:t>、其它产品</a:t>
            </a:r>
            <a:r>
              <a:rPr lang="en-US" altLang="zh-CN" dirty="0" smtClean="0">
                <a:latin typeface="Arial" pitchFamily="34" charset="0"/>
                <a:ea typeface="华文细黑" pitchFamily="2" charset="-122"/>
              </a:rPr>
              <a:t>——</a:t>
            </a:r>
            <a:r>
              <a:rPr lang="zh-CN" altLang="en-US" dirty="0" smtClean="0">
                <a:latin typeface="Arial" pitchFamily="34" charset="0"/>
                <a:ea typeface="华文细黑" pitchFamily="2" charset="-122"/>
              </a:rPr>
              <a:t>皆按照虚拟机（</a:t>
            </a:r>
            <a:r>
              <a:rPr lang="en-US" altLang="zh-CN" dirty="0" smtClean="0">
                <a:latin typeface="Arial" pitchFamily="34" charset="0"/>
                <a:ea typeface="华文细黑" pitchFamily="2" charset="-122"/>
              </a:rPr>
              <a:t>VM</a:t>
            </a:r>
            <a:r>
              <a:rPr lang="zh-CN" altLang="en-US" dirty="0" smtClean="0">
                <a:latin typeface="Arial" pitchFamily="34" charset="0"/>
                <a:ea typeface="华文细黑" pitchFamily="2" charset="-122"/>
              </a:rPr>
              <a:t>）个数计费，大部分以“</a:t>
            </a:r>
            <a:r>
              <a:rPr lang="en-US" altLang="zh-CN" dirty="0" smtClean="0">
                <a:latin typeface="Arial" pitchFamily="34" charset="0"/>
                <a:ea typeface="华文细黑" pitchFamily="2" charset="-122"/>
              </a:rPr>
              <a:t>25</a:t>
            </a:r>
            <a:r>
              <a:rPr lang="zh-CN" altLang="en-US" dirty="0" smtClean="0">
                <a:latin typeface="Arial" pitchFamily="34" charset="0"/>
                <a:ea typeface="华文细黑" pitchFamily="2" charset="-122"/>
              </a:rPr>
              <a:t>个</a:t>
            </a:r>
            <a:r>
              <a:rPr lang="en-US" altLang="zh-CN" dirty="0" smtClean="0">
                <a:latin typeface="Arial" pitchFamily="34" charset="0"/>
                <a:ea typeface="华文细黑" pitchFamily="2" charset="-122"/>
              </a:rPr>
              <a:t>VM</a:t>
            </a:r>
            <a:r>
              <a:rPr lang="zh-CN" altLang="en-US" dirty="0" smtClean="0">
                <a:latin typeface="Arial" pitchFamily="34" charset="0"/>
                <a:ea typeface="华文细黑" pitchFamily="2" charset="-122"/>
              </a:rPr>
              <a:t>”为基本计费单位购买。</a:t>
            </a:r>
            <a:endParaRPr lang="en-US" altLang="zh-CN" dirty="0" smtClean="0">
              <a:latin typeface="Arial" pitchFamily="34" charset="0"/>
              <a:ea typeface="华文细黑" pitchFamily="2" charset="-122"/>
            </a:endParaRPr>
          </a:p>
        </p:txBody>
      </p:sp>
    </p:spTree>
  </p:cSld>
  <p:clrMapOvr>
    <a:masterClrMapping/>
  </p:clrMapOvr>
  <p:transition>
    <p:strips dir="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01"/>
          <p:cNvGrpSpPr>
            <a:grpSpLocks/>
          </p:cNvGrpSpPr>
          <p:nvPr/>
        </p:nvGrpSpPr>
        <p:grpSpPr bwMode="auto">
          <a:xfrm>
            <a:off x="179388" y="690779"/>
            <a:ext cx="8713787" cy="823913"/>
            <a:chOff x="179512" y="1082540"/>
            <a:chExt cx="8712968" cy="824740"/>
          </a:xfrm>
        </p:grpSpPr>
        <p:sp>
          <p:nvSpPr>
            <p:cNvPr id="22602" name="矩形 155"/>
            <p:cNvSpPr>
              <a:spLocks noChangeArrowheads="1"/>
            </p:cNvSpPr>
            <p:nvPr/>
          </p:nvSpPr>
          <p:spPr bwMode="auto">
            <a:xfrm>
              <a:off x="179512" y="1082540"/>
              <a:ext cx="8712968" cy="824740"/>
            </a:xfrm>
            <a:prstGeom prst="roundRect">
              <a:avLst>
                <a:gd name="adj" fmla="val 16667"/>
              </a:avLst>
            </a:prstGeom>
            <a:noFill/>
            <a:ln w="12700" algn="ctr">
              <a:solidFill>
                <a:schemeClr val="accent1"/>
              </a:solidFill>
              <a:miter lim="800000"/>
              <a:headEnd/>
              <a:tailEnd/>
            </a:ln>
          </p:spPr>
          <p:txBody>
            <a:bodyPr wrap="none" anchor="ctr"/>
            <a:lstStyle/>
            <a:p>
              <a:endParaRPr lang="zh-CN" altLang="en-US">
                <a:solidFill>
                  <a:schemeClr val="tx1"/>
                </a:solidFill>
                <a:latin typeface="微软雅黑" pitchFamily="34" charset="-122"/>
                <a:ea typeface="微软雅黑" pitchFamily="34" charset="-122"/>
                <a:cs typeface="Times New Roman" pitchFamily="18" charset="0"/>
              </a:endParaRPr>
            </a:p>
          </p:txBody>
        </p:sp>
        <p:sp>
          <p:nvSpPr>
            <p:cNvPr id="22603" name="矩形 183"/>
            <p:cNvSpPr>
              <a:spLocks noChangeArrowheads="1"/>
            </p:cNvSpPr>
            <p:nvPr/>
          </p:nvSpPr>
          <p:spPr bwMode="auto">
            <a:xfrm>
              <a:off x="179512" y="1397040"/>
              <a:ext cx="720080" cy="189556"/>
            </a:xfrm>
            <a:prstGeom prst="rect">
              <a:avLst/>
            </a:prstGeom>
            <a:noFill/>
            <a:ln w="9525">
              <a:noFill/>
              <a:miter lim="800000"/>
              <a:headEnd/>
              <a:tailEnd/>
            </a:ln>
          </p:spPr>
          <p:txBody>
            <a:bodyPr lIns="0" tIns="0" rIns="0" bIns="0">
              <a:spAutoFit/>
            </a:bodyPr>
            <a:lstStyle/>
            <a:p>
              <a:pPr algn="ctr" defTabSz="801688"/>
              <a:r>
                <a:rPr lang="zh-CN" altLang="en-US" sz="1200">
                  <a:solidFill>
                    <a:schemeClr val="tx1"/>
                  </a:solidFill>
                  <a:latin typeface="微软雅黑" pitchFamily="34" charset="-122"/>
                  <a:ea typeface="微软雅黑" pitchFamily="34" charset="-122"/>
                  <a:cs typeface="Times New Roman" pitchFamily="18" charset="0"/>
                </a:rPr>
                <a:t>服务层</a:t>
              </a:r>
            </a:p>
          </p:txBody>
        </p:sp>
        <p:sp>
          <p:nvSpPr>
            <p:cNvPr id="104" name="Rounded Rectangle 58"/>
            <p:cNvSpPr/>
            <p:nvPr/>
          </p:nvSpPr>
          <p:spPr bwMode="auto">
            <a:xfrm>
              <a:off x="873184" y="1298657"/>
              <a:ext cx="1706403" cy="432233"/>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36" tIns="45718" rIns="91436" bIns="45718" anchor="ctr"/>
            <a:lstStyle/>
            <a:p>
              <a:pPr algn="ctr" defTabSz="912813" fontAlgn="auto">
                <a:lnSpc>
                  <a:spcPct val="85000"/>
                </a:lnSpc>
                <a:spcBef>
                  <a:spcPts val="1200"/>
                </a:spcBef>
                <a:spcAft>
                  <a:spcPts val="0"/>
                </a:spcAft>
                <a:defRPr/>
              </a:pPr>
              <a:r>
                <a:rPr lang="zh-CN" altLang="en-US" sz="1200" kern="0" dirty="0">
                  <a:solidFill>
                    <a:schemeClr val="tx1"/>
                  </a:solidFill>
                  <a:latin typeface="微软雅黑" pitchFamily="34" charset="-122"/>
                  <a:ea typeface="微软雅黑" pitchFamily="34" charset="-122"/>
                  <a:cs typeface="Times New Roman" pitchFamily="18" charset="0"/>
                </a:rPr>
                <a:t>软件即服务</a:t>
              </a:r>
              <a:r>
                <a:rPr lang="en-US" altLang="zh-CN" sz="1200" kern="0" dirty="0">
                  <a:solidFill>
                    <a:schemeClr val="tx1"/>
                  </a:solidFill>
                  <a:latin typeface="微软雅黑" pitchFamily="34" charset="-122"/>
                  <a:ea typeface="微软雅黑" pitchFamily="34" charset="-122"/>
                  <a:cs typeface="Times New Roman" pitchFamily="18" charset="0"/>
                </a:rPr>
                <a:t>SaaS</a:t>
              </a:r>
            </a:p>
          </p:txBody>
        </p:sp>
        <p:sp>
          <p:nvSpPr>
            <p:cNvPr id="105" name="Rounded Rectangle 58"/>
            <p:cNvSpPr/>
            <p:nvPr/>
          </p:nvSpPr>
          <p:spPr bwMode="auto">
            <a:xfrm>
              <a:off x="2797053" y="1298657"/>
              <a:ext cx="1704815" cy="432233"/>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36" tIns="45718" rIns="91436" bIns="45718" anchor="ctr"/>
            <a:lstStyle/>
            <a:p>
              <a:pPr algn="ctr" defTabSz="912813" fontAlgn="auto">
                <a:lnSpc>
                  <a:spcPct val="85000"/>
                </a:lnSpc>
                <a:spcBef>
                  <a:spcPts val="1200"/>
                </a:spcBef>
                <a:spcAft>
                  <a:spcPts val="0"/>
                </a:spcAft>
                <a:defRPr/>
              </a:pPr>
              <a:r>
                <a:rPr lang="zh-CN" altLang="en-US" sz="1200" kern="0" dirty="0">
                  <a:solidFill>
                    <a:schemeClr val="tx1"/>
                  </a:solidFill>
                  <a:latin typeface="微软雅黑" pitchFamily="34" charset="-122"/>
                  <a:ea typeface="微软雅黑" pitchFamily="34" charset="-122"/>
                  <a:cs typeface="Times New Roman" pitchFamily="18" charset="0"/>
                </a:rPr>
                <a:t>平台即服务</a:t>
              </a:r>
              <a:r>
                <a:rPr lang="en-US" altLang="zh-CN" sz="1200" kern="0" dirty="0" err="1">
                  <a:solidFill>
                    <a:schemeClr val="tx1"/>
                  </a:solidFill>
                  <a:latin typeface="微软雅黑" pitchFamily="34" charset="-122"/>
                  <a:ea typeface="微软雅黑" pitchFamily="34" charset="-122"/>
                  <a:cs typeface="Times New Roman" pitchFamily="18" charset="0"/>
                </a:rPr>
                <a:t>PaaS</a:t>
              </a:r>
              <a:endParaRPr lang="en-US" altLang="zh-CN" sz="1200" kern="0" dirty="0">
                <a:solidFill>
                  <a:schemeClr val="tx1"/>
                </a:solidFill>
                <a:latin typeface="微软雅黑" pitchFamily="34" charset="-122"/>
                <a:ea typeface="微软雅黑" pitchFamily="34" charset="-122"/>
                <a:cs typeface="Times New Roman" pitchFamily="18" charset="0"/>
              </a:endParaRPr>
            </a:p>
          </p:txBody>
        </p:sp>
        <p:sp>
          <p:nvSpPr>
            <p:cNvPr id="107" name="Rounded Rectangle 58"/>
            <p:cNvSpPr/>
            <p:nvPr/>
          </p:nvSpPr>
          <p:spPr bwMode="auto">
            <a:xfrm>
              <a:off x="4719335" y="1298657"/>
              <a:ext cx="1706402" cy="432233"/>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36" tIns="45718" rIns="91436" bIns="45718" anchor="ctr"/>
            <a:lstStyle/>
            <a:p>
              <a:pPr algn="ctr" defTabSz="912813" fontAlgn="auto">
                <a:lnSpc>
                  <a:spcPct val="85000"/>
                </a:lnSpc>
                <a:spcBef>
                  <a:spcPts val="1200"/>
                </a:spcBef>
                <a:spcAft>
                  <a:spcPts val="0"/>
                </a:spcAft>
                <a:defRPr/>
              </a:pPr>
              <a:r>
                <a:rPr lang="zh-CN" altLang="en-US" sz="1200" kern="0" dirty="0">
                  <a:solidFill>
                    <a:schemeClr val="tx1"/>
                  </a:solidFill>
                  <a:latin typeface="微软雅黑" pitchFamily="34" charset="-122"/>
                  <a:ea typeface="微软雅黑" pitchFamily="34" charset="-122"/>
                  <a:cs typeface="Times New Roman" pitchFamily="18" charset="0"/>
                </a:rPr>
                <a:t>数据存储即服务</a:t>
              </a:r>
              <a:r>
                <a:rPr lang="en-US" altLang="zh-CN" sz="1200" kern="0" dirty="0" err="1">
                  <a:solidFill>
                    <a:schemeClr val="tx1"/>
                  </a:solidFill>
                  <a:latin typeface="微软雅黑" pitchFamily="34" charset="-122"/>
                  <a:ea typeface="微软雅黑" pitchFamily="34" charset="-122"/>
                  <a:cs typeface="Times New Roman" pitchFamily="18" charset="0"/>
                </a:rPr>
                <a:t>DaaS</a:t>
              </a:r>
              <a:endParaRPr lang="en-US" altLang="zh-CN" sz="1200" kern="0" dirty="0">
                <a:solidFill>
                  <a:schemeClr val="tx1"/>
                </a:solidFill>
                <a:latin typeface="微软雅黑" pitchFamily="34" charset="-122"/>
                <a:ea typeface="微软雅黑" pitchFamily="34" charset="-122"/>
                <a:cs typeface="Times New Roman" pitchFamily="18" charset="0"/>
              </a:endParaRPr>
            </a:p>
          </p:txBody>
        </p:sp>
        <p:sp>
          <p:nvSpPr>
            <p:cNvPr id="109" name="Rounded Rectangle 58"/>
            <p:cNvSpPr/>
            <p:nvPr/>
          </p:nvSpPr>
          <p:spPr bwMode="auto">
            <a:xfrm>
              <a:off x="6671777" y="1298657"/>
              <a:ext cx="1706402" cy="432233"/>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36" tIns="45718" rIns="91436" bIns="45718" anchor="ctr"/>
            <a:lstStyle/>
            <a:p>
              <a:pPr algn="ctr" defTabSz="912813" fontAlgn="auto">
                <a:lnSpc>
                  <a:spcPct val="85000"/>
                </a:lnSpc>
                <a:spcBef>
                  <a:spcPts val="1200"/>
                </a:spcBef>
                <a:spcAft>
                  <a:spcPts val="0"/>
                </a:spcAft>
                <a:defRPr/>
              </a:pPr>
              <a:r>
                <a:rPr lang="zh-CN" altLang="en-US" sz="1200" kern="0" dirty="0">
                  <a:solidFill>
                    <a:schemeClr val="tx1"/>
                  </a:solidFill>
                  <a:latin typeface="微软雅黑" pitchFamily="34" charset="-122"/>
                  <a:ea typeface="微软雅黑" pitchFamily="34" charset="-122"/>
                  <a:cs typeface="Times New Roman" pitchFamily="18" charset="0"/>
                </a:rPr>
                <a:t>基础设施即服务</a:t>
              </a:r>
              <a:r>
                <a:rPr lang="en-US" altLang="zh-CN" sz="1200" kern="0" dirty="0">
                  <a:solidFill>
                    <a:schemeClr val="tx1"/>
                  </a:solidFill>
                  <a:latin typeface="微软雅黑" pitchFamily="34" charset="-122"/>
                  <a:ea typeface="微软雅黑" pitchFamily="34" charset="-122"/>
                  <a:cs typeface="Times New Roman" pitchFamily="18" charset="0"/>
                </a:rPr>
                <a:t>IaaS</a:t>
              </a:r>
            </a:p>
          </p:txBody>
        </p:sp>
      </p:grpSp>
      <p:grpSp>
        <p:nvGrpSpPr>
          <p:cNvPr id="3" name="组合 81"/>
          <p:cNvGrpSpPr>
            <a:grpSpLocks/>
          </p:cNvGrpSpPr>
          <p:nvPr/>
        </p:nvGrpSpPr>
        <p:grpSpPr bwMode="auto">
          <a:xfrm>
            <a:off x="1804988" y="1613117"/>
            <a:ext cx="5573712" cy="3727450"/>
            <a:chOff x="1804773" y="2005300"/>
            <a:chExt cx="5574531" cy="3727956"/>
          </a:xfrm>
        </p:grpSpPr>
        <p:sp>
          <p:nvSpPr>
            <p:cNvPr id="22567" name="文本框 116"/>
            <p:cNvSpPr txBox="1">
              <a:spLocks noChangeArrowheads="1"/>
            </p:cNvSpPr>
            <p:nvPr/>
          </p:nvSpPr>
          <p:spPr bwMode="auto">
            <a:xfrm>
              <a:off x="3321654" y="3750806"/>
              <a:ext cx="4057650" cy="252413"/>
            </a:xfrm>
            <a:prstGeom prst="rect">
              <a:avLst/>
            </a:prstGeom>
            <a:noFill/>
            <a:ln w="9525">
              <a:noFill/>
              <a:miter lim="800000"/>
              <a:headEnd/>
              <a:tailEnd/>
            </a:ln>
          </p:spPr>
          <p:txBody>
            <a:bodyPr lIns="67866" tIns="33933" rIns="67866" bIns="33933">
              <a:spAutoFit/>
            </a:bodyPr>
            <a:lstStyle/>
            <a:p>
              <a:pPr defTabSz="687388"/>
              <a:r>
                <a:rPr lang="zh-CN" altLang="en-GB" sz="1200">
                  <a:solidFill>
                    <a:schemeClr val="tx1"/>
                  </a:solidFill>
                  <a:latin typeface="微软雅黑" pitchFamily="34" charset="-122"/>
                  <a:ea typeface="微软雅黑" pitchFamily="34" charset="-122"/>
                  <a:cs typeface="Times New Roman" pitchFamily="18" charset="0"/>
                </a:rPr>
                <a:t>统一资源池</a:t>
              </a:r>
              <a:endParaRPr lang="zh-CN" altLang="en-US" sz="1200">
                <a:solidFill>
                  <a:schemeClr val="tx1"/>
                </a:solidFill>
                <a:latin typeface="微软雅黑" pitchFamily="34" charset="-122"/>
                <a:ea typeface="微软雅黑" pitchFamily="34" charset="-122"/>
                <a:cs typeface="Times New Roman" pitchFamily="18" charset="0"/>
              </a:endParaRPr>
            </a:p>
          </p:txBody>
        </p:sp>
        <p:sp>
          <p:nvSpPr>
            <p:cNvPr id="123" name="矩形 155"/>
            <p:cNvSpPr>
              <a:spLocks noChangeArrowheads="1"/>
            </p:cNvSpPr>
            <p:nvPr/>
          </p:nvSpPr>
          <p:spPr bwMode="auto">
            <a:xfrm>
              <a:off x="1804773" y="2005300"/>
              <a:ext cx="5494577" cy="3727956"/>
            </a:xfrm>
            <a:prstGeom prst="roundRect">
              <a:avLst>
                <a:gd name="adj" fmla="val 6657"/>
              </a:avLst>
            </a:prstGeom>
            <a:solidFill>
              <a:schemeClr val="bg2"/>
            </a:solidFill>
            <a:ln w="12700" algn="ctr">
              <a:gradFill>
                <a:gsLst>
                  <a:gs pos="0">
                    <a:srgbClr val="FF0000"/>
                  </a:gs>
                  <a:gs pos="50000">
                    <a:schemeClr val="accent1">
                      <a:shade val="67500"/>
                      <a:satMod val="115000"/>
                    </a:schemeClr>
                  </a:gs>
                  <a:gs pos="100000">
                    <a:schemeClr val="accent1">
                      <a:shade val="100000"/>
                      <a:satMod val="115000"/>
                    </a:schemeClr>
                  </a:gs>
                </a:gsLst>
                <a:lin ang="5400000" scaled="0"/>
              </a:gradFill>
              <a:prstDash val="solid"/>
              <a:miter lim="800000"/>
              <a:headEnd/>
              <a:tailEnd/>
            </a:ln>
          </p:spPr>
          <p:txBody>
            <a:bodyPr wrap="none"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cs typeface="Times New Roman" pitchFamily="18" charset="0"/>
              </a:endParaRPr>
            </a:p>
          </p:txBody>
        </p:sp>
        <p:sp>
          <p:nvSpPr>
            <p:cNvPr id="22571" name="矩形 182"/>
            <p:cNvSpPr>
              <a:spLocks noChangeArrowheads="1"/>
            </p:cNvSpPr>
            <p:nvPr/>
          </p:nvSpPr>
          <p:spPr bwMode="auto">
            <a:xfrm>
              <a:off x="1909269" y="5013871"/>
              <a:ext cx="361950" cy="554073"/>
            </a:xfrm>
            <a:prstGeom prst="rect">
              <a:avLst/>
            </a:prstGeom>
            <a:noFill/>
            <a:ln w="9525">
              <a:noFill/>
              <a:miter lim="800000"/>
              <a:headEnd/>
              <a:tailEnd/>
            </a:ln>
          </p:spPr>
          <p:txBody>
            <a:bodyPr lIns="0" tIns="0" rIns="0" bIns="0">
              <a:spAutoFit/>
            </a:bodyPr>
            <a:lstStyle/>
            <a:p>
              <a:pPr defTabSz="801688"/>
              <a:r>
                <a:rPr lang="zh-CN" altLang="en-US" sz="1200" dirty="0">
                  <a:solidFill>
                    <a:schemeClr val="tx1"/>
                  </a:solidFill>
                  <a:latin typeface="微软雅黑" pitchFamily="34" charset="-122"/>
                  <a:ea typeface="微软雅黑" pitchFamily="34" charset="-122"/>
                  <a:cs typeface="Times New Roman" pitchFamily="18" charset="0"/>
                </a:rPr>
                <a:t>云优化硬件</a:t>
              </a:r>
              <a:endParaRPr lang="en-US" altLang="zh-CN" sz="1200" dirty="0">
                <a:solidFill>
                  <a:schemeClr val="tx1"/>
                </a:solidFill>
                <a:latin typeface="微软雅黑" pitchFamily="34" charset="-122"/>
                <a:ea typeface="微软雅黑" pitchFamily="34" charset="-122"/>
                <a:cs typeface="Times New Roman" pitchFamily="18" charset="0"/>
              </a:endParaRPr>
            </a:p>
          </p:txBody>
        </p:sp>
        <p:sp>
          <p:nvSpPr>
            <p:cNvPr id="22572" name="矩形 183"/>
            <p:cNvSpPr>
              <a:spLocks noChangeArrowheads="1"/>
            </p:cNvSpPr>
            <p:nvPr/>
          </p:nvSpPr>
          <p:spPr bwMode="auto">
            <a:xfrm>
              <a:off x="1933791" y="2419705"/>
              <a:ext cx="393700" cy="369332"/>
            </a:xfrm>
            <a:prstGeom prst="rect">
              <a:avLst/>
            </a:prstGeom>
            <a:noFill/>
            <a:ln w="9525">
              <a:noFill/>
              <a:miter lim="800000"/>
              <a:headEnd/>
              <a:tailEnd/>
            </a:ln>
          </p:spPr>
          <p:txBody>
            <a:bodyPr lIns="0" tIns="0" rIns="0" bIns="0">
              <a:spAutoFit/>
            </a:bodyPr>
            <a:lstStyle/>
            <a:p>
              <a:pPr defTabSz="801688"/>
              <a:r>
                <a:rPr lang="zh-CN" altLang="en-US" sz="1200">
                  <a:solidFill>
                    <a:schemeClr val="tx1"/>
                  </a:solidFill>
                  <a:latin typeface="微软雅黑" pitchFamily="34" charset="-122"/>
                  <a:ea typeface="微软雅黑" pitchFamily="34" charset="-122"/>
                  <a:cs typeface="Times New Roman" pitchFamily="18" charset="0"/>
                </a:rPr>
                <a:t>云中间件</a:t>
              </a:r>
            </a:p>
          </p:txBody>
        </p:sp>
        <p:sp>
          <p:nvSpPr>
            <p:cNvPr id="22573" name="矩形 184"/>
            <p:cNvSpPr>
              <a:spLocks noChangeArrowheads="1"/>
            </p:cNvSpPr>
            <p:nvPr/>
          </p:nvSpPr>
          <p:spPr bwMode="auto">
            <a:xfrm>
              <a:off x="1910857" y="3215650"/>
              <a:ext cx="317500" cy="553998"/>
            </a:xfrm>
            <a:prstGeom prst="rect">
              <a:avLst/>
            </a:prstGeom>
            <a:noFill/>
            <a:ln w="9525">
              <a:noFill/>
              <a:miter lim="800000"/>
              <a:headEnd/>
              <a:tailEnd/>
            </a:ln>
          </p:spPr>
          <p:txBody>
            <a:bodyPr lIns="0" tIns="0" rIns="0" bIns="0">
              <a:spAutoFit/>
            </a:bodyPr>
            <a:lstStyle/>
            <a:p>
              <a:pPr defTabSz="801688"/>
              <a:r>
                <a:rPr lang="zh-CN" altLang="en-US" sz="1200">
                  <a:solidFill>
                    <a:schemeClr val="tx1"/>
                  </a:solidFill>
                  <a:latin typeface="微软雅黑" pitchFamily="34" charset="-122"/>
                  <a:ea typeface="微软雅黑" pitchFamily="34" charset="-122"/>
                  <a:cs typeface="Times New Roman" pitchFamily="18" charset="0"/>
                </a:rPr>
                <a:t>云操作系统</a:t>
              </a:r>
            </a:p>
          </p:txBody>
        </p:sp>
        <p:sp>
          <p:nvSpPr>
            <p:cNvPr id="22574" name="矩形 185"/>
            <p:cNvSpPr>
              <a:spLocks noChangeArrowheads="1"/>
            </p:cNvSpPr>
            <p:nvPr/>
          </p:nvSpPr>
          <p:spPr bwMode="auto">
            <a:xfrm>
              <a:off x="1871169" y="4165540"/>
              <a:ext cx="400050" cy="369332"/>
            </a:xfrm>
            <a:prstGeom prst="rect">
              <a:avLst/>
            </a:prstGeom>
            <a:noFill/>
            <a:ln w="9525">
              <a:noFill/>
              <a:miter lim="800000"/>
              <a:headEnd/>
              <a:tailEnd/>
            </a:ln>
          </p:spPr>
          <p:txBody>
            <a:bodyPr lIns="0" tIns="0" rIns="0" bIns="0">
              <a:spAutoFit/>
            </a:bodyPr>
            <a:lstStyle/>
            <a:p>
              <a:pPr defTabSz="801688"/>
              <a:r>
                <a:rPr lang="zh-CN" altLang="en-US" sz="1200">
                  <a:solidFill>
                    <a:schemeClr val="tx1"/>
                  </a:solidFill>
                  <a:latin typeface="微软雅黑" pitchFamily="34" charset="-122"/>
                  <a:ea typeface="微软雅黑" pitchFamily="34" charset="-122"/>
                  <a:cs typeface="Times New Roman" pitchFamily="18" charset="0"/>
                </a:rPr>
                <a:t>资源池化</a:t>
              </a:r>
            </a:p>
          </p:txBody>
        </p:sp>
        <p:sp>
          <p:nvSpPr>
            <p:cNvPr id="22575" name="自选图形 114"/>
            <p:cNvSpPr>
              <a:spLocks noChangeArrowheads="1"/>
            </p:cNvSpPr>
            <p:nvPr/>
          </p:nvSpPr>
          <p:spPr bwMode="gray">
            <a:xfrm rot="10800000">
              <a:off x="2292954" y="4068577"/>
              <a:ext cx="4948238" cy="8477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51 w 21600"/>
                <a:gd name="T13" fmla="*/ 4551 h 21600"/>
                <a:gd name="T14" fmla="*/ 17049 w 21600"/>
                <a:gd name="T15" fmla="*/ 17049 h 21600"/>
              </a:gdLst>
              <a:ahLst/>
              <a:cxnLst>
                <a:cxn ang="T8">
                  <a:pos x="T0" y="T1"/>
                </a:cxn>
                <a:cxn ang="T9">
                  <a:pos x="T2" y="T3"/>
                </a:cxn>
                <a:cxn ang="T10">
                  <a:pos x="T4" y="T5"/>
                </a:cxn>
                <a:cxn ang="T11">
                  <a:pos x="T6" y="T7"/>
                </a:cxn>
              </a:cxnLst>
              <a:rect l="T12" t="T13" r="T14" b="T15"/>
              <a:pathLst>
                <a:path w="21600" h="21600">
                  <a:moveTo>
                    <a:pt x="0" y="0"/>
                  </a:moveTo>
                  <a:lnTo>
                    <a:pt x="5502" y="21600"/>
                  </a:lnTo>
                  <a:lnTo>
                    <a:pt x="16098" y="21600"/>
                  </a:lnTo>
                  <a:lnTo>
                    <a:pt x="21600" y="0"/>
                  </a:lnTo>
                  <a:lnTo>
                    <a:pt x="0" y="0"/>
                  </a:lnTo>
                  <a:close/>
                </a:path>
              </a:pathLst>
            </a:custGeom>
            <a:gradFill rotWithShape="1">
              <a:gsLst>
                <a:gs pos="0">
                  <a:srgbClr val="FFFFFF">
                    <a:alpha val="0"/>
                  </a:srgbClr>
                </a:gs>
                <a:gs pos="100000">
                  <a:srgbClr val="457000"/>
                </a:gs>
              </a:gsLst>
              <a:lin ang="5400000" scaled="1"/>
            </a:gradFill>
            <a:ln w="9525">
              <a:noFill/>
              <a:round/>
              <a:headEnd/>
              <a:tailEnd/>
            </a:ln>
          </p:spPr>
          <p:txBody>
            <a:bodyPr wrap="none" lIns="0" tIns="0" rIns="0" bIns="0" anchor="ctr"/>
            <a:lstStyle/>
            <a:p>
              <a:endParaRPr lang="zh-CN" altLang="en-US">
                <a:solidFill>
                  <a:schemeClr val="tx1"/>
                </a:solidFill>
              </a:endParaRPr>
            </a:p>
          </p:txBody>
        </p:sp>
        <p:sp>
          <p:nvSpPr>
            <p:cNvPr id="22576" name="自选图形 115"/>
            <p:cNvSpPr>
              <a:spLocks noChangeArrowheads="1"/>
            </p:cNvSpPr>
            <p:nvPr/>
          </p:nvSpPr>
          <p:spPr bwMode="auto">
            <a:xfrm>
              <a:off x="3496279" y="4007813"/>
              <a:ext cx="2520950" cy="576262"/>
            </a:xfrm>
            <a:prstGeom prst="can">
              <a:avLst>
                <a:gd name="adj" fmla="val 25000"/>
              </a:avLst>
            </a:prstGeom>
            <a:gradFill rotWithShape="1">
              <a:gsLst>
                <a:gs pos="0">
                  <a:srgbClr val="2F4700"/>
                </a:gs>
                <a:gs pos="50000">
                  <a:srgbClr val="669900"/>
                </a:gs>
                <a:gs pos="100000">
                  <a:srgbClr val="2F4700"/>
                </a:gs>
              </a:gsLst>
              <a:lin ang="0" scaled="1"/>
            </a:gradFill>
            <a:ln w="9525">
              <a:solidFill>
                <a:schemeClr val="tx1"/>
              </a:solidFill>
              <a:round/>
              <a:headEnd/>
              <a:tailEnd/>
            </a:ln>
          </p:spPr>
          <p:txBody>
            <a:bodyPr wrap="none" lIns="78355" tIns="39177" rIns="78355" bIns="39177" anchor="ctr"/>
            <a:lstStyle/>
            <a:p>
              <a:pPr algn="ctr" defTabSz="687388"/>
              <a:r>
                <a:rPr lang="zh-CN" altLang="en-US" sz="1000">
                  <a:solidFill>
                    <a:schemeClr val="tx1"/>
                  </a:solidFill>
                  <a:latin typeface="微软雅黑" pitchFamily="34" charset="-122"/>
                  <a:ea typeface="微软雅黑" pitchFamily="34" charset="-122"/>
                  <a:cs typeface="Times New Roman" pitchFamily="18" charset="0"/>
                </a:rPr>
                <a:t>逻辑资源池</a:t>
              </a:r>
              <a:endParaRPr lang="en-US" altLang="zh-CN" sz="1000">
                <a:solidFill>
                  <a:schemeClr val="tx1"/>
                </a:solidFill>
                <a:latin typeface="微软雅黑" pitchFamily="34" charset="-122"/>
                <a:ea typeface="微软雅黑" pitchFamily="34" charset="-122"/>
                <a:cs typeface="Times New Roman" pitchFamily="18" charset="0"/>
              </a:endParaRPr>
            </a:p>
            <a:p>
              <a:pPr algn="ctr" defTabSz="687388"/>
              <a:r>
                <a:rPr lang="en-US" altLang="zh-CN" sz="1000">
                  <a:solidFill>
                    <a:schemeClr val="tx1"/>
                  </a:solidFill>
                  <a:latin typeface="微软雅黑" pitchFamily="34" charset="-122"/>
                  <a:ea typeface="微软雅黑" pitchFamily="34" charset="-122"/>
                  <a:cs typeface="Times New Roman" pitchFamily="18" charset="0"/>
                </a:rPr>
                <a:t>(</a:t>
              </a:r>
              <a:r>
                <a:rPr lang="zh-CN" altLang="en-US" sz="1000">
                  <a:solidFill>
                    <a:schemeClr val="tx1"/>
                  </a:solidFill>
                  <a:latin typeface="微软雅黑" pitchFamily="34" charset="-122"/>
                  <a:ea typeface="微软雅黑" pitchFamily="34" charset="-122"/>
                  <a:cs typeface="Times New Roman" pitchFamily="18" charset="0"/>
                </a:rPr>
                <a:t>计算资源、存储资源、网络资源</a:t>
              </a:r>
              <a:r>
                <a:rPr lang="en-US" altLang="zh-CN" sz="1000">
                  <a:solidFill>
                    <a:schemeClr val="tx1"/>
                  </a:solidFill>
                  <a:latin typeface="微软雅黑" pitchFamily="34" charset="-122"/>
                  <a:ea typeface="微软雅黑" pitchFamily="34" charset="-122"/>
                  <a:cs typeface="Times New Roman" pitchFamily="18" charset="0"/>
                </a:rPr>
                <a:t>)</a:t>
              </a:r>
              <a:endParaRPr lang="en-GB" altLang="zh-CN" sz="1000">
                <a:solidFill>
                  <a:schemeClr val="tx1"/>
                </a:solidFill>
                <a:latin typeface="微软雅黑" pitchFamily="34" charset="-122"/>
                <a:ea typeface="微软雅黑" pitchFamily="34" charset="-122"/>
                <a:cs typeface="Times New Roman" pitchFamily="18" charset="0"/>
              </a:endParaRPr>
            </a:p>
          </p:txBody>
        </p:sp>
        <p:sp>
          <p:nvSpPr>
            <p:cNvPr id="22577" name="直线 149"/>
            <p:cNvSpPr>
              <a:spLocks noChangeShapeType="1"/>
            </p:cNvSpPr>
            <p:nvPr/>
          </p:nvSpPr>
          <p:spPr bwMode="auto">
            <a:xfrm>
              <a:off x="4217004" y="3655388"/>
              <a:ext cx="0" cy="352425"/>
            </a:xfrm>
            <a:prstGeom prst="line">
              <a:avLst/>
            </a:prstGeom>
            <a:noFill/>
            <a:ln w="25400">
              <a:solidFill>
                <a:srgbClr val="00CCFF"/>
              </a:solidFill>
              <a:round/>
              <a:headEnd type="triangle" w="sm" len="lg"/>
              <a:tailEnd type="triangle" w="sm" len="lg"/>
            </a:ln>
          </p:spPr>
          <p:txBody>
            <a:bodyPr lIns="106692" tIns="53346" rIns="106692" bIns="53346"/>
            <a:lstStyle/>
            <a:p>
              <a:endParaRPr lang="zh-CN" altLang="en-US">
                <a:solidFill>
                  <a:schemeClr val="tx1"/>
                </a:solidFill>
              </a:endParaRPr>
            </a:p>
          </p:txBody>
        </p:sp>
        <p:sp>
          <p:nvSpPr>
            <p:cNvPr id="53" name="矩形 156"/>
            <p:cNvSpPr>
              <a:spLocks noChangeArrowheads="1"/>
            </p:cNvSpPr>
            <p:nvPr/>
          </p:nvSpPr>
          <p:spPr bwMode="auto">
            <a:xfrm>
              <a:off x="2271567" y="4842547"/>
              <a:ext cx="4898157" cy="830376"/>
            </a:xfrm>
            <a:prstGeom prst="roundRect">
              <a:avLst/>
            </a:prstGeom>
            <a:noFill/>
            <a:ln w="9525">
              <a:solidFill>
                <a:schemeClr val="accent6">
                  <a:lumMod val="75000"/>
                </a:schemeClr>
              </a:solidFill>
              <a:prstDash val="lgDash"/>
              <a:miter lim="800000"/>
              <a:headEnd/>
              <a:tailEnd/>
            </a:ln>
            <a:effectLst/>
            <a:extLst>
              <a:ext uri="{909E8E84-426E-40DD-AFC4-6F175D3DCCD1}"/>
              <a:ext uri="{AF507438-7753-43E0-B8FC-AC1667EBCBE1}"/>
            </a:extLst>
          </p:spPr>
          <p:txBody>
            <a:bodyPr wrap="none"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cs typeface="Times New Roman" pitchFamily="18" charset="0"/>
              </a:endParaRPr>
            </a:p>
          </p:txBody>
        </p:sp>
        <p:sp>
          <p:nvSpPr>
            <p:cNvPr id="54" name="矩形 158"/>
            <p:cNvSpPr>
              <a:spLocks noChangeArrowheads="1"/>
            </p:cNvSpPr>
            <p:nvPr/>
          </p:nvSpPr>
          <p:spPr bwMode="auto">
            <a:xfrm>
              <a:off x="2271567" y="3970892"/>
              <a:ext cx="4898157" cy="782743"/>
            </a:xfrm>
            <a:prstGeom prst="roundRect">
              <a:avLst/>
            </a:prstGeom>
            <a:noFill/>
            <a:ln w="9525">
              <a:solidFill>
                <a:schemeClr val="accent6">
                  <a:lumMod val="75000"/>
                </a:schemeClr>
              </a:solidFill>
              <a:prstDash val="lgDash"/>
              <a:miter lim="800000"/>
              <a:headEnd/>
              <a:tailEnd/>
            </a:ln>
            <a:effectLst/>
            <a:extLst>
              <a:ext uri="{909E8E84-426E-40DD-AFC4-6F175D3DCCD1}"/>
              <a:ext uri="{AF507438-7753-43E0-B8FC-AC1667EBCBE1}"/>
            </a:extLst>
          </p:spPr>
          <p:txBody>
            <a:bodyPr wrap="none"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cs typeface="Times New Roman" pitchFamily="18" charset="0"/>
              </a:endParaRPr>
            </a:p>
          </p:txBody>
        </p:sp>
        <p:sp>
          <p:nvSpPr>
            <p:cNvPr id="55" name="矩形 159"/>
            <p:cNvSpPr>
              <a:spLocks noChangeArrowheads="1"/>
            </p:cNvSpPr>
            <p:nvPr/>
          </p:nvSpPr>
          <p:spPr bwMode="auto">
            <a:xfrm>
              <a:off x="2289031" y="2332369"/>
              <a:ext cx="4880692" cy="666841"/>
            </a:xfrm>
            <a:prstGeom prst="roundRect">
              <a:avLst/>
            </a:prstGeom>
            <a:noFill/>
            <a:ln w="9525">
              <a:solidFill>
                <a:schemeClr val="accent6">
                  <a:lumMod val="75000"/>
                </a:schemeClr>
              </a:solidFill>
              <a:prstDash val="lgDash"/>
              <a:miter lim="800000"/>
              <a:headEnd/>
              <a:tailEnd/>
            </a:ln>
            <a:effectLst/>
            <a:extLst>
              <a:ext uri="{909E8E84-426E-40DD-AFC4-6F175D3DCCD1}"/>
              <a:ext uri="{AF507438-7753-43E0-B8FC-AC1667EBCBE1}"/>
            </a:extLst>
          </p:spPr>
          <p:txBody>
            <a:bodyPr wrap="none"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cs typeface="Times New Roman" pitchFamily="18" charset="0"/>
              </a:endParaRPr>
            </a:p>
          </p:txBody>
        </p:sp>
        <p:sp>
          <p:nvSpPr>
            <p:cNvPr id="22581" name="自选图形 114"/>
            <p:cNvSpPr>
              <a:spLocks noChangeArrowheads="1"/>
            </p:cNvSpPr>
            <p:nvPr/>
          </p:nvSpPr>
          <p:spPr bwMode="gray">
            <a:xfrm>
              <a:off x="2307242" y="3468063"/>
              <a:ext cx="4862512" cy="61118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51 w 21600"/>
                <a:gd name="T13" fmla="*/ 4551 h 21600"/>
                <a:gd name="T14" fmla="*/ 17049 w 21600"/>
                <a:gd name="T15" fmla="*/ 17049 h 21600"/>
              </a:gdLst>
              <a:ahLst/>
              <a:cxnLst>
                <a:cxn ang="T8">
                  <a:pos x="T0" y="T1"/>
                </a:cxn>
                <a:cxn ang="T9">
                  <a:pos x="T2" y="T3"/>
                </a:cxn>
                <a:cxn ang="T10">
                  <a:pos x="T4" y="T5"/>
                </a:cxn>
                <a:cxn ang="T11">
                  <a:pos x="T6" y="T7"/>
                </a:cxn>
              </a:cxnLst>
              <a:rect l="T12" t="T13" r="T14" b="T15"/>
              <a:pathLst>
                <a:path w="21600" h="21600">
                  <a:moveTo>
                    <a:pt x="0" y="0"/>
                  </a:moveTo>
                  <a:lnTo>
                    <a:pt x="5502" y="21600"/>
                  </a:lnTo>
                  <a:lnTo>
                    <a:pt x="16098" y="21600"/>
                  </a:lnTo>
                  <a:lnTo>
                    <a:pt x="21600" y="0"/>
                  </a:lnTo>
                  <a:lnTo>
                    <a:pt x="0" y="0"/>
                  </a:lnTo>
                  <a:close/>
                </a:path>
              </a:pathLst>
            </a:custGeom>
            <a:gradFill rotWithShape="1">
              <a:gsLst>
                <a:gs pos="0">
                  <a:srgbClr val="FFFFFF">
                    <a:alpha val="0"/>
                  </a:srgbClr>
                </a:gs>
                <a:gs pos="100000">
                  <a:srgbClr val="457000"/>
                </a:gs>
              </a:gsLst>
              <a:lin ang="5400000" scaled="1"/>
            </a:gradFill>
            <a:ln w="9525">
              <a:noFill/>
              <a:round/>
              <a:headEnd/>
              <a:tailEnd/>
            </a:ln>
          </p:spPr>
          <p:txBody>
            <a:bodyPr wrap="none" lIns="0" tIns="0" rIns="0" bIns="0" anchor="ctr"/>
            <a:lstStyle/>
            <a:p>
              <a:endParaRPr lang="zh-CN" altLang="en-US">
                <a:solidFill>
                  <a:schemeClr val="tx1"/>
                </a:solidFill>
              </a:endParaRPr>
            </a:p>
          </p:txBody>
        </p:sp>
        <p:pic>
          <p:nvPicPr>
            <p:cNvPr id="22582" name="Picture 8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704117" y="5047794"/>
              <a:ext cx="504825" cy="431800"/>
            </a:xfrm>
            <a:prstGeom prst="rect">
              <a:avLst/>
            </a:prstGeom>
            <a:noFill/>
            <a:ln w="9525">
              <a:noFill/>
              <a:miter lim="800000"/>
              <a:headEnd/>
              <a:tailEnd/>
            </a:ln>
          </p:spPr>
        </p:pic>
        <p:sp>
          <p:nvSpPr>
            <p:cNvPr id="72" name="矩形 158"/>
            <p:cNvSpPr>
              <a:spLocks noChangeArrowheads="1"/>
            </p:cNvSpPr>
            <p:nvPr/>
          </p:nvSpPr>
          <p:spPr bwMode="auto">
            <a:xfrm>
              <a:off x="2308084" y="3061130"/>
              <a:ext cx="4896569" cy="825612"/>
            </a:xfrm>
            <a:prstGeom prst="roundRect">
              <a:avLst/>
            </a:prstGeom>
            <a:noFill/>
            <a:ln w="9525">
              <a:solidFill>
                <a:schemeClr val="accent6">
                  <a:lumMod val="75000"/>
                </a:schemeClr>
              </a:solidFill>
              <a:prstDash val="lgDash"/>
              <a:miter lim="800000"/>
              <a:headEnd/>
              <a:tailEnd/>
            </a:ln>
            <a:effectLst/>
            <a:extLst>
              <a:ext uri="{909E8E84-426E-40DD-AFC4-6F175D3DCCD1}"/>
              <a:ext uri="{AF507438-7753-43E0-B8FC-AC1667EBCBE1}"/>
            </a:extLst>
          </p:spPr>
          <p:txBody>
            <a:bodyPr wrap="none"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cs typeface="Times New Roman" pitchFamily="18" charset="0"/>
              </a:endParaRPr>
            </a:p>
          </p:txBody>
        </p:sp>
        <p:sp>
          <p:nvSpPr>
            <p:cNvPr id="22584" name="椭圆 164"/>
            <p:cNvSpPr>
              <a:spLocks noChangeArrowheads="1"/>
            </p:cNvSpPr>
            <p:nvPr/>
          </p:nvSpPr>
          <p:spPr bwMode="auto">
            <a:xfrm>
              <a:off x="2555776" y="3185564"/>
              <a:ext cx="792088" cy="432047"/>
            </a:xfrm>
            <a:prstGeom prst="ellipse">
              <a:avLst/>
            </a:prstGeom>
            <a:solidFill>
              <a:srgbClr val="00B050"/>
            </a:solidFill>
            <a:ln w="9525">
              <a:solidFill>
                <a:srgbClr val="002060"/>
              </a:solidFill>
              <a:prstDash val="sysDot"/>
              <a:round/>
              <a:headEnd/>
              <a:tailEnd/>
            </a:ln>
          </p:spPr>
          <p:txBody>
            <a:bodyPr wrap="none" lIns="0" tIns="0" rIns="0" bIns="0" anchor="ctr"/>
            <a:lstStyle/>
            <a:p>
              <a:pPr algn="ctr"/>
              <a:r>
                <a:rPr lang="zh-CN" altLang="en-US" sz="1000">
                  <a:solidFill>
                    <a:schemeClr val="tx1"/>
                  </a:solidFill>
                  <a:latin typeface="微软雅黑" pitchFamily="34" charset="-122"/>
                  <a:ea typeface="微软雅黑" pitchFamily="34" charset="-122"/>
                  <a:cs typeface="Times New Roman" pitchFamily="18" charset="0"/>
                </a:rPr>
                <a:t>计算管理</a:t>
              </a:r>
            </a:p>
          </p:txBody>
        </p:sp>
        <p:sp>
          <p:nvSpPr>
            <p:cNvPr id="22585" name="直线 149"/>
            <p:cNvSpPr>
              <a:spLocks noChangeShapeType="1"/>
            </p:cNvSpPr>
            <p:nvPr/>
          </p:nvSpPr>
          <p:spPr bwMode="auto">
            <a:xfrm>
              <a:off x="4504342" y="3655388"/>
              <a:ext cx="0" cy="352425"/>
            </a:xfrm>
            <a:prstGeom prst="line">
              <a:avLst/>
            </a:prstGeom>
            <a:noFill/>
            <a:ln w="25400">
              <a:solidFill>
                <a:srgbClr val="00CCFF"/>
              </a:solidFill>
              <a:round/>
              <a:headEnd type="triangle" w="sm" len="lg"/>
              <a:tailEnd type="triangle" w="sm" len="lg"/>
            </a:ln>
          </p:spPr>
          <p:txBody>
            <a:bodyPr lIns="106692" tIns="53346" rIns="106692" bIns="53346"/>
            <a:lstStyle/>
            <a:p>
              <a:endParaRPr lang="zh-CN" altLang="en-US">
                <a:solidFill>
                  <a:schemeClr val="tx1"/>
                </a:solidFill>
              </a:endParaRPr>
            </a:p>
          </p:txBody>
        </p:sp>
        <p:sp>
          <p:nvSpPr>
            <p:cNvPr id="22586" name="直线 149"/>
            <p:cNvSpPr>
              <a:spLocks noChangeShapeType="1"/>
            </p:cNvSpPr>
            <p:nvPr/>
          </p:nvSpPr>
          <p:spPr bwMode="auto">
            <a:xfrm>
              <a:off x="4793267" y="3647450"/>
              <a:ext cx="0" cy="354013"/>
            </a:xfrm>
            <a:prstGeom prst="line">
              <a:avLst/>
            </a:prstGeom>
            <a:noFill/>
            <a:ln w="25400">
              <a:solidFill>
                <a:srgbClr val="00CCFF"/>
              </a:solidFill>
              <a:round/>
              <a:headEnd type="triangle" w="sm" len="lg"/>
              <a:tailEnd type="triangle" w="sm" len="lg"/>
            </a:ln>
          </p:spPr>
          <p:txBody>
            <a:bodyPr lIns="106692" tIns="53346" rIns="106692" bIns="53346"/>
            <a:lstStyle/>
            <a:p>
              <a:endParaRPr lang="zh-CN" altLang="en-US">
                <a:solidFill>
                  <a:schemeClr val="tx1"/>
                </a:solidFill>
              </a:endParaRPr>
            </a:p>
          </p:txBody>
        </p:sp>
        <p:sp>
          <p:nvSpPr>
            <p:cNvPr id="22587" name="直线 149"/>
            <p:cNvSpPr>
              <a:spLocks noChangeShapeType="1"/>
            </p:cNvSpPr>
            <p:nvPr/>
          </p:nvSpPr>
          <p:spPr bwMode="auto">
            <a:xfrm>
              <a:off x="5080604" y="3655388"/>
              <a:ext cx="0" cy="352425"/>
            </a:xfrm>
            <a:prstGeom prst="line">
              <a:avLst/>
            </a:prstGeom>
            <a:noFill/>
            <a:ln w="25400">
              <a:solidFill>
                <a:srgbClr val="00CCFF"/>
              </a:solidFill>
              <a:round/>
              <a:headEnd type="triangle" w="sm" len="lg"/>
              <a:tailEnd type="triangle" w="sm" len="lg"/>
            </a:ln>
          </p:spPr>
          <p:txBody>
            <a:bodyPr lIns="106692" tIns="53346" rIns="106692" bIns="53346"/>
            <a:lstStyle/>
            <a:p>
              <a:endParaRPr lang="zh-CN" altLang="en-US">
                <a:solidFill>
                  <a:schemeClr val="tx1"/>
                </a:solidFill>
              </a:endParaRPr>
            </a:p>
          </p:txBody>
        </p:sp>
        <p:sp>
          <p:nvSpPr>
            <p:cNvPr id="22588" name="矩形 84"/>
            <p:cNvSpPr>
              <a:spLocks noChangeArrowheads="1"/>
            </p:cNvSpPr>
            <p:nvPr/>
          </p:nvSpPr>
          <p:spPr bwMode="auto">
            <a:xfrm>
              <a:off x="4432904" y="4974769"/>
              <a:ext cx="649288" cy="461728"/>
            </a:xfrm>
            <a:prstGeom prst="rect">
              <a:avLst/>
            </a:prstGeom>
            <a:noFill/>
            <a:ln w="9525">
              <a:noFill/>
              <a:miter lim="800000"/>
              <a:headEnd/>
              <a:tailEnd/>
            </a:ln>
          </p:spPr>
          <p:txBody>
            <a:bodyPr>
              <a:spAutoFit/>
            </a:bodyPr>
            <a:lstStyle/>
            <a:p>
              <a:r>
                <a:rPr lang="en-US" altLang="zh-CN" dirty="0" smtClean="0">
                  <a:solidFill>
                    <a:schemeClr val="tx1"/>
                  </a:solidFill>
                  <a:latin typeface="微软雅黑" pitchFamily="34" charset="-122"/>
                  <a:ea typeface="微软雅黑" pitchFamily="34" charset="-122"/>
                  <a:cs typeface="Times New Roman" pitchFamily="18" charset="0"/>
                </a:rPr>
                <a:t>…</a:t>
              </a:r>
              <a:endParaRPr lang="zh-CN" altLang="en-US" dirty="0">
                <a:solidFill>
                  <a:schemeClr val="tx1"/>
                </a:solidFill>
                <a:latin typeface="微软雅黑" pitchFamily="34" charset="-122"/>
                <a:ea typeface="微软雅黑" pitchFamily="34" charset="-122"/>
                <a:cs typeface="Times New Roman" pitchFamily="18" charset="0"/>
              </a:endParaRPr>
            </a:p>
          </p:txBody>
        </p:sp>
        <p:sp>
          <p:nvSpPr>
            <p:cNvPr id="86" name="流程图: 磁盘 85"/>
            <p:cNvSpPr/>
            <p:nvPr/>
          </p:nvSpPr>
          <p:spPr>
            <a:xfrm>
              <a:off x="5369234" y="5047363"/>
              <a:ext cx="503312" cy="431859"/>
            </a:xfrm>
            <a:prstGeom prst="flowChartMagneticDisk">
              <a:avLst/>
            </a:prstGeom>
            <a:solidFill>
              <a:schemeClr val="accent5">
                <a:lumMod val="9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cs typeface="Times New Roman" pitchFamily="18" charset="0"/>
              </a:endParaRPr>
            </a:p>
          </p:txBody>
        </p:sp>
        <p:pic>
          <p:nvPicPr>
            <p:cNvPr id="22590" name="Picture 8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640742" y="5047794"/>
              <a:ext cx="503237" cy="431800"/>
            </a:xfrm>
            <a:prstGeom prst="rect">
              <a:avLst/>
            </a:prstGeom>
            <a:noFill/>
            <a:ln w="9525">
              <a:noFill/>
              <a:miter lim="800000"/>
              <a:headEnd/>
              <a:tailEnd/>
            </a:ln>
          </p:spPr>
        </p:pic>
        <p:sp>
          <p:nvSpPr>
            <p:cNvPr id="89" name="流程图: 磁盘 88"/>
            <p:cNvSpPr/>
            <p:nvPr/>
          </p:nvSpPr>
          <p:spPr>
            <a:xfrm>
              <a:off x="6232961" y="5047363"/>
              <a:ext cx="503312" cy="431859"/>
            </a:xfrm>
            <a:prstGeom prst="flowChartMagneticDisk">
              <a:avLst/>
            </a:prstGeom>
            <a:solidFill>
              <a:schemeClr val="accent5">
                <a:lumMod val="9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cs typeface="Times New Roman" pitchFamily="18" charset="0"/>
              </a:endParaRPr>
            </a:p>
          </p:txBody>
        </p:sp>
        <p:sp>
          <p:nvSpPr>
            <p:cNvPr id="22592" name="椭圆 164"/>
            <p:cNvSpPr>
              <a:spLocks noChangeArrowheads="1"/>
            </p:cNvSpPr>
            <p:nvPr/>
          </p:nvSpPr>
          <p:spPr bwMode="auto">
            <a:xfrm>
              <a:off x="3491880" y="3187232"/>
              <a:ext cx="792088" cy="432047"/>
            </a:xfrm>
            <a:prstGeom prst="ellipse">
              <a:avLst/>
            </a:prstGeom>
            <a:solidFill>
              <a:srgbClr val="00B050"/>
            </a:solidFill>
            <a:ln w="9525">
              <a:solidFill>
                <a:srgbClr val="002060"/>
              </a:solidFill>
              <a:prstDash val="sysDot"/>
              <a:round/>
              <a:headEnd/>
              <a:tailEnd/>
            </a:ln>
          </p:spPr>
          <p:txBody>
            <a:bodyPr wrap="none" lIns="0" tIns="0" rIns="0" bIns="0" anchor="ctr"/>
            <a:lstStyle/>
            <a:p>
              <a:r>
                <a:rPr lang="zh-CN" altLang="en-US" sz="1000">
                  <a:solidFill>
                    <a:schemeClr val="tx1"/>
                  </a:solidFill>
                  <a:latin typeface="微软雅黑" pitchFamily="34" charset="-122"/>
                  <a:ea typeface="微软雅黑" pitchFamily="34" charset="-122"/>
                  <a:cs typeface="Times New Roman" pitchFamily="18" charset="0"/>
                </a:rPr>
                <a:t>存储管理</a:t>
              </a:r>
            </a:p>
          </p:txBody>
        </p:sp>
        <p:sp>
          <p:nvSpPr>
            <p:cNvPr id="22593" name="椭圆 164"/>
            <p:cNvSpPr>
              <a:spLocks noChangeArrowheads="1"/>
            </p:cNvSpPr>
            <p:nvPr/>
          </p:nvSpPr>
          <p:spPr bwMode="auto">
            <a:xfrm>
              <a:off x="4384112" y="3187232"/>
              <a:ext cx="792088" cy="432047"/>
            </a:xfrm>
            <a:prstGeom prst="ellipse">
              <a:avLst/>
            </a:prstGeom>
            <a:solidFill>
              <a:srgbClr val="00B050"/>
            </a:solidFill>
            <a:ln w="9525">
              <a:solidFill>
                <a:srgbClr val="002060"/>
              </a:solidFill>
              <a:prstDash val="sysDot"/>
              <a:round/>
              <a:headEnd/>
              <a:tailEnd/>
            </a:ln>
          </p:spPr>
          <p:txBody>
            <a:bodyPr wrap="none" lIns="0" tIns="0" rIns="0" bIns="0" anchor="ctr"/>
            <a:lstStyle/>
            <a:p>
              <a:pPr algn="ctr"/>
              <a:r>
                <a:rPr lang="zh-CN" altLang="en-US" sz="1000">
                  <a:solidFill>
                    <a:schemeClr val="tx1"/>
                  </a:solidFill>
                  <a:latin typeface="微软雅黑" pitchFamily="34" charset="-122"/>
                  <a:ea typeface="微软雅黑" pitchFamily="34" charset="-122"/>
                  <a:cs typeface="Times New Roman" pitchFamily="18" charset="0"/>
                </a:rPr>
                <a:t>网络管理</a:t>
              </a:r>
            </a:p>
          </p:txBody>
        </p:sp>
        <p:sp>
          <p:nvSpPr>
            <p:cNvPr id="22594" name="椭圆 164"/>
            <p:cNvSpPr>
              <a:spLocks noChangeArrowheads="1"/>
            </p:cNvSpPr>
            <p:nvPr/>
          </p:nvSpPr>
          <p:spPr bwMode="auto">
            <a:xfrm>
              <a:off x="5262276" y="3201300"/>
              <a:ext cx="792088" cy="432047"/>
            </a:xfrm>
            <a:prstGeom prst="ellipse">
              <a:avLst/>
            </a:prstGeom>
            <a:solidFill>
              <a:srgbClr val="00B050"/>
            </a:solidFill>
            <a:ln w="9525">
              <a:solidFill>
                <a:srgbClr val="002060"/>
              </a:solidFill>
              <a:prstDash val="sysDot"/>
              <a:round/>
              <a:headEnd/>
              <a:tailEnd/>
            </a:ln>
          </p:spPr>
          <p:txBody>
            <a:bodyPr wrap="none" lIns="0" tIns="0" rIns="0" bIns="0" anchor="ctr"/>
            <a:lstStyle/>
            <a:p>
              <a:r>
                <a:rPr lang="zh-CN" altLang="en-US" sz="1000">
                  <a:solidFill>
                    <a:schemeClr val="tx1"/>
                  </a:solidFill>
                  <a:latin typeface="微软雅黑" pitchFamily="34" charset="-122"/>
                  <a:ea typeface="微软雅黑" pitchFamily="34" charset="-122"/>
                  <a:cs typeface="Times New Roman" pitchFamily="18" charset="0"/>
                </a:rPr>
                <a:t>系统管理</a:t>
              </a:r>
            </a:p>
          </p:txBody>
        </p:sp>
        <p:sp>
          <p:nvSpPr>
            <p:cNvPr id="22595" name="椭圆 164"/>
            <p:cNvSpPr>
              <a:spLocks noChangeArrowheads="1"/>
            </p:cNvSpPr>
            <p:nvPr/>
          </p:nvSpPr>
          <p:spPr bwMode="auto">
            <a:xfrm>
              <a:off x="6156176" y="3187232"/>
              <a:ext cx="792088" cy="432047"/>
            </a:xfrm>
            <a:prstGeom prst="ellipse">
              <a:avLst/>
            </a:prstGeom>
            <a:solidFill>
              <a:srgbClr val="00B050"/>
            </a:solidFill>
            <a:ln w="9525">
              <a:solidFill>
                <a:srgbClr val="002060"/>
              </a:solidFill>
              <a:prstDash val="sysDot"/>
              <a:round/>
              <a:headEnd/>
              <a:tailEnd/>
            </a:ln>
          </p:spPr>
          <p:txBody>
            <a:bodyPr wrap="none" lIns="0" tIns="0" rIns="0" bIns="0" anchor="ctr"/>
            <a:lstStyle/>
            <a:p>
              <a:r>
                <a:rPr lang="zh-CN" altLang="en-US" sz="1000">
                  <a:solidFill>
                    <a:schemeClr val="tx1"/>
                  </a:solidFill>
                  <a:latin typeface="微软雅黑" pitchFamily="34" charset="-122"/>
                  <a:ea typeface="微软雅黑" pitchFamily="34" charset="-122"/>
                  <a:cs typeface="Times New Roman" pitchFamily="18" charset="0"/>
                </a:rPr>
                <a:t>用户管理</a:t>
              </a:r>
            </a:p>
          </p:txBody>
        </p:sp>
        <p:sp>
          <p:nvSpPr>
            <p:cNvPr id="88" name="Rounded Rectangle 60"/>
            <p:cNvSpPr/>
            <p:nvPr/>
          </p:nvSpPr>
          <p:spPr bwMode="auto">
            <a:xfrm>
              <a:off x="2484323" y="2467325"/>
              <a:ext cx="917710" cy="381052"/>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36" tIns="45718" rIns="91436" bIns="45718" anchor="ctr"/>
            <a:lstStyle/>
            <a:p>
              <a:pPr defTabSz="912813" fontAlgn="auto">
                <a:lnSpc>
                  <a:spcPct val="85000"/>
                </a:lnSpc>
                <a:spcBef>
                  <a:spcPts val="1200"/>
                </a:spcBef>
                <a:spcAft>
                  <a:spcPts val="0"/>
                </a:spcAft>
                <a:defRPr/>
              </a:pPr>
              <a:r>
                <a:rPr lang="zh-CN" altLang="en-US" sz="900" kern="0" dirty="0">
                  <a:solidFill>
                    <a:schemeClr val="tx1"/>
                  </a:solidFill>
                  <a:latin typeface="微软雅黑" pitchFamily="34" charset="-122"/>
                  <a:ea typeface="微软雅黑" pitchFamily="34" charset="-122"/>
                  <a:cs typeface="Times New Roman" pitchFamily="18" charset="0"/>
                </a:rPr>
                <a:t>企业数据总线</a:t>
              </a:r>
              <a:endParaRPr lang="en-US" altLang="zh-CN" sz="900" kern="0" dirty="0">
                <a:solidFill>
                  <a:schemeClr val="tx1"/>
                </a:solidFill>
                <a:latin typeface="微软雅黑" pitchFamily="34" charset="-122"/>
                <a:ea typeface="微软雅黑" pitchFamily="34" charset="-122"/>
                <a:cs typeface="Times New Roman" pitchFamily="18" charset="0"/>
              </a:endParaRPr>
            </a:p>
          </p:txBody>
        </p:sp>
        <p:sp>
          <p:nvSpPr>
            <p:cNvPr id="90" name="Rounded Rectangle 60"/>
            <p:cNvSpPr/>
            <p:nvPr/>
          </p:nvSpPr>
          <p:spPr bwMode="auto">
            <a:xfrm>
              <a:off x="3435375" y="2467325"/>
              <a:ext cx="863727" cy="381052"/>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36" tIns="45718" rIns="91436" bIns="45718" anchor="ctr"/>
            <a:lstStyle/>
            <a:p>
              <a:pPr defTabSz="912813" fontAlgn="auto">
                <a:lnSpc>
                  <a:spcPct val="85000"/>
                </a:lnSpc>
                <a:spcBef>
                  <a:spcPts val="1200"/>
                </a:spcBef>
                <a:spcAft>
                  <a:spcPts val="0"/>
                </a:spcAft>
                <a:defRPr/>
              </a:pPr>
              <a:r>
                <a:rPr lang="zh-CN" altLang="en-US" sz="1000" kern="0" dirty="0">
                  <a:solidFill>
                    <a:schemeClr val="tx1"/>
                  </a:solidFill>
                  <a:latin typeface="微软雅黑" pitchFamily="34" charset="-122"/>
                  <a:ea typeface="微软雅黑" pitchFamily="34" charset="-122"/>
                  <a:cs typeface="Times New Roman" pitchFamily="18" charset="0"/>
                </a:rPr>
                <a:t>应用服务器</a:t>
              </a:r>
              <a:endParaRPr lang="en-US" altLang="zh-CN" sz="1000" kern="0" dirty="0">
                <a:solidFill>
                  <a:schemeClr val="tx1"/>
                </a:solidFill>
                <a:latin typeface="微软雅黑" pitchFamily="34" charset="-122"/>
                <a:ea typeface="微软雅黑" pitchFamily="34" charset="-122"/>
                <a:cs typeface="Times New Roman" pitchFamily="18" charset="0"/>
              </a:endParaRPr>
            </a:p>
          </p:txBody>
        </p:sp>
        <p:sp>
          <p:nvSpPr>
            <p:cNvPr id="91" name="Rounded Rectangle 60"/>
            <p:cNvSpPr/>
            <p:nvPr/>
          </p:nvSpPr>
          <p:spPr bwMode="auto">
            <a:xfrm>
              <a:off x="4330856" y="2467325"/>
              <a:ext cx="863727" cy="381052"/>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36" tIns="45718" rIns="91436" bIns="45718" anchor="ctr"/>
            <a:lstStyle/>
            <a:p>
              <a:pPr defTabSz="912813" fontAlgn="auto">
                <a:lnSpc>
                  <a:spcPct val="85000"/>
                </a:lnSpc>
                <a:spcBef>
                  <a:spcPts val="1200"/>
                </a:spcBef>
                <a:spcAft>
                  <a:spcPts val="0"/>
                </a:spcAft>
                <a:defRPr/>
              </a:pPr>
              <a:r>
                <a:rPr lang="zh-CN" altLang="en-US" sz="1000" kern="0" dirty="0">
                  <a:solidFill>
                    <a:schemeClr val="tx1"/>
                  </a:solidFill>
                  <a:latin typeface="微软雅黑" pitchFamily="34" charset="-122"/>
                  <a:ea typeface="微软雅黑" pitchFamily="34" charset="-122"/>
                  <a:cs typeface="Times New Roman" pitchFamily="18" charset="0"/>
                </a:rPr>
                <a:t>关系数据库</a:t>
              </a:r>
              <a:endParaRPr lang="en-US" altLang="zh-CN" sz="1000" kern="0" dirty="0">
                <a:solidFill>
                  <a:schemeClr val="tx1"/>
                </a:solidFill>
                <a:latin typeface="微软雅黑" pitchFamily="34" charset="-122"/>
                <a:ea typeface="微软雅黑" pitchFamily="34" charset="-122"/>
                <a:cs typeface="Times New Roman" pitchFamily="18" charset="0"/>
              </a:endParaRPr>
            </a:p>
          </p:txBody>
        </p:sp>
        <p:sp>
          <p:nvSpPr>
            <p:cNvPr id="92" name="Rounded Rectangle 60"/>
            <p:cNvSpPr/>
            <p:nvPr/>
          </p:nvSpPr>
          <p:spPr bwMode="auto">
            <a:xfrm>
              <a:off x="5212049" y="2467325"/>
              <a:ext cx="865314" cy="381052"/>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36" tIns="45718" rIns="91436" bIns="45718" anchor="ctr"/>
            <a:lstStyle/>
            <a:p>
              <a:pPr defTabSz="912813" fontAlgn="auto">
                <a:lnSpc>
                  <a:spcPct val="85000"/>
                </a:lnSpc>
                <a:spcBef>
                  <a:spcPts val="1200"/>
                </a:spcBef>
                <a:spcAft>
                  <a:spcPts val="0"/>
                </a:spcAft>
                <a:defRPr/>
              </a:pPr>
              <a:r>
                <a:rPr lang="en-US" altLang="zh-CN" sz="1000" kern="0" dirty="0" err="1">
                  <a:solidFill>
                    <a:schemeClr val="tx1"/>
                  </a:solidFill>
                  <a:latin typeface="微软雅黑" pitchFamily="34" charset="-122"/>
                  <a:ea typeface="微软雅黑" pitchFamily="34" charset="-122"/>
                  <a:cs typeface="Times New Roman" pitchFamily="18" charset="0"/>
                </a:rPr>
                <a:t>NoSQL</a:t>
              </a:r>
              <a:r>
                <a:rPr lang="zh-CN" altLang="en-US" sz="900" kern="0" dirty="0">
                  <a:solidFill>
                    <a:schemeClr val="tx1"/>
                  </a:solidFill>
                  <a:latin typeface="微软雅黑" pitchFamily="34" charset="-122"/>
                  <a:ea typeface="微软雅黑" pitchFamily="34" charset="-122"/>
                  <a:cs typeface="Times New Roman" pitchFamily="18" charset="0"/>
                </a:rPr>
                <a:t> </a:t>
              </a:r>
              <a:r>
                <a:rPr lang="en-US" altLang="zh-CN" sz="900" kern="0" dirty="0">
                  <a:solidFill>
                    <a:schemeClr val="tx1"/>
                  </a:solidFill>
                  <a:latin typeface="微软雅黑" pitchFamily="34" charset="-122"/>
                  <a:ea typeface="微软雅黑" pitchFamily="34" charset="-122"/>
                  <a:cs typeface="Times New Roman" pitchFamily="18" charset="0"/>
                </a:rPr>
                <a:t>DB</a:t>
              </a:r>
            </a:p>
          </p:txBody>
        </p:sp>
        <p:sp>
          <p:nvSpPr>
            <p:cNvPr id="95" name="Rounded Rectangle 60"/>
            <p:cNvSpPr/>
            <p:nvPr/>
          </p:nvSpPr>
          <p:spPr bwMode="auto">
            <a:xfrm>
              <a:off x="6120232" y="2467325"/>
              <a:ext cx="863727" cy="381052"/>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36" tIns="45718" rIns="91436" bIns="45718" anchor="ctr"/>
            <a:lstStyle/>
            <a:p>
              <a:pPr defTabSz="912813" fontAlgn="auto">
                <a:lnSpc>
                  <a:spcPct val="85000"/>
                </a:lnSpc>
                <a:spcBef>
                  <a:spcPts val="1200"/>
                </a:spcBef>
                <a:spcAft>
                  <a:spcPts val="0"/>
                </a:spcAft>
                <a:defRPr/>
              </a:pPr>
              <a:r>
                <a:rPr lang="zh-CN" altLang="en-US" sz="1000" kern="0" dirty="0">
                  <a:solidFill>
                    <a:schemeClr val="tx1"/>
                  </a:solidFill>
                  <a:latin typeface="微软雅黑" pitchFamily="34" charset="-122"/>
                  <a:ea typeface="微软雅黑" pitchFamily="34" charset="-122"/>
                  <a:cs typeface="Times New Roman" pitchFamily="18" charset="0"/>
                </a:rPr>
                <a:t>分布式计算</a:t>
              </a:r>
              <a:endParaRPr lang="en-US" altLang="zh-CN" sz="1000" kern="0" dirty="0">
                <a:solidFill>
                  <a:schemeClr val="tx1"/>
                </a:solidFill>
                <a:latin typeface="微软雅黑" pitchFamily="34" charset="-122"/>
                <a:ea typeface="微软雅黑" pitchFamily="34" charset="-122"/>
                <a:cs typeface="Times New Roman" pitchFamily="18" charset="0"/>
              </a:endParaRPr>
            </a:p>
          </p:txBody>
        </p:sp>
        <p:sp>
          <p:nvSpPr>
            <p:cNvPr id="22601" name="矩形 183"/>
            <p:cNvSpPr>
              <a:spLocks noChangeArrowheads="1"/>
            </p:cNvSpPr>
            <p:nvPr/>
          </p:nvSpPr>
          <p:spPr bwMode="auto">
            <a:xfrm>
              <a:off x="3563888" y="2088984"/>
              <a:ext cx="1944216" cy="184666"/>
            </a:xfrm>
            <a:prstGeom prst="rect">
              <a:avLst/>
            </a:prstGeom>
            <a:noFill/>
            <a:ln w="9525">
              <a:noFill/>
              <a:miter lim="800000"/>
              <a:headEnd/>
              <a:tailEnd/>
            </a:ln>
          </p:spPr>
          <p:txBody>
            <a:bodyPr lIns="0" tIns="0" rIns="0" bIns="0">
              <a:spAutoFit/>
            </a:bodyPr>
            <a:lstStyle/>
            <a:p>
              <a:pPr algn="ctr" defTabSz="801688"/>
              <a:r>
                <a:rPr lang="zh-CN" altLang="en-US" sz="1200">
                  <a:solidFill>
                    <a:schemeClr val="tx1"/>
                  </a:solidFill>
                  <a:latin typeface="微软雅黑" pitchFamily="34" charset="-122"/>
                  <a:ea typeface="微软雅黑" pitchFamily="34" charset="-122"/>
                  <a:cs typeface="Times New Roman" pitchFamily="18" charset="0"/>
                </a:rPr>
                <a:t>云基础架构平台</a:t>
              </a:r>
            </a:p>
          </p:txBody>
        </p:sp>
      </p:grpSp>
      <p:grpSp>
        <p:nvGrpSpPr>
          <p:cNvPr id="4" name="组合 92"/>
          <p:cNvGrpSpPr>
            <a:grpSpLocks/>
          </p:cNvGrpSpPr>
          <p:nvPr/>
        </p:nvGrpSpPr>
        <p:grpSpPr bwMode="auto">
          <a:xfrm>
            <a:off x="201613" y="1600417"/>
            <a:ext cx="1511300" cy="3729037"/>
            <a:chOff x="201351" y="1992369"/>
            <a:chExt cx="1512168" cy="3729600"/>
          </a:xfrm>
        </p:grpSpPr>
        <p:sp>
          <p:nvSpPr>
            <p:cNvPr id="64" name="矩形 158"/>
            <p:cNvSpPr>
              <a:spLocks noChangeArrowheads="1"/>
            </p:cNvSpPr>
            <p:nvPr/>
          </p:nvSpPr>
          <p:spPr bwMode="auto">
            <a:xfrm>
              <a:off x="201351" y="1992369"/>
              <a:ext cx="1512168" cy="3729600"/>
            </a:xfrm>
            <a:prstGeom prst="roundRect">
              <a:avLst>
                <a:gd name="adj" fmla="val 7166"/>
              </a:avLst>
            </a:prstGeom>
            <a:solidFill>
              <a:schemeClr val="accent3">
                <a:lumMod val="20000"/>
                <a:lumOff val="80000"/>
              </a:schemeClr>
            </a:solidFill>
            <a:ln w="12700" algn="ctr">
              <a:gradFill>
                <a:gsLst>
                  <a:gs pos="0">
                    <a:srgbClr val="FF0000"/>
                  </a:gs>
                  <a:gs pos="50000">
                    <a:schemeClr val="accent1">
                      <a:shade val="67500"/>
                      <a:satMod val="115000"/>
                    </a:schemeClr>
                  </a:gs>
                  <a:gs pos="100000">
                    <a:schemeClr val="accent1">
                      <a:shade val="100000"/>
                      <a:satMod val="115000"/>
                    </a:schemeClr>
                  </a:gs>
                </a:gsLst>
                <a:lin ang="5400000" scaled="0"/>
              </a:gradFill>
              <a:prstDash val="solid"/>
              <a:miter lim="800000"/>
              <a:headEnd/>
              <a:tailEnd/>
            </a:ln>
            <a:extLst>
              <a:ext uri="{909E8E84-426E-40DD-AFC4-6F175D3DCCD1}"/>
              <a:ext uri="{AF507438-7753-43E0-B8FC-AC1667EBCBE1}"/>
            </a:extLst>
          </p:spPr>
          <p:txBody>
            <a:bodyPr wrap="none"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cs typeface="Times New Roman" pitchFamily="18" charset="0"/>
              </a:endParaRPr>
            </a:p>
          </p:txBody>
        </p:sp>
        <p:sp>
          <p:nvSpPr>
            <p:cNvPr id="66" name="Rounded Rectangle 60"/>
            <p:cNvSpPr/>
            <p:nvPr/>
          </p:nvSpPr>
          <p:spPr bwMode="auto">
            <a:xfrm>
              <a:off x="388784" y="2416295"/>
              <a:ext cx="1080120" cy="381058"/>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36" tIns="45718" rIns="91436" bIns="45718" anchor="ctr"/>
            <a:lstStyle/>
            <a:p>
              <a:pPr algn="ctr" defTabSz="912813" fontAlgn="auto">
                <a:lnSpc>
                  <a:spcPct val="85000"/>
                </a:lnSpc>
                <a:spcBef>
                  <a:spcPts val="1200"/>
                </a:spcBef>
                <a:spcAft>
                  <a:spcPts val="0"/>
                </a:spcAft>
                <a:defRPr/>
              </a:pPr>
              <a:r>
                <a:rPr lang="zh-CN" altLang="en-US" sz="1000" kern="0" dirty="0">
                  <a:solidFill>
                    <a:schemeClr val="tx1"/>
                  </a:solidFill>
                  <a:latin typeface="微软雅黑" pitchFamily="34" charset="-122"/>
                  <a:ea typeface="微软雅黑" pitchFamily="34" charset="-122"/>
                  <a:cs typeface="Times New Roman" pitchFamily="18" charset="0"/>
                </a:rPr>
                <a:t>服务目录管理</a:t>
              </a:r>
              <a:endParaRPr lang="en-US" altLang="zh-CN" sz="1000" kern="0" dirty="0">
                <a:solidFill>
                  <a:schemeClr val="tx1"/>
                </a:solidFill>
                <a:latin typeface="微软雅黑" pitchFamily="34" charset="-122"/>
                <a:ea typeface="微软雅黑" pitchFamily="34" charset="-122"/>
                <a:cs typeface="Times New Roman" pitchFamily="18" charset="0"/>
              </a:endParaRPr>
            </a:p>
          </p:txBody>
        </p:sp>
        <p:sp>
          <p:nvSpPr>
            <p:cNvPr id="69" name="矩形 158"/>
            <p:cNvSpPr>
              <a:spLocks noChangeArrowheads="1"/>
            </p:cNvSpPr>
            <p:nvPr/>
          </p:nvSpPr>
          <p:spPr bwMode="auto">
            <a:xfrm>
              <a:off x="839185" y="2330557"/>
              <a:ext cx="351746" cy="101615"/>
            </a:xfrm>
            <a:prstGeom prst="roundRect">
              <a:avLst/>
            </a:prstGeom>
            <a:noFill/>
            <a:ln w="9525">
              <a:noFill/>
              <a:miter lim="800000"/>
              <a:headEnd/>
              <a:tailEnd/>
            </a:ln>
            <a:extLst>
              <a:ext uri="{909E8E84-426E-40DD-AFC4-6F175D3DCCD1}"/>
              <a:ext uri="{AF507438-7753-43E0-B8FC-AC1667EBCBE1}"/>
            </a:extLst>
          </p:spPr>
          <p:txBody>
            <a:bodyPr vert="eaVert">
              <a:spAutoFit/>
            </a:bodyPr>
            <a:lstStyle/>
            <a:p>
              <a:pPr algn="ctr" defTabSz="912813" fontAlgn="auto">
                <a:lnSpc>
                  <a:spcPct val="85000"/>
                </a:lnSpc>
                <a:spcBef>
                  <a:spcPts val="0"/>
                </a:spcBef>
                <a:spcAft>
                  <a:spcPts val="0"/>
                </a:spcAft>
                <a:defRPr/>
              </a:pPr>
              <a:endParaRPr lang="zh-CN" altLang="en-US" sz="1200" kern="0" dirty="0">
                <a:solidFill>
                  <a:schemeClr val="tx1"/>
                </a:solidFill>
                <a:latin typeface="微软雅黑" pitchFamily="34" charset="-122"/>
                <a:ea typeface="微软雅黑" pitchFamily="34" charset="-122"/>
                <a:cs typeface="Times New Roman" pitchFamily="18" charset="0"/>
              </a:endParaRPr>
            </a:p>
          </p:txBody>
        </p:sp>
        <p:sp>
          <p:nvSpPr>
            <p:cNvPr id="70" name="矩形 158"/>
            <p:cNvSpPr>
              <a:spLocks noChangeArrowheads="1"/>
            </p:cNvSpPr>
            <p:nvPr/>
          </p:nvSpPr>
          <p:spPr bwMode="auto">
            <a:xfrm>
              <a:off x="298244" y="2292451"/>
              <a:ext cx="1270729" cy="1640136"/>
            </a:xfrm>
            <a:prstGeom prst="roundRect">
              <a:avLst/>
            </a:prstGeom>
            <a:noFill/>
            <a:ln w="9525">
              <a:solidFill>
                <a:schemeClr val="accent6">
                  <a:lumMod val="75000"/>
                </a:schemeClr>
              </a:solidFill>
              <a:prstDash val="lgDash"/>
              <a:miter lim="800000"/>
              <a:headEnd/>
              <a:tailEnd/>
            </a:ln>
            <a:effectLst/>
            <a:extLst>
              <a:ext uri="{909E8E84-426E-40DD-AFC4-6F175D3DCCD1}"/>
              <a:ext uri="{AF507438-7753-43E0-B8FC-AC1667EBCBE1}"/>
            </a:extLst>
          </p:spPr>
          <p:txBody>
            <a:bodyPr wrap="none" anchor="ctr"/>
            <a:lstStyle/>
            <a:p>
              <a:pPr algn="ctr" fontAlgn="auto">
                <a:spcBef>
                  <a:spcPts val="0"/>
                </a:spcBef>
                <a:spcAft>
                  <a:spcPts val="0"/>
                </a:spcAft>
                <a:defRPr/>
              </a:pPr>
              <a:endParaRPr lang="zh-CN" altLang="en-US" sz="1200" dirty="0">
                <a:solidFill>
                  <a:schemeClr val="tx1"/>
                </a:solidFill>
                <a:latin typeface="微软雅黑" pitchFamily="34" charset="-122"/>
                <a:ea typeface="微软雅黑" pitchFamily="34" charset="-122"/>
                <a:cs typeface="Times New Roman" pitchFamily="18" charset="0"/>
              </a:endParaRPr>
            </a:p>
          </p:txBody>
        </p:sp>
        <p:sp>
          <p:nvSpPr>
            <p:cNvPr id="76" name="Rounded Rectangle 60"/>
            <p:cNvSpPr/>
            <p:nvPr/>
          </p:nvSpPr>
          <p:spPr bwMode="auto">
            <a:xfrm>
              <a:off x="388784" y="2873564"/>
              <a:ext cx="1080120" cy="38264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36" tIns="45718" rIns="91436" bIns="45718" anchor="ctr"/>
            <a:lstStyle/>
            <a:p>
              <a:pPr algn="ctr" defTabSz="912813" fontAlgn="auto">
                <a:lnSpc>
                  <a:spcPct val="85000"/>
                </a:lnSpc>
                <a:spcBef>
                  <a:spcPts val="1200"/>
                </a:spcBef>
                <a:spcAft>
                  <a:spcPts val="0"/>
                </a:spcAft>
                <a:defRPr/>
              </a:pPr>
              <a:r>
                <a:rPr lang="zh-CN" altLang="en-US" sz="1000" kern="0" dirty="0">
                  <a:solidFill>
                    <a:schemeClr val="tx1"/>
                  </a:solidFill>
                  <a:latin typeface="微软雅黑" pitchFamily="34" charset="-122"/>
                  <a:ea typeface="微软雅黑" pitchFamily="34" charset="-122"/>
                  <a:cs typeface="Times New Roman" pitchFamily="18" charset="0"/>
                </a:rPr>
                <a:t>服务水平管理</a:t>
              </a:r>
              <a:endParaRPr lang="en-US" altLang="zh-CN" sz="1000" kern="0" dirty="0">
                <a:solidFill>
                  <a:schemeClr val="tx1"/>
                </a:solidFill>
                <a:latin typeface="微软雅黑" pitchFamily="34" charset="-122"/>
                <a:ea typeface="微软雅黑" pitchFamily="34" charset="-122"/>
                <a:cs typeface="Times New Roman" pitchFamily="18" charset="0"/>
              </a:endParaRPr>
            </a:p>
          </p:txBody>
        </p:sp>
        <p:sp>
          <p:nvSpPr>
            <p:cNvPr id="81" name="Rounded Rectangle 58"/>
            <p:cNvSpPr/>
            <p:nvPr/>
          </p:nvSpPr>
          <p:spPr bwMode="auto">
            <a:xfrm>
              <a:off x="393548" y="3314956"/>
              <a:ext cx="1080120" cy="304846"/>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36" tIns="45718" rIns="91436" bIns="45718" anchor="ctr"/>
            <a:lstStyle/>
            <a:p>
              <a:pPr algn="ctr" defTabSz="912813" fontAlgn="auto">
                <a:lnSpc>
                  <a:spcPct val="85000"/>
                </a:lnSpc>
                <a:spcBef>
                  <a:spcPts val="1200"/>
                </a:spcBef>
                <a:spcAft>
                  <a:spcPts val="0"/>
                </a:spcAft>
                <a:defRPr/>
              </a:pPr>
              <a:r>
                <a:rPr lang="zh-CN" altLang="en-US" sz="1000" kern="0" dirty="0">
                  <a:solidFill>
                    <a:schemeClr val="tx1"/>
                  </a:solidFill>
                  <a:latin typeface="微软雅黑" pitchFamily="34" charset="-122"/>
                  <a:ea typeface="微软雅黑" pitchFamily="34" charset="-122"/>
                  <a:cs typeface="Times New Roman" pitchFamily="18" charset="0"/>
                </a:rPr>
                <a:t>服务流程管理</a:t>
              </a:r>
              <a:endParaRPr lang="en-US" altLang="zh-CN" sz="1000" kern="0" dirty="0">
                <a:solidFill>
                  <a:schemeClr val="tx1"/>
                </a:solidFill>
                <a:latin typeface="微软雅黑" pitchFamily="34" charset="-122"/>
                <a:ea typeface="微软雅黑" pitchFamily="34" charset="-122"/>
                <a:cs typeface="Times New Roman" pitchFamily="18" charset="0"/>
              </a:endParaRPr>
            </a:p>
          </p:txBody>
        </p:sp>
        <p:sp>
          <p:nvSpPr>
            <p:cNvPr id="22560" name="矩形 183"/>
            <p:cNvSpPr>
              <a:spLocks noChangeArrowheads="1"/>
            </p:cNvSpPr>
            <p:nvPr/>
          </p:nvSpPr>
          <p:spPr bwMode="auto">
            <a:xfrm>
              <a:off x="467544" y="2060848"/>
              <a:ext cx="864096" cy="184666"/>
            </a:xfrm>
            <a:prstGeom prst="rect">
              <a:avLst/>
            </a:prstGeom>
            <a:noFill/>
            <a:ln w="9525">
              <a:noFill/>
              <a:miter lim="800000"/>
              <a:headEnd/>
              <a:tailEnd/>
            </a:ln>
          </p:spPr>
          <p:txBody>
            <a:bodyPr lIns="0" tIns="0" rIns="0" bIns="0">
              <a:spAutoFit/>
            </a:bodyPr>
            <a:lstStyle/>
            <a:p>
              <a:pPr algn="ctr" defTabSz="801688"/>
              <a:r>
                <a:rPr lang="zh-CN" altLang="en-US" sz="1200">
                  <a:solidFill>
                    <a:schemeClr val="tx1"/>
                  </a:solidFill>
                  <a:latin typeface="微软雅黑" pitchFamily="34" charset="-122"/>
                  <a:ea typeface="微软雅黑" pitchFamily="34" charset="-122"/>
                  <a:cs typeface="Times New Roman" pitchFamily="18" charset="0"/>
                </a:rPr>
                <a:t>云运营中心</a:t>
              </a:r>
            </a:p>
          </p:txBody>
        </p:sp>
        <p:sp>
          <p:nvSpPr>
            <p:cNvPr id="67" name="Rounded Rectangle 58"/>
            <p:cNvSpPr/>
            <p:nvPr/>
          </p:nvSpPr>
          <p:spPr bwMode="auto">
            <a:xfrm>
              <a:off x="414198" y="4593087"/>
              <a:ext cx="1080120" cy="306433"/>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36" tIns="45718" rIns="91436" bIns="45718" anchor="ctr"/>
            <a:lstStyle/>
            <a:p>
              <a:pPr algn="ctr" defTabSz="912813" fontAlgn="auto">
                <a:lnSpc>
                  <a:spcPct val="85000"/>
                </a:lnSpc>
                <a:spcBef>
                  <a:spcPts val="1200"/>
                </a:spcBef>
                <a:spcAft>
                  <a:spcPts val="0"/>
                </a:spcAft>
                <a:defRPr/>
              </a:pPr>
              <a:r>
                <a:rPr lang="zh-CN" altLang="en-US" sz="1000" kern="0" dirty="0">
                  <a:solidFill>
                    <a:schemeClr val="tx1"/>
                  </a:solidFill>
                  <a:latin typeface="微软雅黑" pitchFamily="34" charset="-122"/>
                  <a:ea typeface="微软雅黑" pitchFamily="34" charset="-122"/>
                  <a:cs typeface="Times New Roman" pitchFamily="18" charset="0"/>
                </a:rPr>
                <a:t>生命周期管理</a:t>
              </a:r>
              <a:endParaRPr lang="en-US" altLang="zh-CN" sz="1000" kern="0" dirty="0">
                <a:solidFill>
                  <a:schemeClr val="tx1"/>
                </a:solidFill>
                <a:latin typeface="微软雅黑" pitchFamily="34" charset="-122"/>
                <a:ea typeface="微软雅黑" pitchFamily="34" charset="-122"/>
                <a:cs typeface="Times New Roman" pitchFamily="18" charset="0"/>
              </a:endParaRPr>
            </a:p>
          </p:txBody>
        </p:sp>
        <p:sp>
          <p:nvSpPr>
            <p:cNvPr id="68" name="矩形 158"/>
            <p:cNvSpPr>
              <a:spLocks noChangeArrowheads="1"/>
            </p:cNvSpPr>
            <p:nvPr/>
          </p:nvSpPr>
          <p:spPr bwMode="auto">
            <a:xfrm>
              <a:off x="323658" y="4077071"/>
              <a:ext cx="1272318" cy="1565511"/>
            </a:xfrm>
            <a:prstGeom prst="roundRect">
              <a:avLst/>
            </a:prstGeom>
            <a:noFill/>
            <a:ln w="9525">
              <a:solidFill>
                <a:schemeClr val="accent6">
                  <a:lumMod val="75000"/>
                </a:schemeClr>
              </a:solidFill>
              <a:prstDash val="lgDash"/>
              <a:miter lim="800000"/>
              <a:headEnd/>
              <a:tailEnd/>
            </a:ln>
            <a:effectLst/>
            <a:extLst>
              <a:ext uri="{909E8E84-426E-40DD-AFC4-6F175D3DCCD1}"/>
              <a:ext uri="{AF507438-7753-43E0-B8FC-AC1667EBCBE1}"/>
            </a:extLst>
          </p:spPr>
          <p:txBody>
            <a:bodyPr wrap="none" anchor="ctr"/>
            <a:lstStyle/>
            <a:p>
              <a:pPr algn="ctr" fontAlgn="auto">
                <a:spcBef>
                  <a:spcPts val="0"/>
                </a:spcBef>
                <a:spcAft>
                  <a:spcPts val="0"/>
                </a:spcAft>
                <a:defRPr/>
              </a:pPr>
              <a:endParaRPr lang="zh-CN" altLang="en-US" sz="1200" dirty="0">
                <a:solidFill>
                  <a:schemeClr val="tx1"/>
                </a:solidFill>
                <a:latin typeface="微软雅黑" pitchFamily="34" charset="-122"/>
                <a:ea typeface="微软雅黑" pitchFamily="34" charset="-122"/>
                <a:cs typeface="Times New Roman" pitchFamily="18" charset="0"/>
              </a:endParaRPr>
            </a:p>
          </p:txBody>
        </p:sp>
        <p:sp>
          <p:nvSpPr>
            <p:cNvPr id="80" name="Rounded Rectangle 58"/>
            <p:cNvSpPr/>
            <p:nvPr/>
          </p:nvSpPr>
          <p:spPr bwMode="auto">
            <a:xfrm>
              <a:off x="414198" y="4967793"/>
              <a:ext cx="1080120" cy="304846"/>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36" tIns="45718" rIns="91436" bIns="45718" anchor="ctr"/>
            <a:lstStyle/>
            <a:p>
              <a:pPr algn="ctr" defTabSz="912813" fontAlgn="auto">
                <a:lnSpc>
                  <a:spcPct val="85000"/>
                </a:lnSpc>
                <a:spcBef>
                  <a:spcPts val="1200"/>
                </a:spcBef>
                <a:spcAft>
                  <a:spcPts val="0"/>
                </a:spcAft>
                <a:defRPr/>
              </a:pPr>
              <a:r>
                <a:rPr lang="zh-CN" altLang="en-US" sz="1000" kern="0" dirty="0">
                  <a:solidFill>
                    <a:schemeClr val="tx1"/>
                  </a:solidFill>
                  <a:latin typeface="微软雅黑" pitchFamily="34" charset="-122"/>
                  <a:ea typeface="微软雅黑" pitchFamily="34" charset="-122"/>
                  <a:cs typeface="Times New Roman" pitchFamily="18" charset="0"/>
                </a:rPr>
                <a:t>计费账单管理</a:t>
              </a:r>
              <a:endParaRPr lang="en-US" altLang="zh-CN" sz="1000" kern="0" dirty="0">
                <a:solidFill>
                  <a:schemeClr val="tx1"/>
                </a:solidFill>
                <a:latin typeface="微软雅黑" pitchFamily="34" charset="-122"/>
                <a:ea typeface="微软雅黑" pitchFamily="34" charset="-122"/>
                <a:cs typeface="Times New Roman" pitchFamily="18" charset="0"/>
              </a:endParaRPr>
            </a:p>
          </p:txBody>
        </p:sp>
        <p:sp>
          <p:nvSpPr>
            <p:cNvPr id="71" name="Rounded Rectangle 58"/>
            <p:cNvSpPr/>
            <p:nvPr/>
          </p:nvSpPr>
          <p:spPr bwMode="auto">
            <a:xfrm>
              <a:off x="407845" y="4221556"/>
              <a:ext cx="1080120" cy="304846"/>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36" tIns="45718" rIns="91436" bIns="45718" anchor="ctr"/>
            <a:lstStyle/>
            <a:p>
              <a:pPr algn="ctr" defTabSz="912813" fontAlgn="auto">
                <a:lnSpc>
                  <a:spcPct val="85000"/>
                </a:lnSpc>
                <a:spcBef>
                  <a:spcPts val="1200"/>
                </a:spcBef>
                <a:spcAft>
                  <a:spcPts val="0"/>
                </a:spcAft>
                <a:defRPr/>
              </a:pPr>
              <a:r>
                <a:rPr lang="zh-CN" altLang="en-US" sz="1000" kern="0" dirty="0">
                  <a:solidFill>
                    <a:schemeClr val="tx1"/>
                  </a:solidFill>
                  <a:latin typeface="微软雅黑" pitchFamily="34" charset="-122"/>
                  <a:ea typeface="微软雅黑" pitchFamily="34" charset="-122"/>
                  <a:cs typeface="Times New Roman" pitchFamily="18" charset="0"/>
                </a:rPr>
                <a:t>客户项目管理</a:t>
              </a:r>
              <a:endParaRPr lang="en-US" altLang="zh-CN" sz="1000" kern="0" dirty="0">
                <a:solidFill>
                  <a:schemeClr val="tx1"/>
                </a:solidFill>
                <a:latin typeface="微软雅黑" pitchFamily="34" charset="-122"/>
                <a:ea typeface="微软雅黑" pitchFamily="34" charset="-122"/>
                <a:cs typeface="Times New Roman" pitchFamily="18" charset="0"/>
              </a:endParaRPr>
            </a:p>
          </p:txBody>
        </p:sp>
        <p:sp>
          <p:nvSpPr>
            <p:cNvPr id="22565" name="矩形 183"/>
            <p:cNvSpPr>
              <a:spLocks noChangeArrowheads="1"/>
            </p:cNvSpPr>
            <p:nvPr/>
          </p:nvSpPr>
          <p:spPr bwMode="auto">
            <a:xfrm>
              <a:off x="539552" y="3715364"/>
              <a:ext cx="720080" cy="189556"/>
            </a:xfrm>
            <a:prstGeom prst="rect">
              <a:avLst/>
            </a:prstGeom>
            <a:noFill/>
            <a:ln w="9525">
              <a:noFill/>
              <a:miter lim="800000"/>
              <a:headEnd/>
              <a:tailEnd/>
            </a:ln>
          </p:spPr>
          <p:txBody>
            <a:bodyPr lIns="0" tIns="0" rIns="0" bIns="0">
              <a:spAutoFit/>
            </a:bodyPr>
            <a:lstStyle/>
            <a:p>
              <a:pPr algn="ctr" defTabSz="801688"/>
              <a:r>
                <a:rPr lang="zh-CN" altLang="en-US" sz="1200">
                  <a:solidFill>
                    <a:schemeClr val="tx1"/>
                  </a:solidFill>
                  <a:latin typeface="微软雅黑" pitchFamily="34" charset="-122"/>
                  <a:ea typeface="微软雅黑" pitchFamily="34" charset="-122"/>
                  <a:cs typeface="Times New Roman" pitchFamily="18" charset="0"/>
                </a:rPr>
                <a:t>服务管理</a:t>
              </a:r>
            </a:p>
          </p:txBody>
        </p:sp>
        <p:sp>
          <p:nvSpPr>
            <p:cNvPr id="22566" name="矩形 183"/>
            <p:cNvSpPr>
              <a:spLocks noChangeArrowheads="1"/>
            </p:cNvSpPr>
            <p:nvPr/>
          </p:nvSpPr>
          <p:spPr bwMode="auto">
            <a:xfrm>
              <a:off x="539552" y="5373216"/>
              <a:ext cx="720080" cy="184666"/>
            </a:xfrm>
            <a:prstGeom prst="rect">
              <a:avLst/>
            </a:prstGeom>
            <a:noFill/>
            <a:ln w="9525">
              <a:noFill/>
              <a:miter lim="800000"/>
              <a:headEnd/>
              <a:tailEnd/>
            </a:ln>
          </p:spPr>
          <p:txBody>
            <a:bodyPr lIns="0" tIns="0" rIns="0" bIns="0">
              <a:spAutoFit/>
            </a:bodyPr>
            <a:lstStyle/>
            <a:p>
              <a:pPr algn="ctr" defTabSz="801688"/>
              <a:r>
                <a:rPr lang="zh-CN" altLang="en-US" sz="1200">
                  <a:solidFill>
                    <a:schemeClr val="tx1"/>
                  </a:solidFill>
                  <a:latin typeface="微软雅黑" pitchFamily="34" charset="-122"/>
                  <a:ea typeface="微软雅黑" pitchFamily="34" charset="-122"/>
                  <a:cs typeface="Times New Roman" pitchFamily="18" charset="0"/>
                </a:rPr>
                <a:t>业务管理</a:t>
              </a:r>
            </a:p>
          </p:txBody>
        </p:sp>
      </p:grpSp>
      <p:grpSp>
        <p:nvGrpSpPr>
          <p:cNvPr id="5" name="组合 98"/>
          <p:cNvGrpSpPr>
            <a:grpSpLocks/>
          </p:cNvGrpSpPr>
          <p:nvPr/>
        </p:nvGrpSpPr>
        <p:grpSpPr bwMode="auto">
          <a:xfrm>
            <a:off x="7372350" y="1621054"/>
            <a:ext cx="1512888" cy="3730625"/>
            <a:chOff x="7372696" y="2013594"/>
            <a:chExt cx="1512168" cy="3729600"/>
          </a:xfrm>
        </p:grpSpPr>
        <p:sp>
          <p:nvSpPr>
            <p:cNvPr id="57" name="矩形 158"/>
            <p:cNvSpPr>
              <a:spLocks noChangeArrowheads="1"/>
            </p:cNvSpPr>
            <p:nvPr/>
          </p:nvSpPr>
          <p:spPr bwMode="auto">
            <a:xfrm>
              <a:off x="7372696" y="2013594"/>
              <a:ext cx="1512168" cy="3729600"/>
            </a:xfrm>
            <a:prstGeom prst="roundRect">
              <a:avLst>
                <a:gd name="adj" fmla="val 7166"/>
              </a:avLst>
            </a:prstGeom>
            <a:solidFill>
              <a:schemeClr val="accent5">
                <a:lumMod val="40000"/>
                <a:lumOff val="60000"/>
              </a:schemeClr>
            </a:solidFill>
            <a:ln w="12700" algn="ctr">
              <a:gradFill>
                <a:gsLst>
                  <a:gs pos="0">
                    <a:srgbClr val="FF0000"/>
                  </a:gs>
                  <a:gs pos="50000">
                    <a:schemeClr val="accent1">
                      <a:shade val="67500"/>
                      <a:satMod val="115000"/>
                    </a:schemeClr>
                  </a:gs>
                  <a:gs pos="100000">
                    <a:schemeClr val="accent1">
                      <a:shade val="100000"/>
                      <a:satMod val="115000"/>
                    </a:schemeClr>
                  </a:gs>
                </a:gsLst>
                <a:lin ang="5400000" scaled="0"/>
              </a:gradFill>
              <a:prstDash val="solid"/>
              <a:miter lim="800000"/>
              <a:headEnd/>
              <a:tailEnd/>
            </a:ln>
            <a:extLst>
              <a:ext uri="{909E8E84-426E-40DD-AFC4-6F175D3DCCD1}"/>
              <a:ext uri="{AF507438-7753-43E0-B8FC-AC1667EBCBE1}"/>
            </a:extLst>
          </p:spPr>
          <p:txBody>
            <a:bodyPr wrap="none" anchor="ctr"/>
            <a:lstStyle/>
            <a:p>
              <a:pPr algn="ctr" fontAlgn="auto">
                <a:spcBef>
                  <a:spcPts val="0"/>
                </a:spcBef>
                <a:spcAft>
                  <a:spcPts val="0"/>
                </a:spcAft>
                <a:defRPr/>
              </a:pPr>
              <a:endParaRPr lang="zh-CN" altLang="en-US" sz="1200">
                <a:solidFill>
                  <a:schemeClr val="tx1"/>
                </a:solidFill>
                <a:latin typeface="微软雅黑" pitchFamily="34" charset="-122"/>
                <a:ea typeface="微软雅黑" pitchFamily="34" charset="-122"/>
                <a:cs typeface="Times New Roman" pitchFamily="18" charset="0"/>
              </a:endParaRPr>
            </a:p>
          </p:txBody>
        </p:sp>
        <p:sp>
          <p:nvSpPr>
            <p:cNvPr id="94" name="Rounded Rectangle 60"/>
            <p:cNvSpPr/>
            <p:nvPr/>
          </p:nvSpPr>
          <p:spPr bwMode="auto">
            <a:xfrm>
              <a:off x="7559932" y="2451624"/>
              <a:ext cx="1078986" cy="380895"/>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36" tIns="45718" rIns="91436" bIns="45718" anchor="ctr"/>
            <a:lstStyle/>
            <a:p>
              <a:pPr algn="ctr" defTabSz="912813" fontAlgn="auto">
                <a:lnSpc>
                  <a:spcPct val="85000"/>
                </a:lnSpc>
                <a:spcBef>
                  <a:spcPts val="1200"/>
                </a:spcBef>
                <a:spcAft>
                  <a:spcPts val="0"/>
                </a:spcAft>
                <a:defRPr/>
              </a:pPr>
              <a:r>
                <a:rPr lang="zh-CN" altLang="en-US" sz="1000" kern="0" dirty="0">
                  <a:solidFill>
                    <a:schemeClr val="tx1"/>
                  </a:solidFill>
                  <a:latin typeface="微软雅黑" pitchFamily="34" charset="-122"/>
                  <a:ea typeface="微软雅黑" pitchFamily="34" charset="-122"/>
                  <a:cs typeface="Times New Roman" pitchFamily="18" charset="0"/>
                </a:rPr>
                <a:t>身份安全</a:t>
              </a:r>
              <a:endParaRPr lang="en-US" altLang="zh-CN" sz="1000" kern="0" dirty="0">
                <a:solidFill>
                  <a:schemeClr val="tx1"/>
                </a:solidFill>
                <a:latin typeface="微软雅黑" pitchFamily="34" charset="-122"/>
                <a:ea typeface="微软雅黑" pitchFamily="34" charset="-122"/>
                <a:cs typeface="Times New Roman" pitchFamily="18" charset="0"/>
              </a:endParaRPr>
            </a:p>
          </p:txBody>
        </p:sp>
        <p:sp>
          <p:nvSpPr>
            <p:cNvPr id="117" name="矩形 158"/>
            <p:cNvSpPr>
              <a:spLocks noChangeArrowheads="1"/>
            </p:cNvSpPr>
            <p:nvPr/>
          </p:nvSpPr>
          <p:spPr bwMode="auto">
            <a:xfrm>
              <a:off x="8009862" y="2394489"/>
              <a:ext cx="351377" cy="101572"/>
            </a:xfrm>
            <a:prstGeom prst="roundRect">
              <a:avLst/>
            </a:prstGeom>
            <a:noFill/>
            <a:ln w="9525">
              <a:noFill/>
              <a:miter lim="800000"/>
              <a:headEnd/>
              <a:tailEnd/>
            </a:ln>
            <a:extLst>
              <a:ext uri="{909E8E84-426E-40DD-AFC4-6F175D3DCCD1}"/>
              <a:ext uri="{AF507438-7753-43E0-B8FC-AC1667EBCBE1}"/>
            </a:extLst>
          </p:spPr>
          <p:txBody>
            <a:bodyPr vert="eaVert">
              <a:spAutoFit/>
            </a:bodyPr>
            <a:lstStyle/>
            <a:p>
              <a:pPr algn="ctr" defTabSz="912813" fontAlgn="auto">
                <a:lnSpc>
                  <a:spcPct val="85000"/>
                </a:lnSpc>
                <a:spcBef>
                  <a:spcPts val="0"/>
                </a:spcBef>
                <a:spcAft>
                  <a:spcPts val="0"/>
                </a:spcAft>
                <a:defRPr/>
              </a:pPr>
              <a:endParaRPr lang="zh-CN" altLang="en-US" sz="1200" kern="0" dirty="0">
                <a:solidFill>
                  <a:schemeClr val="tx1"/>
                </a:solidFill>
                <a:latin typeface="微软雅黑" pitchFamily="34" charset="-122"/>
                <a:ea typeface="微软雅黑" pitchFamily="34" charset="-122"/>
                <a:cs typeface="Times New Roman" pitchFamily="18" charset="0"/>
              </a:endParaRPr>
            </a:p>
          </p:txBody>
        </p:sp>
        <p:sp>
          <p:nvSpPr>
            <p:cNvPr id="73" name="Rounded Rectangle 60"/>
            <p:cNvSpPr/>
            <p:nvPr/>
          </p:nvSpPr>
          <p:spPr bwMode="auto">
            <a:xfrm>
              <a:off x="7559932" y="3049947"/>
              <a:ext cx="1078986" cy="380895"/>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36" tIns="45718" rIns="91436" bIns="45718" anchor="ctr"/>
            <a:lstStyle/>
            <a:p>
              <a:pPr algn="ctr" defTabSz="912813" fontAlgn="auto">
                <a:lnSpc>
                  <a:spcPct val="85000"/>
                </a:lnSpc>
                <a:spcBef>
                  <a:spcPts val="1200"/>
                </a:spcBef>
                <a:spcAft>
                  <a:spcPts val="0"/>
                </a:spcAft>
                <a:defRPr/>
              </a:pPr>
              <a:r>
                <a:rPr lang="zh-CN" altLang="en-US" sz="1000" kern="0" dirty="0">
                  <a:solidFill>
                    <a:schemeClr val="tx1"/>
                  </a:solidFill>
                  <a:latin typeface="微软雅黑" pitchFamily="34" charset="-122"/>
                  <a:ea typeface="微软雅黑" pitchFamily="34" charset="-122"/>
                  <a:cs typeface="Times New Roman" pitchFamily="18" charset="0"/>
                </a:rPr>
                <a:t>网络安全</a:t>
              </a:r>
              <a:endParaRPr lang="en-US" altLang="zh-CN" sz="1000" kern="0" dirty="0">
                <a:solidFill>
                  <a:schemeClr val="tx1"/>
                </a:solidFill>
                <a:latin typeface="微软雅黑" pitchFamily="34" charset="-122"/>
                <a:ea typeface="微软雅黑" pitchFamily="34" charset="-122"/>
                <a:cs typeface="Times New Roman" pitchFamily="18" charset="0"/>
              </a:endParaRPr>
            </a:p>
          </p:txBody>
        </p:sp>
        <p:sp>
          <p:nvSpPr>
            <p:cNvPr id="22548" name="矩形 183"/>
            <p:cNvSpPr>
              <a:spLocks noChangeArrowheads="1"/>
            </p:cNvSpPr>
            <p:nvPr/>
          </p:nvSpPr>
          <p:spPr bwMode="auto">
            <a:xfrm>
              <a:off x="7668344" y="2074916"/>
              <a:ext cx="936104" cy="184666"/>
            </a:xfrm>
            <a:prstGeom prst="rect">
              <a:avLst/>
            </a:prstGeom>
            <a:noFill/>
            <a:ln w="9525">
              <a:noFill/>
              <a:miter lim="800000"/>
              <a:headEnd/>
              <a:tailEnd/>
            </a:ln>
          </p:spPr>
          <p:txBody>
            <a:bodyPr lIns="0" tIns="0" rIns="0" bIns="0">
              <a:spAutoFit/>
            </a:bodyPr>
            <a:lstStyle/>
            <a:p>
              <a:pPr algn="ctr" defTabSz="801688"/>
              <a:r>
                <a:rPr lang="zh-CN" altLang="en-US" sz="1200">
                  <a:solidFill>
                    <a:schemeClr val="tx1"/>
                  </a:solidFill>
                  <a:latin typeface="微软雅黑" pitchFamily="34" charset="-122"/>
                  <a:ea typeface="微软雅黑" pitchFamily="34" charset="-122"/>
                  <a:cs typeface="Times New Roman" pitchFamily="18" charset="0"/>
                </a:rPr>
                <a:t>云安全中心</a:t>
              </a:r>
            </a:p>
          </p:txBody>
        </p:sp>
        <p:sp>
          <p:nvSpPr>
            <p:cNvPr id="79" name="Rounded Rectangle 60"/>
            <p:cNvSpPr/>
            <p:nvPr/>
          </p:nvSpPr>
          <p:spPr bwMode="auto">
            <a:xfrm>
              <a:off x="7572626" y="3678424"/>
              <a:ext cx="1080573" cy="382482"/>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36" tIns="45718" rIns="91436" bIns="45718" anchor="ctr"/>
            <a:lstStyle/>
            <a:p>
              <a:pPr algn="ctr" defTabSz="912813" fontAlgn="auto">
                <a:lnSpc>
                  <a:spcPct val="85000"/>
                </a:lnSpc>
                <a:spcBef>
                  <a:spcPts val="1200"/>
                </a:spcBef>
                <a:spcAft>
                  <a:spcPts val="0"/>
                </a:spcAft>
                <a:defRPr/>
              </a:pPr>
              <a:r>
                <a:rPr lang="zh-CN" altLang="en-US" sz="1000" kern="0" dirty="0">
                  <a:solidFill>
                    <a:schemeClr val="tx1"/>
                  </a:solidFill>
                  <a:latin typeface="微软雅黑" pitchFamily="34" charset="-122"/>
                  <a:ea typeface="微软雅黑" pitchFamily="34" charset="-122"/>
                  <a:cs typeface="Times New Roman" pitchFamily="18" charset="0"/>
                </a:rPr>
                <a:t>数据安全</a:t>
              </a:r>
              <a:endParaRPr lang="en-US" altLang="zh-CN" sz="1000" kern="0" dirty="0">
                <a:solidFill>
                  <a:schemeClr val="tx1"/>
                </a:solidFill>
                <a:latin typeface="微软雅黑" pitchFamily="34" charset="-122"/>
                <a:ea typeface="微软雅黑" pitchFamily="34" charset="-122"/>
                <a:cs typeface="Times New Roman" pitchFamily="18" charset="0"/>
              </a:endParaRPr>
            </a:p>
          </p:txBody>
        </p:sp>
        <p:sp>
          <p:nvSpPr>
            <p:cNvPr id="101" name="Rounded Rectangle 60"/>
            <p:cNvSpPr/>
            <p:nvPr/>
          </p:nvSpPr>
          <p:spPr bwMode="auto">
            <a:xfrm>
              <a:off x="7572626" y="4291031"/>
              <a:ext cx="1080573" cy="382482"/>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36" tIns="45718" rIns="91436" bIns="45718" anchor="ctr"/>
            <a:lstStyle/>
            <a:p>
              <a:pPr algn="ctr" defTabSz="912813" fontAlgn="auto">
                <a:lnSpc>
                  <a:spcPct val="85000"/>
                </a:lnSpc>
                <a:spcBef>
                  <a:spcPts val="1200"/>
                </a:spcBef>
                <a:spcAft>
                  <a:spcPts val="0"/>
                </a:spcAft>
                <a:defRPr/>
              </a:pPr>
              <a:r>
                <a:rPr lang="zh-CN" altLang="en-US" sz="1000" kern="0" dirty="0">
                  <a:solidFill>
                    <a:schemeClr val="tx1"/>
                  </a:solidFill>
                  <a:latin typeface="微软雅黑" pitchFamily="34" charset="-122"/>
                  <a:ea typeface="微软雅黑" pitchFamily="34" charset="-122"/>
                  <a:cs typeface="Times New Roman" pitchFamily="18" charset="0"/>
                </a:rPr>
                <a:t>内容安全</a:t>
              </a:r>
              <a:endParaRPr lang="en-US" altLang="zh-CN" sz="1000" kern="0" dirty="0">
                <a:solidFill>
                  <a:schemeClr val="tx1"/>
                </a:solidFill>
                <a:latin typeface="微软雅黑" pitchFamily="34" charset="-122"/>
                <a:ea typeface="微软雅黑" pitchFamily="34" charset="-122"/>
                <a:cs typeface="Times New Roman" pitchFamily="18" charset="0"/>
              </a:endParaRPr>
            </a:p>
          </p:txBody>
        </p:sp>
        <p:sp>
          <p:nvSpPr>
            <p:cNvPr id="77" name="Rounded Rectangle 60"/>
            <p:cNvSpPr/>
            <p:nvPr/>
          </p:nvSpPr>
          <p:spPr bwMode="auto">
            <a:xfrm>
              <a:off x="7582146" y="4941727"/>
              <a:ext cx="1080573" cy="380895"/>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1436" tIns="45718" rIns="91436" bIns="45718" anchor="ctr"/>
            <a:lstStyle/>
            <a:p>
              <a:pPr algn="ctr" defTabSz="912813" fontAlgn="auto">
                <a:lnSpc>
                  <a:spcPct val="85000"/>
                </a:lnSpc>
                <a:spcBef>
                  <a:spcPts val="1200"/>
                </a:spcBef>
                <a:spcAft>
                  <a:spcPts val="0"/>
                </a:spcAft>
                <a:defRPr/>
              </a:pPr>
              <a:r>
                <a:rPr lang="zh-CN" altLang="en-US" sz="1000" kern="0" dirty="0">
                  <a:solidFill>
                    <a:schemeClr val="tx1"/>
                  </a:solidFill>
                  <a:latin typeface="微软雅黑" pitchFamily="34" charset="-122"/>
                  <a:ea typeface="微软雅黑" pitchFamily="34" charset="-122"/>
                  <a:cs typeface="Times New Roman" pitchFamily="18" charset="0"/>
                </a:rPr>
                <a:t>安全管理</a:t>
              </a:r>
              <a:endParaRPr lang="en-US" altLang="zh-CN" sz="1000" kern="0" dirty="0">
                <a:solidFill>
                  <a:schemeClr val="tx1"/>
                </a:solidFill>
                <a:latin typeface="微软雅黑" pitchFamily="34" charset="-122"/>
                <a:ea typeface="微软雅黑" pitchFamily="34" charset="-122"/>
                <a:cs typeface="Times New Roman" pitchFamily="18" charset="0"/>
              </a:endParaRPr>
            </a:p>
          </p:txBody>
        </p:sp>
      </p:grpSp>
      <p:grpSp>
        <p:nvGrpSpPr>
          <p:cNvPr id="6" name="组合 77"/>
          <p:cNvGrpSpPr>
            <a:grpSpLocks/>
          </p:cNvGrpSpPr>
          <p:nvPr/>
        </p:nvGrpSpPr>
        <p:grpSpPr bwMode="auto">
          <a:xfrm>
            <a:off x="179388" y="5416767"/>
            <a:ext cx="8713787" cy="965200"/>
            <a:chOff x="179512" y="5808600"/>
            <a:chExt cx="8712968" cy="964992"/>
          </a:xfrm>
        </p:grpSpPr>
        <p:sp>
          <p:nvSpPr>
            <p:cNvPr id="96" name="矩形 155"/>
            <p:cNvSpPr>
              <a:spLocks noChangeArrowheads="1"/>
            </p:cNvSpPr>
            <p:nvPr/>
          </p:nvSpPr>
          <p:spPr bwMode="auto">
            <a:xfrm>
              <a:off x="179512" y="5808600"/>
              <a:ext cx="8712968" cy="964992"/>
            </a:xfrm>
            <a:prstGeom prst="roundRect">
              <a:avLst>
                <a:gd name="adj" fmla="val 16667"/>
              </a:avLst>
            </a:prstGeom>
            <a:solidFill>
              <a:schemeClr val="bg1">
                <a:lumMod val="95000"/>
              </a:schemeClr>
            </a:solidFill>
            <a:ln w="12700" algn="ctr">
              <a:solidFill>
                <a:schemeClr val="accent1"/>
              </a:solidFill>
              <a:prstDash val="solid"/>
              <a:miter lim="800000"/>
              <a:headEnd/>
              <a:tailEnd/>
            </a:ln>
          </p:spPr>
          <p:txBody>
            <a:bodyPr wrap="none"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cs typeface="Times New Roman" pitchFamily="18" charset="0"/>
              </a:endParaRPr>
            </a:p>
          </p:txBody>
        </p:sp>
        <p:pic>
          <p:nvPicPr>
            <p:cNvPr id="22537" name="Picture 15" descr="C1000效果图2"/>
            <p:cNvPicPr>
              <a:picLocks noChangeAspect="1" noChangeArrowheads="1"/>
            </p:cNvPicPr>
            <p:nvPr/>
          </p:nvPicPr>
          <p:blipFill>
            <a:blip r:embed="rId4" cstate="print"/>
            <a:srcRect t="9172" b="7597"/>
            <a:stretch>
              <a:fillRect/>
            </a:stretch>
          </p:blipFill>
          <p:spPr bwMode="auto">
            <a:xfrm>
              <a:off x="1559120" y="5973105"/>
              <a:ext cx="1440160" cy="631671"/>
            </a:xfrm>
            <a:prstGeom prst="rect">
              <a:avLst/>
            </a:prstGeom>
            <a:noFill/>
            <a:ln w="9525">
              <a:noFill/>
              <a:miter lim="800000"/>
              <a:headEnd/>
              <a:tailEnd/>
            </a:ln>
          </p:spPr>
        </p:pic>
        <p:sp>
          <p:nvSpPr>
            <p:cNvPr id="22538" name="矩形 182"/>
            <p:cNvSpPr>
              <a:spLocks noChangeArrowheads="1"/>
            </p:cNvSpPr>
            <p:nvPr/>
          </p:nvSpPr>
          <p:spPr bwMode="auto">
            <a:xfrm>
              <a:off x="3062224" y="6082564"/>
              <a:ext cx="1728192" cy="443102"/>
            </a:xfrm>
            <a:prstGeom prst="rect">
              <a:avLst/>
            </a:prstGeom>
            <a:noFill/>
            <a:ln w="9525">
              <a:noFill/>
              <a:miter lim="800000"/>
              <a:headEnd/>
              <a:tailEnd/>
            </a:ln>
          </p:spPr>
          <p:txBody>
            <a:bodyPr lIns="0" tIns="0" rIns="0" bIns="0">
              <a:spAutoFit/>
            </a:bodyPr>
            <a:lstStyle/>
            <a:p>
              <a:pPr defTabSz="801688"/>
              <a:r>
                <a:rPr lang="en-US" altLang="zh-CN" sz="1200">
                  <a:solidFill>
                    <a:schemeClr val="tx1"/>
                  </a:solidFill>
                  <a:latin typeface="微软雅黑" pitchFamily="34" charset="-122"/>
                  <a:ea typeface="微软雅黑" pitchFamily="34" charset="-122"/>
                  <a:cs typeface="Times New Roman" pitchFamily="18" charset="0"/>
                </a:rPr>
                <a:t>CloudBase</a:t>
              </a:r>
            </a:p>
            <a:p>
              <a:pPr defTabSz="801688"/>
              <a:r>
                <a:rPr lang="zh-CN" altLang="en-US" sz="1200">
                  <a:solidFill>
                    <a:schemeClr val="tx1"/>
                  </a:solidFill>
                  <a:latin typeface="微软雅黑" pitchFamily="34" charset="-122"/>
                  <a:ea typeface="微软雅黑" pitchFamily="34" charset="-122"/>
                  <a:cs typeface="Times New Roman" pitchFamily="18" charset="0"/>
                </a:rPr>
                <a:t>模块化数据中心</a:t>
              </a:r>
              <a:endParaRPr lang="en-US" altLang="zh-CN" sz="1200">
                <a:solidFill>
                  <a:schemeClr val="tx1"/>
                </a:solidFill>
                <a:latin typeface="微软雅黑" pitchFamily="34" charset="-122"/>
                <a:ea typeface="微软雅黑" pitchFamily="34" charset="-122"/>
                <a:cs typeface="Times New Roman" pitchFamily="18" charset="0"/>
              </a:endParaRPr>
            </a:p>
          </p:txBody>
        </p:sp>
        <p:sp>
          <p:nvSpPr>
            <p:cNvPr id="22539" name="矩形 182"/>
            <p:cNvSpPr>
              <a:spLocks noChangeArrowheads="1"/>
            </p:cNvSpPr>
            <p:nvPr/>
          </p:nvSpPr>
          <p:spPr bwMode="auto">
            <a:xfrm>
              <a:off x="6662624" y="6082564"/>
              <a:ext cx="1728192" cy="443102"/>
            </a:xfrm>
            <a:prstGeom prst="rect">
              <a:avLst/>
            </a:prstGeom>
            <a:noFill/>
            <a:ln w="9525">
              <a:noFill/>
              <a:miter lim="800000"/>
              <a:headEnd/>
              <a:tailEnd/>
            </a:ln>
          </p:spPr>
          <p:txBody>
            <a:bodyPr lIns="0" tIns="0" rIns="0" bIns="0">
              <a:spAutoFit/>
            </a:bodyPr>
            <a:lstStyle/>
            <a:p>
              <a:pPr defTabSz="801688"/>
              <a:r>
                <a:rPr lang="en-US" altLang="zh-CN" sz="1200">
                  <a:solidFill>
                    <a:schemeClr val="tx1"/>
                  </a:solidFill>
                  <a:latin typeface="微软雅黑" pitchFamily="34" charset="-122"/>
                  <a:ea typeface="微软雅黑" pitchFamily="34" charset="-122"/>
                  <a:cs typeface="Times New Roman" pitchFamily="18" charset="0"/>
                </a:rPr>
                <a:t>CloudBase</a:t>
              </a:r>
            </a:p>
            <a:p>
              <a:pPr defTabSz="801688"/>
              <a:r>
                <a:rPr lang="zh-CN" altLang="en-US" sz="1200">
                  <a:solidFill>
                    <a:schemeClr val="tx1"/>
                  </a:solidFill>
                  <a:latin typeface="微软雅黑" pitchFamily="34" charset="-122"/>
                  <a:ea typeface="微软雅黑" pitchFamily="34" charset="-122"/>
                  <a:cs typeface="Times New Roman" pitchFamily="18" charset="0"/>
                </a:rPr>
                <a:t>集装箱数据中心</a:t>
              </a:r>
              <a:endParaRPr lang="en-US" altLang="zh-CN" sz="1200">
                <a:solidFill>
                  <a:schemeClr val="tx1"/>
                </a:solidFill>
                <a:latin typeface="微软雅黑" pitchFamily="34" charset="-122"/>
                <a:ea typeface="微软雅黑" pitchFamily="34" charset="-122"/>
                <a:cs typeface="Times New Roman" pitchFamily="18" charset="0"/>
              </a:endParaRPr>
            </a:p>
          </p:txBody>
        </p:sp>
        <p:sp>
          <p:nvSpPr>
            <p:cNvPr id="22540" name="矩形 183"/>
            <p:cNvSpPr>
              <a:spLocks noChangeArrowheads="1"/>
            </p:cNvSpPr>
            <p:nvPr/>
          </p:nvSpPr>
          <p:spPr bwMode="auto">
            <a:xfrm>
              <a:off x="309460" y="6084232"/>
              <a:ext cx="720080" cy="369332"/>
            </a:xfrm>
            <a:prstGeom prst="rect">
              <a:avLst/>
            </a:prstGeom>
            <a:noFill/>
            <a:ln w="9525">
              <a:noFill/>
              <a:miter lim="800000"/>
              <a:headEnd/>
              <a:tailEnd/>
            </a:ln>
          </p:spPr>
          <p:txBody>
            <a:bodyPr lIns="0" tIns="0" rIns="0" bIns="0">
              <a:spAutoFit/>
            </a:bodyPr>
            <a:lstStyle/>
            <a:p>
              <a:pPr algn="ctr" defTabSz="801688"/>
              <a:r>
                <a:rPr lang="zh-CN" altLang="en-US" sz="1200">
                  <a:solidFill>
                    <a:schemeClr val="tx1"/>
                  </a:solidFill>
                  <a:latin typeface="微软雅黑" pitchFamily="34" charset="-122"/>
                  <a:ea typeface="微软雅黑" pitchFamily="34" charset="-122"/>
                  <a:cs typeface="Times New Roman" pitchFamily="18" charset="0"/>
                </a:rPr>
                <a:t>数据中心基础设施</a:t>
              </a:r>
            </a:p>
          </p:txBody>
        </p:sp>
        <p:pic>
          <p:nvPicPr>
            <p:cNvPr id="22541" name="Picture 2" descr="http://specialcontainer.com/Photo%5C40ft%20%E9%9B%86%E8%A3%85%E7%AE%B1.jpg"/>
            <p:cNvPicPr>
              <a:picLocks noChangeAspect="1" noChangeArrowheads="1"/>
            </p:cNvPicPr>
            <p:nvPr/>
          </p:nvPicPr>
          <p:blipFill>
            <a:blip r:embed="rId5" cstate="print"/>
            <a:srcRect l="6430" t="14667" r="18958" b="13678"/>
            <a:stretch>
              <a:fillRect/>
            </a:stretch>
          </p:blipFill>
          <p:spPr bwMode="auto">
            <a:xfrm>
              <a:off x="5436096" y="5949280"/>
              <a:ext cx="1080120" cy="576064"/>
            </a:xfrm>
            <a:prstGeom prst="rect">
              <a:avLst/>
            </a:prstGeom>
            <a:noFill/>
            <a:ln w="9525">
              <a:noFill/>
              <a:miter lim="800000"/>
              <a:headEnd/>
              <a:tailEnd/>
            </a:ln>
          </p:spPr>
        </p:pic>
      </p:grpSp>
      <p:sp>
        <p:nvSpPr>
          <p:cNvPr id="75" name="标题 74"/>
          <p:cNvSpPr>
            <a:spLocks noGrp="1"/>
          </p:cNvSpPr>
          <p:nvPr>
            <p:ph type="title"/>
          </p:nvPr>
        </p:nvSpPr>
        <p:spPr/>
        <p:txBody>
          <a:bodyPr/>
          <a:lstStyle/>
          <a:p>
            <a:r>
              <a:rPr lang="zh-CN" altLang="en-US" dirty="0" smtClean="0"/>
              <a:t>举例</a:t>
            </a:r>
            <a:r>
              <a:rPr lang="en-US" altLang="zh-CN" dirty="0" smtClean="0"/>
              <a:t>——</a:t>
            </a:r>
            <a:r>
              <a:rPr lang="zh-CN" altLang="en-US" dirty="0" smtClean="0"/>
              <a:t>典型“云计算”技术框架（引自合作伙伴）</a:t>
            </a:r>
            <a:endParaRPr lang="zh-CN" altLang="en-US" dirty="0"/>
          </a:p>
        </p:txBody>
      </p:sp>
      <p:sp>
        <p:nvSpPr>
          <p:cNvPr id="78" name="矩形 77"/>
          <p:cNvSpPr/>
          <p:nvPr/>
        </p:nvSpPr>
        <p:spPr>
          <a:xfrm rot="20391059">
            <a:off x="6397310" y="1243304"/>
            <a:ext cx="1576073" cy="923330"/>
          </a:xfrm>
          <a:prstGeom prst="rect">
            <a:avLst/>
          </a:prstGeom>
          <a:noFill/>
        </p:spPr>
        <p:txBody>
          <a:bodyPr wrap="none" lIns="91440" tIns="45720" rIns="91440" bIns="45720">
            <a:spAutoFit/>
          </a:bodyPr>
          <a:lstStyle/>
          <a:p>
            <a:pPr algn="ctr"/>
            <a:r>
              <a:rPr lang="zh-CN" altLang="en-US" sz="54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示例</a:t>
            </a:r>
            <a:endParaRPr lang="zh-CN" alt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F10_4by3_powerpoint_c.jpg"/>
          <p:cNvPicPr>
            <a:picLocks noChangeAspect="1"/>
          </p:cNvPicPr>
          <p:nvPr/>
        </p:nvPicPr>
        <p:blipFill>
          <a:blip r:embed="rId2" cstate="print"/>
          <a:stretch>
            <a:fillRect/>
          </a:stretch>
        </p:blipFill>
        <p:spPr>
          <a:xfrm>
            <a:off x="0" y="0"/>
            <a:ext cx="9144000" cy="6858000"/>
          </a:xfrm>
          <a:prstGeom prst="rect">
            <a:avLst/>
          </a:prstGeom>
        </p:spPr>
      </p:pic>
      <p:sp>
        <p:nvSpPr>
          <p:cNvPr id="5" name="TextBox 6"/>
          <p:cNvSpPr txBox="1">
            <a:spLocks noChangeArrowheads="1"/>
          </p:cNvSpPr>
          <p:nvPr/>
        </p:nvSpPr>
        <p:spPr bwMode="auto">
          <a:xfrm>
            <a:off x="452253" y="930965"/>
            <a:ext cx="6172200" cy="646331"/>
          </a:xfrm>
          <a:prstGeom prst="rect">
            <a:avLst/>
          </a:prstGeom>
          <a:noFill/>
          <a:ln w="9525">
            <a:noFill/>
            <a:miter lim="800000"/>
            <a:headEnd/>
            <a:tailEnd/>
          </a:ln>
        </p:spPr>
        <p:txBody>
          <a:bodyPr>
            <a:spAutoFit/>
          </a:bodyPr>
          <a:lstStyle/>
          <a:p>
            <a:pPr algn="l">
              <a:spcAft>
                <a:spcPts val="0"/>
              </a:spcAft>
            </a:pPr>
            <a:r>
              <a:rPr lang="en-US" sz="3600" dirty="0" smtClean="0">
                <a:solidFill>
                  <a:schemeClr val="tx1"/>
                </a:solidFill>
                <a:latin typeface="Gotham Rounded Medium" pitchFamily="50" charset="0"/>
              </a:rPr>
              <a:t>Thank You</a:t>
            </a:r>
          </a:p>
        </p:txBody>
      </p:sp>
      <p:pic>
        <p:nvPicPr>
          <p:cNvPr id="9" name="Picture 8" descr="VMW_09Q2_LGO_VMware_White.png"/>
          <p:cNvPicPr>
            <a:picLocks noChangeAspect="1"/>
          </p:cNvPicPr>
          <p:nvPr/>
        </p:nvPicPr>
        <p:blipFill>
          <a:blip r:embed="rId3" cstate="print"/>
          <a:stretch>
            <a:fillRect/>
          </a:stretch>
        </p:blipFill>
        <p:spPr>
          <a:xfrm>
            <a:off x="7067758" y="6219618"/>
            <a:ext cx="1589226" cy="247112"/>
          </a:xfrm>
          <a:prstGeom prst="rect">
            <a:avLst/>
          </a:prstGeom>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第一部分：云计算基础架构和管理</a:t>
            </a:r>
            <a:r>
              <a:rPr lang="en-US" altLang="zh-CN" dirty="0" smtClean="0"/>
              <a:t>—— VMware </a:t>
            </a:r>
            <a:r>
              <a:rPr lang="en-US" altLang="zh-CN" dirty="0" err="1" smtClean="0"/>
              <a:t>vCloud</a:t>
            </a:r>
            <a:r>
              <a:rPr lang="en-US" altLang="zh-CN" dirty="0" smtClean="0"/>
              <a:t> 1.5 </a:t>
            </a:r>
            <a:r>
              <a:rPr lang="zh-CN" altLang="en-US" dirty="0" smtClean="0"/>
              <a:t>框架</a:t>
            </a:r>
            <a:endParaRPr lang="zh-CN" altLang="en-US" dirty="0"/>
          </a:p>
        </p:txBody>
      </p:sp>
      <p:pic>
        <p:nvPicPr>
          <p:cNvPr id="76" name="图片 75" descr="调整大小 Snap1.jpg"/>
          <p:cNvPicPr>
            <a:picLocks noChangeAspect="1"/>
          </p:cNvPicPr>
          <p:nvPr/>
        </p:nvPicPr>
        <p:blipFill>
          <a:blip r:embed="rId2"/>
          <a:stretch>
            <a:fillRect/>
          </a:stretch>
        </p:blipFill>
        <p:spPr>
          <a:xfrm>
            <a:off x="7591425" y="642918"/>
            <a:ext cx="1552575" cy="942975"/>
          </a:xfrm>
          <a:prstGeom prst="rect">
            <a:avLst/>
          </a:prstGeom>
        </p:spPr>
      </p:pic>
      <p:sp>
        <p:nvSpPr>
          <p:cNvPr id="78" name="Rectangle 12"/>
          <p:cNvSpPr>
            <a:spLocks noChangeArrowheads="1"/>
          </p:cNvSpPr>
          <p:nvPr/>
        </p:nvSpPr>
        <p:spPr bwMode="auto">
          <a:xfrm>
            <a:off x="582613" y="1628775"/>
            <a:ext cx="5656262" cy="2190750"/>
          </a:xfrm>
          <a:prstGeom prst="rect">
            <a:avLst/>
          </a:prstGeom>
          <a:solidFill>
            <a:schemeClr val="accent1"/>
          </a:solidFill>
          <a:ln w="12700">
            <a:noFill/>
            <a:round/>
            <a:headEnd/>
            <a:tailEnd/>
          </a:ln>
        </p:spPr>
        <p:txBody>
          <a:bodyPr wrap="none" lIns="0" tIns="0" rIns="0" bIns="0" anchor="ctr"/>
          <a:lstStyle/>
          <a:p>
            <a:pPr algn="ctr">
              <a:spcAft>
                <a:spcPct val="40000"/>
              </a:spcAft>
            </a:pPr>
            <a:endParaRPr lang="en-US" altLang="zh-CN" sz="1600" b="1">
              <a:solidFill>
                <a:srgbClr val="FFFFFF"/>
              </a:solidFill>
            </a:endParaRPr>
          </a:p>
          <a:p>
            <a:pPr algn="ctr">
              <a:spcAft>
                <a:spcPct val="40000"/>
              </a:spcAft>
            </a:pPr>
            <a:endParaRPr lang="en-US" altLang="zh-CN" sz="1600" b="1">
              <a:solidFill>
                <a:srgbClr val="FFFFFF"/>
              </a:solidFill>
            </a:endParaRPr>
          </a:p>
          <a:p>
            <a:pPr algn="ctr">
              <a:spcAft>
                <a:spcPct val="40000"/>
              </a:spcAft>
            </a:pPr>
            <a:endParaRPr lang="en-US" altLang="zh-CN" sz="1600" b="1">
              <a:solidFill>
                <a:srgbClr val="FFFFFF"/>
              </a:solidFill>
            </a:endParaRPr>
          </a:p>
          <a:p>
            <a:pPr algn="ctr"/>
            <a:endParaRPr lang="en-US" altLang="zh-CN" sz="1600" b="1">
              <a:solidFill>
                <a:srgbClr val="FFFFFF"/>
              </a:solidFill>
            </a:endParaRPr>
          </a:p>
          <a:p>
            <a:pPr algn="ctr">
              <a:spcAft>
                <a:spcPct val="40000"/>
              </a:spcAft>
            </a:pPr>
            <a:endParaRPr lang="en-US" altLang="zh-CN" sz="1600" b="1">
              <a:solidFill>
                <a:srgbClr val="FFFFFF"/>
              </a:solidFill>
            </a:endParaRPr>
          </a:p>
          <a:p>
            <a:pPr algn="ctr">
              <a:spcAft>
                <a:spcPct val="40000"/>
              </a:spcAft>
            </a:pPr>
            <a:endParaRPr lang="en-US" altLang="zh-CN" sz="1600" b="1">
              <a:solidFill>
                <a:srgbClr val="FFFFFF"/>
              </a:solidFill>
            </a:endParaRPr>
          </a:p>
          <a:p>
            <a:pPr algn="ctr">
              <a:spcAft>
                <a:spcPct val="40000"/>
              </a:spcAft>
            </a:pPr>
            <a:endParaRPr lang="en-US" altLang="zh-CN" sz="1600" b="1">
              <a:solidFill>
                <a:srgbClr val="FFFFFF"/>
              </a:solidFill>
            </a:endParaRPr>
          </a:p>
          <a:p>
            <a:pPr algn="ctr">
              <a:spcAft>
                <a:spcPct val="40000"/>
              </a:spcAft>
            </a:pPr>
            <a:endParaRPr lang="en-US" altLang="zh-CN" sz="1600" b="1">
              <a:solidFill>
                <a:srgbClr val="FFFFFF"/>
              </a:solidFill>
            </a:endParaRPr>
          </a:p>
        </p:txBody>
      </p:sp>
      <p:sp>
        <p:nvSpPr>
          <p:cNvPr id="79" name="Rectangle 16"/>
          <p:cNvSpPr/>
          <p:nvPr/>
        </p:nvSpPr>
        <p:spPr bwMode="auto">
          <a:xfrm>
            <a:off x="582613" y="3819525"/>
            <a:ext cx="7256462" cy="1447800"/>
          </a:xfrm>
          <a:prstGeom prst="rect">
            <a:avLst/>
          </a:prstGeom>
          <a:solidFill>
            <a:schemeClr val="accent4"/>
          </a:solidFill>
          <a:ln w="12700">
            <a:noFill/>
            <a:round/>
            <a:headEnd/>
            <a:tailEnd/>
          </a:ln>
        </p:spPr>
        <p:txBody>
          <a:bodyPr wrap="none" lIns="0" tIns="0" rIns="0" bIns="0" anchor="ctr"/>
          <a:lstStyle/>
          <a:p>
            <a:pPr algn="ctr">
              <a:spcAft>
                <a:spcPct val="40000"/>
              </a:spcAft>
              <a:defRPr/>
            </a:pPr>
            <a:endParaRPr lang="en-US" dirty="0">
              <a:solidFill>
                <a:srgbClr val="FFFFFF"/>
              </a:solidFill>
              <a:latin typeface="Arial" charset="0"/>
              <a:ea typeface="ＭＳ Ｐゴシック" pitchFamily="34" charset="-128"/>
            </a:endParaRPr>
          </a:p>
        </p:txBody>
      </p:sp>
      <p:grpSp>
        <p:nvGrpSpPr>
          <p:cNvPr id="80" name="Group 17"/>
          <p:cNvGrpSpPr>
            <a:grpSpLocks/>
          </p:cNvGrpSpPr>
          <p:nvPr/>
        </p:nvGrpSpPr>
        <p:grpSpPr bwMode="auto">
          <a:xfrm rot="10800000">
            <a:off x="4711700" y="3730625"/>
            <a:ext cx="703263" cy="571500"/>
            <a:chOff x="2891482" y="3822587"/>
            <a:chExt cx="703810" cy="571112"/>
          </a:xfrm>
        </p:grpSpPr>
        <p:sp>
          <p:nvSpPr>
            <p:cNvPr id="81" name="Oval 18"/>
            <p:cNvSpPr>
              <a:spLocks noChangeArrowheads="1"/>
            </p:cNvSpPr>
            <p:nvPr/>
          </p:nvSpPr>
          <p:spPr bwMode="auto">
            <a:xfrm>
              <a:off x="2891482" y="3822587"/>
              <a:ext cx="703810" cy="310505"/>
            </a:xfrm>
            <a:prstGeom prst="ellipse">
              <a:avLst/>
            </a:prstGeom>
            <a:solidFill>
              <a:schemeClr val="accent1"/>
            </a:solidFill>
            <a:ln w="12700">
              <a:noFill/>
              <a:round/>
              <a:headEnd/>
              <a:tailEnd/>
            </a:ln>
          </p:spPr>
          <p:txBody>
            <a:bodyPr wrap="none" lIns="0" tIns="0" rIns="0" bIns="0" anchor="ctr"/>
            <a:lstStyle/>
            <a:p>
              <a:pPr algn="ctr">
                <a:spcAft>
                  <a:spcPct val="40000"/>
                </a:spcAft>
              </a:pPr>
              <a:endParaRPr lang="en-US" altLang="zh-CN" sz="1800">
                <a:solidFill>
                  <a:srgbClr val="FFFFFF"/>
                </a:solidFill>
              </a:endParaRPr>
            </a:p>
          </p:txBody>
        </p:sp>
        <p:sp>
          <p:nvSpPr>
            <p:cNvPr id="82" name="Rectangle 19"/>
            <p:cNvSpPr>
              <a:spLocks noChangeArrowheads="1"/>
            </p:cNvSpPr>
            <p:nvPr/>
          </p:nvSpPr>
          <p:spPr bwMode="auto">
            <a:xfrm>
              <a:off x="3110545" y="4119154"/>
              <a:ext cx="266721" cy="274545"/>
            </a:xfrm>
            <a:prstGeom prst="rect">
              <a:avLst/>
            </a:prstGeom>
            <a:solidFill>
              <a:schemeClr val="accent1"/>
            </a:solidFill>
            <a:ln w="12700">
              <a:noFill/>
              <a:round/>
              <a:headEnd/>
              <a:tailEnd/>
            </a:ln>
          </p:spPr>
          <p:txBody>
            <a:bodyPr wrap="none" lIns="0" tIns="0" rIns="0" bIns="0" anchor="ctr"/>
            <a:lstStyle/>
            <a:p>
              <a:pPr algn="ctr">
                <a:spcAft>
                  <a:spcPct val="40000"/>
                </a:spcAft>
              </a:pPr>
              <a:endParaRPr lang="en-US" altLang="zh-CN" sz="1800">
                <a:solidFill>
                  <a:srgbClr val="FFFFFF"/>
                </a:solidFill>
              </a:endParaRPr>
            </a:p>
          </p:txBody>
        </p:sp>
        <p:sp>
          <p:nvSpPr>
            <p:cNvPr id="83" name="Oval 20"/>
            <p:cNvSpPr/>
            <p:nvPr/>
          </p:nvSpPr>
          <p:spPr bwMode="auto">
            <a:xfrm>
              <a:off x="3007460" y="4124007"/>
              <a:ext cx="154107" cy="179265"/>
            </a:xfrm>
            <a:prstGeom prst="ellipse">
              <a:avLst/>
            </a:prstGeom>
            <a:solidFill>
              <a:schemeClr val="accent4"/>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84" name="Oval 21"/>
            <p:cNvSpPr/>
            <p:nvPr/>
          </p:nvSpPr>
          <p:spPr bwMode="auto">
            <a:xfrm>
              <a:off x="3352215" y="4117662"/>
              <a:ext cx="154108" cy="179265"/>
            </a:xfrm>
            <a:prstGeom prst="ellipse">
              <a:avLst/>
            </a:prstGeom>
            <a:solidFill>
              <a:schemeClr val="accent4"/>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grpSp>
      <p:sp>
        <p:nvSpPr>
          <p:cNvPr id="85" name="Rectangle 28"/>
          <p:cNvSpPr/>
          <p:nvPr/>
        </p:nvSpPr>
        <p:spPr bwMode="auto">
          <a:xfrm>
            <a:off x="7839075" y="1624013"/>
            <a:ext cx="771525" cy="3640137"/>
          </a:xfrm>
          <a:prstGeom prst="rect">
            <a:avLst/>
          </a:prstGeom>
          <a:solidFill>
            <a:schemeClr val="accent6"/>
          </a:solidFill>
          <a:ln w="12700">
            <a:noFill/>
            <a:round/>
            <a:headEnd/>
            <a:tailEnd/>
          </a:ln>
        </p:spPr>
        <p:txBody>
          <a:bodyPr wrap="none" lIns="0" tIns="0" rIns="0" bIns="0" anchor="ctr"/>
          <a:lstStyle/>
          <a:p>
            <a:pPr algn="ctr">
              <a:spcAft>
                <a:spcPct val="40000"/>
              </a:spcAft>
              <a:defRPr/>
            </a:pPr>
            <a:endParaRPr lang="en-US" dirty="0">
              <a:solidFill>
                <a:srgbClr val="FFFFFF"/>
              </a:solidFill>
              <a:latin typeface="Arial" charset="0"/>
              <a:ea typeface="ＭＳ Ｐゴシック" pitchFamily="34" charset="-128"/>
            </a:endParaRPr>
          </a:p>
          <a:p>
            <a:pPr algn="ctr">
              <a:spcAft>
                <a:spcPct val="40000"/>
              </a:spcAft>
              <a:defRPr/>
            </a:pPr>
            <a:endParaRPr lang="en-US" sz="1800" dirty="0">
              <a:solidFill>
                <a:srgbClr val="FFFFFF"/>
              </a:solidFill>
              <a:latin typeface="Arial" charset="0"/>
              <a:ea typeface="ＭＳ Ｐゴシック" pitchFamily="34" charset="-128"/>
            </a:endParaRPr>
          </a:p>
          <a:p>
            <a:pPr algn="ctr">
              <a:spcAft>
                <a:spcPct val="40000"/>
              </a:spcAft>
              <a:defRPr/>
            </a:pPr>
            <a:endParaRPr lang="en-US" dirty="0">
              <a:solidFill>
                <a:srgbClr val="FFFFFF"/>
              </a:solidFill>
              <a:latin typeface="Arial" charset="0"/>
              <a:ea typeface="ＭＳ Ｐゴシック" pitchFamily="34" charset="-128"/>
            </a:endParaRPr>
          </a:p>
          <a:p>
            <a:pPr algn="ctr">
              <a:spcAft>
                <a:spcPct val="40000"/>
              </a:spcAft>
              <a:defRPr/>
            </a:pPr>
            <a:endParaRPr lang="en-US" sz="1800" dirty="0">
              <a:solidFill>
                <a:srgbClr val="FFFFFF"/>
              </a:solidFill>
              <a:latin typeface="Arial" charset="0"/>
              <a:ea typeface="ＭＳ Ｐゴシック" pitchFamily="34" charset="-128"/>
            </a:endParaRPr>
          </a:p>
          <a:p>
            <a:pPr algn="ctr">
              <a:spcAft>
                <a:spcPct val="40000"/>
              </a:spcAft>
              <a:defRPr/>
            </a:pPr>
            <a:endParaRPr lang="en-US" dirty="0">
              <a:solidFill>
                <a:srgbClr val="FFFFFF"/>
              </a:solidFill>
              <a:latin typeface="Arial" charset="0"/>
              <a:ea typeface="ＭＳ Ｐゴシック" pitchFamily="34" charset="-128"/>
            </a:endParaRPr>
          </a:p>
          <a:p>
            <a:pPr algn="ctr">
              <a:spcAft>
                <a:spcPct val="40000"/>
              </a:spcAft>
              <a:defRPr/>
            </a:pPr>
            <a:endParaRPr lang="en-US" sz="1800" dirty="0">
              <a:solidFill>
                <a:srgbClr val="FFFFFF"/>
              </a:solidFill>
              <a:latin typeface="Arial" charset="0"/>
              <a:ea typeface="ＭＳ Ｐゴシック" pitchFamily="34" charset="-128"/>
            </a:endParaRPr>
          </a:p>
          <a:p>
            <a:pPr algn="ctr">
              <a:spcAft>
                <a:spcPct val="40000"/>
              </a:spcAft>
              <a:defRPr/>
            </a:pPr>
            <a:endParaRPr lang="en-US" dirty="0">
              <a:solidFill>
                <a:srgbClr val="FFFFFF"/>
              </a:solidFill>
              <a:latin typeface="Arial" charset="0"/>
              <a:ea typeface="ＭＳ Ｐゴシック" pitchFamily="34" charset="-128"/>
            </a:endParaRPr>
          </a:p>
          <a:p>
            <a:pPr algn="ctr">
              <a:spcAft>
                <a:spcPct val="40000"/>
              </a:spcAft>
              <a:defRPr/>
            </a:pPr>
            <a:endParaRPr lang="en-US" sz="1800" dirty="0">
              <a:solidFill>
                <a:srgbClr val="FFFFFF"/>
              </a:solidFill>
              <a:latin typeface="Arial" charset="0"/>
              <a:ea typeface="ＭＳ Ｐゴシック" pitchFamily="34" charset="-128"/>
            </a:endParaRPr>
          </a:p>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86" name="Rectangle 29"/>
          <p:cNvSpPr/>
          <p:nvPr/>
        </p:nvSpPr>
        <p:spPr bwMode="auto">
          <a:xfrm>
            <a:off x="6229350" y="1627188"/>
            <a:ext cx="1631950" cy="1182687"/>
          </a:xfrm>
          <a:prstGeom prst="rect">
            <a:avLst/>
          </a:prstGeom>
          <a:solidFill>
            <a:schemeClr val="accent6"/>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grpSp>
        <p:nvGrpSpPr>
          <p:cNvPr id="87" name="Group 30"/>
          <p:cNvGrpSpPr>
            <a:grpSpLocks/>
          </p:cNvGrpSpPr>
          <p:nvPr/>
        </p:nvGrpSpPr>
        <p:grpSpPr bwMode="auto">
          <a:xfrm rot="-5400000">
            <a:off x="5671344" y="1912144"/>
            <a:ext cx="704850" cy="569912"/>
            <a:chOff x="2891483" y="3822587"/>
            <a:chExt cx="703810" cy="571112"/>
          </a:xfrm>
        </p:grpSpPr>
        <p:sp>
          <p:nvSpPr>
            <p:cNvPr id="88" name="Oval 31"/>
            <p:cNvSpPr/>
            <p:nvPr/>
          </p:nvSpPr>
          <p:spPr bwMode="auto">
            <a:xfrm>
              <a:off x="2891483" y="3822587"/>
              <a:ext cx="703810" cy="310214"/>
            </a:xfrm>
            <a:prstGeom prst="ellipse">
              <a:avLst/>
            </a:prstGeom>
            <a:solidFill>
              <a:schemeClr val="accent6"/>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89" name="Rectangle 32"/>
            <p:cNvSpPr/>
            <p:nvPr/>
          </p:nvSpPr>
          <p:spPr bwMode="auto">
            <a:xfrm>
              <a:off x="3110235" y="4118484"/>
              <a:ext cx="266306" cy="275215"/>
            </a:xfrm>
            <a:prstGeom prst="rect">
              <a:avLst/>
            </a:prstGeom>
            <a:solidFill>
              <a:schemeClr val="accent6"/>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90" name="Oval 33"/>
            <p:cNvSpPr>
              <a:spLocks noChangeArrowheads="1"/>
            </p:cNvSpPr>
            <p:nvPr/>
          </p:nvSpPr>
          <p:spPr bwMode="auto">
            <a:xfrm>
              <a:off x="3004625" y="4120978"/>
              <a:ext cx="153688" cy="179173"/>
            </a:xfrm>
            <a:prstGeom prst="ellipse">
              <a:avLst/>
            </a:prstGeom>
            <a:solidFill>
              <a:schemeClr val="accent1"/>
            </a:solidFill>
            <a:ln w="12700">
              <a:noFill/>
              <a:round/>
              <a:headEnd/>
              <a:tailEnd/>
            </a:ln>
          </p:spPr>
          <p:txBody>
            <a:bodyPr wrap="none" lIns="0" tIns="0" rIns="0" bIns="0" anchor="ctr"/>
            <a:lstStyle/>
            <a:p>
              <a:pPr algn="ctr">
                <a:spcAft>
                  <a:spcPct val="40000"/>
                </a:spcAft>
              </a:pPr>
              <a:endParaRPr lang="en-US" altLang="zh-CN" sz="1800">
                <a:solidFill>
                  <a:srgbClr val="FFFFFF"/>
                </a:solidFill>
              </a:endParaRPr>
            </a:p>
          </p:txBody>
        </p:sp>
        <p:sp>
          <p:nvSpPr>
            <p:cNvPr id="91" name="Oval 34"/>
            <p:cNvSpPr>
              <a:spLocks noChangeArrowheads="1"/>
            </p:cNvSpPr>
            <p:nvPr/>
          </p:nvSpPr>
          <p:spPr bwMode="auto">
            <a:xfrm>
              <a:off x="3349662" y="4114800"/>
              <a:ext cx="153688" cy="179173"/>
            </a:xfrm>
            <a:prstGeom prst="ellipse">
              <a:avLst/>
            </a:prstGeom>
            <a:solidFill>
              <a:schemeClr val="accent1"/>
            </a:solidFill>
            <a:ln w="12700">
              <a:noFill/>
              <a:round/>
              <a:headEnd/>
              <a:tailEnd/>
            </a:ln>
          </p:spPr>
          <p:txBody>
            <a:bodyPr wrap="none" lIns="0" tIns="0" rIns="0" bIns="0" anchor="ctr"/>
            <a:lstStyle/>
            <a:p>
              <a:pPr algn="ctr">
                <a:spcAft>
                  <a:spcPct val="40000"/>
                </a:spcAft>
              </a:pPr>
              <a:endParaRPr lang="en-US" altLang="zh-CN" sz="1800">
                <a:solidFill>
                  <a:srgbClr val="FFFFFF"/>
                </a:solidFill>
              </a:endParaRPr>
            </a:p>
          </p:txBody>
        </p:sp>
      </p:grpSp>
      <p:grpSp>
        <p:nvGrpSpPr>
          <p:cNvPr id="92" name="Group 35"/>
          <p:cNvGrpSpPr>
            <a:grpSpLocks/>
          </p:cNvGrpSpPr>
          <p:nvPr/>
        </p:nvGrpSpPr>
        <p:grpSpPr bwMode="auto">
          <a:xfrm rot="-5400000">
            <a:off x="5684044" y="3064669"/>
            <a:ext cx="704850" cy="569912"/>
            <a:chOff x="2891483" y="3822587"/>
            <a:chExt cx="703810" cy="571112"/>
          </a:xfrm>
        </p:grpSpPr>
        <p:sp>
          <p:nvSpPr>
            <p:cNvPr id="93" name="Oval 36"/>
            <p:cNvSpPr/>
            <p:nvPr/>
          </p:nvSpPr>
          <p:spPr bwMode="auto">
            <a:xfrm>
              <a:off x="2891483" y="3822587"/>
              <a:ext cx="703810" cy="310214"/>
            </a:xfrm>
            <a:prstGeom prst="ellipse">
              <a:avLst/>
            </a:prstGeom>
            <a:solidFill>
              <a:schemeClr val="accent5"/>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94" name="Rectangle 37"/>
            <p:cNvSpPr/>
            <p:nvPr/>
          </p:nvSpPr>
          <p:spPr bwMode="auto">
            <a:xfrm>
              <a:off x="3110235" y="4118484"/>
              <a:ext cx="266306" cy="275215"/>
            </a:xfrm>
            <a:prstGeom prst="rect">
              <a:avLst/>
            </a:prstGeom>
            <a:solidFill>
              <a:schemeClr val="accent5"/>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95" name="Oval 38"/>
            <p:cNvSpPr>
              <a:spLocks noChangeArrowheads="1"/>
            </p:cNvSpPr>
            <p:nvPr/>
          </p:nvSpPr>
          <p:spPr bwMode="auto">
            <a:xfrm>
              <a:off x="3004625" y="4120978"/>
              <a:ext cx="153688" cy="179173"/>
            </a:xfrm>
            <a:prstGeom prst="ellipse">
              <a:avLst/>
            </a:prstGeom>
            <a:solidFill>
              <a:schemeClr val="accent1"/>
            </a:solidFill>
            <a:ln w="12700">
              <a:noFill/>
              <a:round/>
              <a:headEnd/>
              <a:tailEnd/>
            </a:ln>
          </p:spPr>
          <p:txBody>
            <a:bodyPr wrap="none" lIns="0" tIns="0" rIns="0" bIns="0" anchor="ctr"/>
            <a:lstStyle/>
            <a:p>
              <a:pPr algn="ctr">
                <a:spcAft>
                  <a:spcPct val="40000"/>
                </a:spcAft>
              </a:pPr>
              <a:endParaRPr lang="en-US" altLang="zh-CN" sz="1800">
                <a:solidFill>
                  <a:srgbClr val="FFFFFF"/>
                </a:solidFill>
              </a:endParaRPr>
            </a:p>
          </p:txBody>
        </p:sp>
        <p:sp>
          <p:nvSpPr>
            <p:cNvPr id="96" name="Oval 39"/>
            <p:cNvSpPr>
              <a:spLocks noChangeArrowheads="1"/>
            </p:cNvSpPr>
            <p:nvPr/>
          </p:nvSpPr>
          <p:spPr bwMode="auto">
            <a:xfrm>
              <a:off x="3349662" y="4114800"/>
              <a:ext cx="153688" cy="179173"/>
            </a:xfrm>
            <a:prstGeom prst="ellipse">
              <a:avLst/>
            </a:prstGeom>
            <a:solidFill>
              <a:schemeClr val="accent1"/>
            </a:solidFill>
            <a:ln w="12700">
              <a:noFill/>
              <a:round/>
              <a:headEnd/>
              <a:tailEnd/>
            </a:ln>
          </p:spPr>
          <p:txBody>
            <a:bodyPr wrap="none" lIns="0" tIns="0" rIns="0" bIns="0" anchor="ctr"/>
            <a:lstStyle/>
            <a:p>
              <a:pPr algn="ctr">
                <a:spcAft>
                  <a:spcPct val="40000"/>
                </a:spcAft>
              </a:pPr>
              <a:endParaRPr lang="en-US" altLang="zh-CN" sz="1800">
                <a:solidFill>
                  <a:srgbClr val="FFFFFF"/>
                </a:solidFill>
              </a:endParaRPr>
            </a:p>
          </p:txBody>
        </p:sp>
      </p:grpSp>
      <p:grpSp>
        <p:nvGrpSpPr>
          <p:cNvPr id="97" name="Group 40"/>
          <p:cNvGrpSpPr>
            <a:grpSpLocks/>
          </p:cNvGrpSpPr>
          <p:nvPr/>
        </p:nvGrpSpPr>
        <p:grpSpPr bwMode="auto">
          <a:xfrm rot="10800000">
            <a:off x="6691313" y="3721100"/>
            <a:ext cx="704850" cy="571500"/>
            <a:chOff x="2891482" y="3822587"/>
            <a:chExt cx="703810" cy="571112"/>
          </a:xfrm>
        </p:grpSpPr>
        <p:sp>
          <p:nvSpPr>
            <p:cNvPr id="98" name="Oval 41"/>
            <p:cNvSpPr/>
            <p:nvPr/>
          </p:nvSpPr>
          <p:spPr bwMode="auto">
            <a:xfrm>
              <a:off x="2891482" y="3822587"/>
              <a:ext cx="703810" cy="310939"/>
            </a:xfrm>
            <a:prstGeom prst="ellipse">
              <a:avLst/>
            </a:prstGeom>
            <a:solidFill>
              <a:schemeClr val="accent5"/>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99" name="Rectangle 42"/>
            <p:cNvSpPr/>
            <p:nvPr/>
          </p:nvSpPr>
          <p:spPr bwMode="auto">
            <a:xfrm>
              <a:off x="3110234" y="4122420"/>
              <a:ext cx="266306" cy="274452"/>
            </a:xfrm>
            <a:prstGeom prst="rect">
              <a:avLst/>
            </a:prstGeom>
            <a:solidFill>
              <a:schemeClr val="accent5"/>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00" name="Oval 43"/>
            <p:cNvSpPr/>
            <p:nvPr/>
          </p:nvSpPr>
          <p:spPr bwMode="auto">
            <a:xfrm>
              <a:off x="3007199" y="4124007"/>
              <a:ext cx="153760" cy="179265"/>
            </a:xfrm>
            <a:prstGeom prst="ellipse">
              <a:avLst/>
            </a:prstGeom>
            <a:solidFill>
              <a:schemeClr val="accent4"/>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01" name="Oval 44"/>
            <p:cNvSpPr/>
            <p:nvPr/>
          </p:nvSpPr>
          <p:spPr bwMode="auto">
            <a:xfrm>
              <a:off x="3352763" y="4117662"/>
              <a:ext cx="153760" cy="179265"/>
            </a:xfrm>
            <a:prstGeom prst="ellipse">
              <a:avLst/>
            </a:prstGeom>
            <a:solidFill>
              <a:schemeClr val="accent4"/>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grpSp>
      <p:sp>
        <p:nvSpPr>
          <p:cNvPr id="102" name="Rectangle 61"/>
          <p:cNvSpPr>
            <a:spLocks noChangeArrowheads="1"/>
          </p:cNvSpPr>
          <p:nvPr/>
        </p:nvSpPr>
        <p:spPr bwMode="auto">
          <a:xfrm>
            <a:off x="582613" y="2357438"/>
            <a:ext cx="3184525" cy="1463675"/>
          </a:xfrm>
          <a:prstGeom prst="rect">
            <a:avLst/>
          </a:prstGeom>
          <a:solidFill>
            <a:schemeClr val="accent2"/>
          </a:solidFill>
          <a:ln w="12700">
            <a:noFill/>
            <a:round/>
            <a:headEnd/>
            <a:tailEnd/>
          </a:ln>
        </p:spPr>
        <p:txBody>
          <a:bodyPr wrap="none" lIns="0" tIns="0" rIns="0" bIns="0" anchor="ctr"/>
          <a:lstStyle/>
          <a:p>
            <a:pPr algn="ctr">
              <a:spcAft>
                <a:spcPct val="40000"/>
              </a:spcAft>
            </a:pPr>
            <a:r>
              <a:rPr lang="zh-CN" altLang="en-US" sz="1600" b="1" dirty="0" smtClean="0">
                <a:solidFill>
                  <a:srgbClr val="FFFFFF"/>
                </a:solidFill>
              </a:rPr>
              <a:t>通用接口</a:t>
            </a:r>
            <a:endParaRPr lang="en-US" altLang="zh-CN" sz="1600" b="1" dirty="0" smtClean="0">
              <a:solidFill>
                <a:srgbClr val="FFFFFF"/>
              </a:solidFill>
            </a:endParaRPr>
          </a:p>
          <a:p>
            <a:pPr algn="ctr">
              <a:spcAft>
                <a:spcPct val="40000"/>
              </a:spcAft>
            </a:pPr>
            <a:r>
              <a:rPr lang="en-US" altLang="zh-CN" sz="1600" b="1" dirty="0" err="1" smtClean="0">
                <a:solidFill>
                  <a:srgbClr val="FFFFFF"/>
                </a:solidFill>
              </a:rPr>
              <a:t>vCloud</a:t>
            </a:r>
            <a:r>
              <a:rPr lang="en-US" altLang="zh-CN" sz="1600" b="1" dirty="0" smtClean="0">
                <a:solidFill>
                  <a:srgbClr val="FFFFFF"/>
                </a:solidFill>
              </a:rPr>
              <a:t> </a:t>
            </a:r>
            <a:r>
              <a:rPr lang="en-US" altLang="zh-CN" sz="1600" b="1" dirty="0">
                <a:solidFill>
                  <a:srgbClr val="FFFFFF"/>
                </a:solidFill>
              </a:rPr>
              <a:t>API</a:t>
            </a:r>
          </a:p>
        </p:txBody>
      </p:sp>
      <p:grpSp>
        <p:nvGrpSpPr>
          <p:cNvPr id="103" name="Group 67"/>
          <p:cNvGrpSpPr>
            <a:grpSpLocks/>
          </p:cNvGrpSpPr>
          <p:nvPr/>
        </p:nvGrpSpPr>
        <p:grpSpPr bwMode="auto">
          <a:xfrm rot="5400000">
            <a:off x="3609975" y="2727325"/>
            <a:ext cx="703263" cy="569913"/>
            <a:chOff x="2891483" y="3822587"/>
            <a:chExt cx="703810" cy="571112"/>
          </a:xfrm>
        </p:grpSpPr>
        <p:sp>
          <p:nvSpPr>
            <p:cNvPr id="104" name="Oval 68"/>
            <p:cNvSpPr>
              <a:spLocks noChangeArrowheads="1"/>
            </p:cNvSpPr>
            <p:nvPr/>
          </p:nvSpPr>
          <p:spPr bwMode="auto">
            <a:xfrm>
              <a:off x="2891483" y="3822587"/>
              <a:ext cx="703810" cy="310505"/>
            </a:xfrm>
            <a:prstGeom prst="ellipse">
              <a:avLst/>
            </a:prstGeom>
            <a:solidFill>
              <a:schemeClr val="accent2"/>
            </a:solidFill>
            <a:ln w="12700">
              <a:noFill/>
              <a:round/>
              <a:headEnd/>
              <a:tailEnd/>
            </a:ln>
          </p:spPr>
          <p:txBody>
            <a:bodyPr wrap="none" lIns="0" tIns="0" rIns="0" bIns="0" anchor="ctr"/>
            <a:lstStyle/>
            <a:p>
              <a:pPr algn="ctr">
                <a:spcAft>
                  <a:spcPct val="40000"/>
                </a:spcAft>
              </a:pPr>
              <a:endParaRPr lang="en-US" altLang="zh-CN" sz="1800">
                <a:solidFill>
                  <a:srgbClr val="FFFFFF"/>
                </a:solidFill>
              </a:endParaRPr>
            </a:p>
          </p:txBody>
        </p:sp>
        <p:sp>
          <p:nvSpPr>
            <p:cNvPr id="105" name="Rectangle 69"/>
            <p:cNvSpPr>
              <a:spLocks noChangeArrowheads="1"/>
            </p:cNvSpPr>
            <p:nvPr/>
          </p:nvSpPr>
          <p:spPr bwMode="auto">
            <a:xfrm>
              <a:off x="3110545" y="4119154"/>
              <a:ext cx="266721" cy="274545"/>
            </a:xfrm>
            <a:prstGeom prst="rect">
              <a:avLst/>
            </a:prstGeom>
            <a:solidFill>
              <a:schemeClr val="accent2"/>
            </a:solidFill>
            <a:ln w="12700">
              <a:noFill/>
              <a:round/>
              <a:headEnd/>
              <a:tailEnd/>
            </a:ln>
          </p:spPr>
          <p:txBody>
            <a:bodyPr wrap="none" lIns="0" tIns="0" rIns="0" bIns="0" anchor="ctr"/>
            <a:lstStyle/>
            <a:p>
              <a:pPr algn="ctr">
                <a:spcAft>
                  <a:spcPct val="40000"/>
                </a:spcAft>
              </a:pPr>
              <a:endParaRPr lang="en-US" altLang="zh-CN" sz="1800">
                <a:solidFill>
                  <a:srgbClr val="FFFFFF"/>
                </a:solidFill>
              </a:endParaRPr>
            </a:p>
          </p:txBody>
        </p:sp>
        <p:sp>
          <p:nvSpPr>
            <p:cNvPr id="106" name="Oval 70"/>
            <p:cNvSpPr>
              <a:spLocks noChangeArrowheads="1"/>
            </p:cNvSpPr>
            <p:nvPr/>
          </p:nvSpPr>
          <p:spPr bwMode="auto">
            <a:xfrm>
              <a:off x="3004625" y="4120978"/>
              <a:ext cx="153688" cy="179173"/>
            </a:xfrm>
            <a:prstGeom prst="ellipse">
              <a:avLst/>
            </a:prstGeom>
            <a:solidFill>
              <a:schemeClr val="accent1"/>
            </a:solidFill>
            <a:ln w="12700">
              <a:noFill/>
              <a:round/>
              <a:headEnd/>
              <a:tailEnd/>
            </a:ln>
          </p:spPr>
          <p:txBody>
            <a:bodyPr wrap="none" lIns="0" tIns="0" rIns="0" bIns="0" anchor="ctr"/>
            <a:lstStyle/>
            <a:p>
              <a:pPr algn="ctr">
                <a:spcAft>
                  <a:spcPct val="40000"/>
                </a:spcAft>
              </a:pPr>
              <a:endParaRPr lang="en-US" altLang="zh-CN" sz="1800">
                <a:solidFill>
                  <a:srgbClr val="FFFFFF"/>
                </a:solidFill>
              </a:endParaRPr>
            </a:p>
          </p:txBody>
        </p:sp>
        <p:sp>
          <p:nvSpPr>
            <p:cNvPr id="107" name="Oval 71"/>
            <p:cNvSpPr>
              <a:spLocks noChangeArrowheads="1"/>
            </p:cNvSpPr>
            <p:nvPr/>
          </p:nvSpPr>
          <p:spPr bwMode="auto">
            <a:xfrm>
              <a:off x="3349662" y="4114800"/>
              <a:ext cx="153688" cy="179173"/>
            </a:xfrm>
            <a:prstGeom prst="ellipse">
              <a:avLst/>
            </a:prstGeom>
            <a:solidFill>
              <a:schemeClr val="accent1"/>
            </a:solidFill>
            <a:ln w="12700">
              <a:noFill/>
              <a:round/>
              <a:headEnd/>
              <a:tailEnd/>
            </a:ln>
          </p:spPr>
          <p:txBody>
            <a:bodyPr wrap="none" lIns="0" tIns="0" rIns="0" bIns="0" anchor="ctr"/>
            <a:lstStyle/>
            <a:p>
              <a:pPr algn="ctr">
                <a:spcAft>
                  <a:spcPct val="40000"/>
                </a:spcAft>
              </a:pPr>
              <a:endParaRPr lang="en-US" altLang="zh-CN" sz="1800">
                <a:solidFill>
                  <a:srgbClr val="FFFFFF"/>
                </a:solidFill>
              </a:endParaRPr>
            </a:p>
          </p:txBody>
        </p:sp>
      </p:grpSp>
      <p:grpSp>
        <p:nvGrpSpPr>
          <p:cNvPr id="108" name="Group 72"/>
          <p:cNvGrpSpPr>
            <a:grpSpLocks/>
          </p:cNvGrpSpPr>
          <p:nvPr/>
        </p:nvGrpSpPr>
        <p:grpSpPr bwMode="auto">
          <a:xfrm rot="-5400000">
            <a:off x="7300913" y="4438650"/>
            <a:ext cx="704850" cy="571500"/>
            <a:chOff x="2891483" y="3822587"/>
            <a:chExt cx="703810" cy="571112"/>
          </a:xfrm>
        </p:grpSpPr>
        <p:sp>
          <p:nvSpPr>
            <p:cNvPr id="109" name="Oval 73"/>
            <p:cNvSpPr/>
            <p:nvPr/>
          </p:nvSpPr>
          <p:spPr bwMode="auto">
            <a:xfrm>
              <a:off x="2891483" y="3822587"/>
              <a:ext cx="703810" cy="310939"/>
            </a:xfrm>
            <a:prstGeom prst="ellipse">
              <a:avLst/>
            </a:prstGeom>
            <a:solidFill>
              <a:schemeClr val="accent6"/>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10" name="Rectangle 74"/>
            <p:cNvSpPr/>
            <p:nvPr/>
          </p:nvSpPr>
          <p:spPr bwMode="auto">
            <a:xfrm>
              <a:off x="3110235" y="4119247"/>
              <a:ext cx="266306" cy="274452"/>
            </a:xfrm>
            <a:prstGeom prst="rect">
              <a:avLst/>
            </a:prstGeom>
            <a:solidFill>
              <a:schemeClr val="accent6"/>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11" name="Oval 75"/>
            <p:cNvSpPr/>
            <p:nvPr/>
          </p:nvSpPr>
          <p:spPr bwMode="auto">
            <a:xfrm>
              <a:off x="3007200" y="4120835"/>
              <a:ext cx="153761" cy="179265"/>
            </a:xfrm>
            <a:prstGeom prst="ellipse">
              <a:avLst/>
            </a:prstGeom>
            <a:solidFill>
              <a:schemeClr val="accent4"/>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12" name="Oval 76"/>
            <p:cNvSpPr/>
            <p:nvPr/>
          </p:nvSpPr>
          <p:spPr bwMode="auto">
            <a:xfrm>
              <a:off x="3352764" y="4114489"/>
              <a:ext cx="153761" cy="179265"/>
            </a:xfrm>
            <a:prstGeom prst="ellipse">
              <a:avLst/>
            </a:prstGeom>
            <a:solidFill>
              <a:schemeClr val="accent4"/>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grpSp>
      <p:sp>
        <p:nvSpPr>
          <p:cNvPr id="113" name="Rectangle 77"/>
          <p:cNvSpPr>
            <a:spLocks noChangeArrowheads="1"/>
          </p:cNvSpPr>
          <p:nvPr/>
        </p:nvSpPr>
        <p:spPr bwMode="auto">
          <a:xfrm>
            <a:off x="6311900" y="1897063"/>
            <a:ext cx="2222500" cy="736600"/>
          </a:xfrm>
          <a:prstGeom prst="rect">
            <a:avLst/>
          </a:prstGeom>
          <a:noFill/>
          <a:ln w="12700">
            <a:noFill/>
            <a:round/>
            <a:headEnd/>
            <a:tailEnd/>
          </a:ln>
        </p:spPr>
        <p:txBody>
          <a:bodyPr wrap="none" lIns="0" tIns="0" rIns="0" bIns="0" anchor="ctr"/>
          <a:lstStyle/>
          <a:p>
            <a:pPr algn="ctr">
              <a:spcAft>
                <a:spcPct val="40000"/>
              </a:spcAft>
            </a:pPr>
            <a:r>
              <a:rPr lang="zh-CN" altLang="en-US" sz="1600" b="1" dirty="0" smtClean="0">
                <a:solidFill>
                  <a:srgbClr val="FFFFFF"/>
                </a:solidFill>
              </a:rPr>
              <a:t>计费管理</a:t>
            </a:r>
            <a:endParaRPr lang="en-US" altLang="zh-CN" sz="1600" b="1" dirty="0" smtClean="0">
              <a:solidFill>
                <a:srgbClr val="FFFFFF"/>
              </a:solidFill>
            </a:endParaRPr>
          </a:p>
          <a:p>
            <a:pPr algn="ctr">
              <a:spcAft>
                <a:spcPct val="40000"/>
              </a:spcAft>
            </a:pPr>
            <a:r>
              <a:rPr lang="en-US" altLang="zh-CN" sz="1600" b="1" dirty="0" err="1" smtClean="0">
                <a:solidFill>
                  <a:srgbClr val="FFFFFF"/>
                </a:solidFill>
              </a:rPr>
              <a:t>vCenter</a:t>
            </a:r>
            <a:r>
              <a:rPr lang="en-US" altLang="zh-CN" sz="1600" b="1" dirty="0" smtClean="0">
                <a:solidFill>
                  <a:srgbClr val="FFFFFF"/>
                </a:solidFill>
              </a:rPr>
              <a:t> </a:t>
            </a:r>
            <a:r>
              <a:rPr lang="en-US" altLang="zh-CN" sz="1600" b="1" dirty="0">
                <a:solidFill>
                  <a:srgbClr val="FFFFFF"/>
                </a:solidFill>
              </a:rPr>
              <a:t>Chargeback</a:t>
            </a:r>
          </a:p>
        </p:txBody>
      </p:sp>
      <p:grpSp>
        <p:nvGrpSpPr>
          <p:cNvPr id="114" name="Group 78"/>
          <p:cNvGrpSpPr>
            <a:grpSpLocks/>
          </p:cNvGrpSpPr>
          <p:nvPr/>
        </p:nvGrpSpPr>
        <p:grpSpPr bwMode="auto">
          <a:xfrm rot="10800000">
            <a:off x="6650038" y="2711450"/>
            <a:ext cx="703262" cy="571500"/>
            <a:chOff x="2891483" y="3822587"/>
            <a:chExt cx="703810" cy="571112"/>
          </a:xfrm>
        </p:grpSpPr>
        <p:sp>
          <p:nvSpPr>
            <p:cNvPr id="115" name="Oval 79"/>
            <p:cNvSpPr/>
            <p:nvPr/>
          </p:nvSpPr>
          <p:spPr bwMode="auto">
            <a:xfrm>
              <a:off x="2891483" y="3822587"/>
              <a:ext cx="703810" cy="310939"/>
            </a:xfrm>
            <a:prstGeom prst="ellipse">
              <a:avLst/>
            </a:prstGeom>
            <a:solidFill>
              <a:schemeClr val="accent6"/>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16" name="Rectangle 80"/>
            <p:cNvSpPr/>
            <p:nvPr/>
          </p:nvSpPr>
          <p:spPr bwMode="auto">
            <a:xfrm>
              <a:off x="3107551" y="4122420"/>
              <a:ext cx="266908" cy="274452"/>
            </a:xfrm>
            <a:prstGeom prst="rect">
              <a:avLst/>
            </a:prstGeom>
            <a:solidFill>
              <a:schemeClr val="accent6"/>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17" name="Oval 81"/>
            <p:cNvSpPr/>
            <p:nvPr/>
          </p:nvSpPr>
          <p:spPr bwMode="auto">
            <a:xfrm>
              <a:off x="3004283" y="4124007"/>
              <a:ext cx="154108" cy="179265"/>
            </a:xfrm>
            <a:prstGeom prst="ellipse">
              <a:avLst/>
            </a:prstGeom>
            <a:solidFill>
              <a:schemeClr val="accent5"/>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18" name="Oval 82"/>
            <p:cNvSpPr/>
            <p:nvPr/>
          </p:nvSpPr>
          <p:spPr bwMode="auto">
            <a:xfrm>
              <a:off x="3349039" y="4117662"/>
              <a:ext cx="154107" cy="179265"/>
            </a:xfrm>
            <a:prstGeom prst="ellipse">
              <a:avLst/>
            </a:prstGeom>
            <a:solidFill>
              <a:schemeClr val="accent5"/>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grpSp>
      <p:sp>
        <p:nvSpPr>
          <p:cNvPr id="119" name="Rectangle 46"/>
          <p:cNvSpPr/>
          <p:nvPr/>
        </p:nvSpPr>
        <p:spPr bwMode="auto">
          <a:xfrm>
            <a:off x="2159000" y="3824288"/>
            <a:ext cx="1608138" cy="736600"/>
          </a:xfrm>
          <a:prstGeom prst="rect">
            <a:avLst/>
          </a:prstGeom>
          <a:solidFill>
            <a:schemeClr val="accent3"/>
          </a:solidFill>
          <a:ln w="12700">
            <a:noFill/>
            <a:round/>
            <a:headEnd/>
            <a:tailEnd/>
          </a:ln>
        </p:spPr>
        <p:txBody>
          <a:bodyPr wrap="none" lIns="0" tIns="0" rIns="0" bIns="0" anchor="ctr"/>
          <a:lstStyle/>
          <a:p>
            <a:pPr algn="ctr">
              <a:spcAft>
                <a:spcPts val="0"/>
              </a:spcAft>
              <a:defRPr/>
            </a:pPr>
            <a:r>
              <a:rPr lang="zh-CN" altLang="en-US" sz="1600" b="1" dirty="0" smtClean="0">
                <a:solidFill>
                  <a:srgbClr val="FFFFFF"/>
                </a:solidFill>
                <a:latin typeface="Arial" charset="0"/>
                <a:ea typeface="ＭＳ Ｐゴシック" pitchFamily="34" charset="-128"/>
              </a:rPr>
              <a:t>自动化</a:t>
            </a:r>
            <a:endParaRPr lang="en-US" sz="1600" b="1" dirty="0">
              <a:solidFill>
                <a:srgbClr val="FFFFFF"/>
              </a:solidFill>
              <a:latin typeface="Arial" charset="0"/>
              <a:ea typeface="ＭＳ Ｐゴシック" pitchFamily="34" charset="-128"/>
            </a:endParaRPr>
          </a:p>
          <a:p>
            <a:pPr algn="ctr">
              <a:spcAft>
                <a:spcPts val="0"/>
              </a:spcAft>
              <a:defRPr/>
            </a:pPr>
            <a:r>
              <a:rPr lang="en-US" sz="1600" b="1" dirty="0">
                <a:solidFill>
                  <a:srgbClr val="FFFFFF"/>
                </a:solidFill>
                <a:latin typeface="Arial" charset="0"/>
                <a:ea typeface="ＭＳ Ｐゴシック" pitchFamily="34" charset="-128"/>
              </a:rPr>
              <a:t>Orchestrator</a:t>
            </a:r>
          </a:p>
        </p:txBody>
      </p:sp>
      <p:grpSp>
        <p:nvGrpSpPr>
          <p:cNvPr id="120" name="Group 67"/>
          <p:cNvGrpSpPr/>
          <p:nvPr/>
        </p:nvGrpSpPr>
        <p:grpSpPr>
          <a:xfrm rot="10800000">
            <a:off x="2605498" y="4466785"/>
            <a:ext cx="703810" cy="571112"/>
            <a:chOff x="2891483" y="3822587"/>
            <a:chExt cx="703810" cy="571112"/>
          </a:xfrm>
          <a:solidFill>
            <a:schemeClr val="accent3"/>
          </a:solidFill>
        </p:grpSpPr>
        <p:sp>
          <p:nvSpPr>
            <p:cNvPr id="121" name="Oval 48"/>
            <p:cNvSpPr/>
            <p:nvPr/>
          </p:nvSpPr>
          <p:spPr bwMode="auto">
            <a:xfrm>
              <a:off x="2891483" y="3822587"/>
              <a:ext cx="703810" cy="310505"/>
            </a:xfrm>
            <a:prstGeom prst="ellipse">
              <a:avLst/>
            </a:prstGeom>
            <a:grp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22" name="Rectangle 49"/>
            <p:cNvSpPr/>
            <p:nvPr/>
          </p:nvSpPr>
          <p:spPr bwMode="auto">
            <a:xfrm>
              <a:off x="3110545" y="4119154"/>
              <a:ext cx="266721" cy="274545"/>
            </a:xfrm>
            <a:prstGeom prst="rect">
              <a:avLst/>
            </a:prstGeom>
            <a:grp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23" name="Oval 50"/>
            <p:cNvSpPr/>
            <p:nvPr/>
          </p:nvSpPr>
          <p:spPr bwMode="auto">
            <a:xfrm>
              <a:off x="3004625" y="4120978"/>
              <a:ext cx="153688" cy="179173"/>
            </a:xfrm>
            <a:prstGeom prst="ellipse">
              <a:avLst/>
            </a:prstGeom>
            <a:solidFill>
              <a:schemeClr val="accent4"/>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24" name="Oval 51"/>
            <p:cNvSpPr/>
            <p:nvPr/>
          </p:nvSpPr>
          <p:spPr bwMode="auto">
            <a:xfrm>
              <a:off x="3349662" y="4114800"/>
              <a:ext cx="153688" cy="179173"/>
            </a:xfrm>
            <a:prstGeom prst="ellipse">
              <a:avLst/>
            </a:prstGeom>
            <a:solidFill>
              <a:schemeClr val="accent4"/>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grpSp>
      <p:grpSp>
        <p:nvGrpSpPr>
          <p:cNvPr id="125" name="Group 67"/>
          <p:cNvGrpSpPr/>
          <p:nvPr/>
        </p:nvGrpSpPr>
        <p:grpSpPr>
          <a:xfrm rot="10800000">
            <a:off x="1029434" y="4465714"/>
            <a:ext cx="703810" cy="571112"/>
            <a:chOff x="2891483" y="3822587"/>
            <a:chExt cx="703810" cy="571112"/>
          </a:xfrm>
          <a:solidFill>
            <a:schemeClr val="bg2"/>
          </a:solidFill>
        </p:grpSpPr>
        <p:sp>
          <p:nvSpPr>
            <p:cNvPr id="126" name="Oval 54"/>
            <p:cNvSpPr/>
            <p:nvPr/>
          </p:nvSpPr>
          <p:spPr bwMode="auto">
            <a:xfrm>
              <a:off x="2891483" y="3822587"/>
              <a:ext cx="703810" cy="310505"/>
            </a:xfrm>
            <a:prstGeom prst="ellipse">
              <a:avLst/>
            </a:prstGeom>
            <a:grp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27" name="Rectangle 55"/>
            <p:cNvSpPr/>
            <p:nvPr/>
          </p:nvSpPr>
          <p:spPr bwMode="auto">
            <a:xfrm>
              <a:off x="3110545" y="4119154"/>
              <a:ext cx="266721" cy="274545"/>
            </a:xfrm>
            <a:prstGeom prst="rect">
              <a:avLst/>
            </a:prstGeom>
            <a:grp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28" name="Oval 56"/>
            <p:cNvSpPr/>
            <p:nvPr/>
          </p:nvSpPr>
          <p:spPr bwMode="auto">
            <a:xfrm>
              <a:off x="3004625" y="4120978"/>
              <a:ext cx="153688" cy="179173"/>
            </a:xfrm>
            <a:prstGeom prst="ellipse">
              <a:avLst/>
            </a:prstGeom>
            <a:solidFill>
              <a:schemeClr val="accent4"/>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29" name="Oval 57"/>
            <p:cNvSpPr/>
            <p:nvPr/>
          </p:nvSpPr>
          <p:spPr bwMode="auto">
            <a:xfrm>
              <a:off x="3349662" y="4114800"/>
              <a:ext cx="153688" cy="179173"/>
            </a:xfrm>
            <a:prstGeom prst="ellipse">
              <a:avLst/>
            </a:prstGeom>
            <a:solidFill>
              <a:schemeClr val="accent4"/>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grpSp>
      <p:sp>
        <p:nvSpPr>
          <p:cNvPr id="130" name="Rectangle 62"/>
          <p:cNvSpPr>
            <a:spLocks noChangeArrowheads="1"/>
          </p:cNvSpPr>
          <p:nvPr/>
        </p:nvSpPr>
        <p:spPr bwMode="auto">
          <a:xfrm>
            <a:off x="3886200" y="2654300"/>
            <a:ext cx="2222500" cy="736600"/>
          </a:xfrm>
          <a:prstGeom prst="rect">
            <a:avLst/>
          </a:prstGeom>
          <a:noFill/>
          <a:ln w="12700">
            <a:noFill/>
            <a:round/>
            <a:headEnd/>
            <a:tailEnd/>
          </a:ln>
        </p:spPr>
        <p:txBody>
          <a:bodyPr wrap="none" lIns="0" tIns="0" rIns="0" bIns="0" anchor="ctr"/>
          <a:lstStyle/>
          <a:p>
            <a:pPr algn="ctr"/>
            <a:r>
              <a:rPr lang="zh-CN" altLang="en-US" sz="1600" b="1" dirty="0" smtClean="0">
                <a:solidFill>
                  <a:srgbClr val="FFFFFF"/>
                </a:solidFill>
              </a:rPr>
              <a:t>云计算服务平台</a:t>
            </a:r>
            <a:endParaRPr lang="en-US" altLang="zh-CN" sz="1600" b="1" dirty="0" smtClean="0">
              <a:solidFill>
                <a:srgbClr val="FFFFFF"/>
              </a:solidFill>
            </a:endParaRPr>
          </a:p>
          <a:p>
            <a:pPr algn="ctr"/>
            <a:r>
              <a:rPr lang="en-US" altLang="zh-CN" sz="1600" b="1" dirty="0" err="1" smtClean="0">
                <a:solidFill>
                  <a:srgbClr val="FFFFFF"/>
                </a:solidFill>
              </a:rPr>
              <a:t>vCloud</a:t>
            </a:r>
            <a:r>
              <a:rPr lang="en-US" altLang="zh-CN" sz="1600" b="1" dirty="0" smtClean="0">
                <a:solidFill>
                  <a:srgbClr val="FFFFFF"/>
                </a:solidFill>
              </a:rPr>
              <a:t>  Director</a:t>
            </a:r>
            <a:endParaRPr lang="en-US" altLang="zh-CN" sz="1600" b="1" dirty="0">
              <a:solidFill>
                <a:srgbClr val="FFFFFF"/>
              </a:solidFill>
            </a:endParaRPr>
          </a:p>
        </p:txBody>
      </p:sp>
      <p:sp>
        <p:nvSpPr>
          <p:cNvPr id="131" name="Rectangle 63"/>
          <p:cNvSpPr>
            <a:spLocks noChangeArrowheads="1"/>
          </p:cNvSpPr>
          <p:nvPr/>
        </p:nvSpPr>
        <p:spPr bwMode="auto">
          <a:xfrm>
            <a:off x="582613" y="1624013"/>
            <a:ext cx="4446587" cy="736600"/>
          </a:xfrm>
          <a:prstGeom prst="rect">
            <a:avLst/>
          </a:prstGeom>
          <a:solidFill>
            <a:schemeClr val="tx1"/>
          </a:solidFill>
          <a:ln w="12700">
            <a:noFill/>
            <a:round/>
            <a:headEnd/>
            <a:tailEnd/>
          </a:ln>
        </p:spPr>
        <p:txBody>
          <a:bodyPr wrap="none" lIns="0" tIns="0" rIns="0" bIns="0" anchor="ctr"/>
          <a:lstStyle/>
          <a:p>
            <a:pPr algn="ctr">
              <a:spcAft>
                <a:spcPct val="40000"/>
              </a:spcAft>
            </a:pPr>
            <a:r>
              <a:rPr lang="zh-CN" altLang="en-US" sz="1600" b="1" dirty="0" smtClean="0">
                <a:solidFill>
                  <a:srgbClr val="FFFFFF"/>
                </a:solidFill>
              </a:rPr>
              <a:t>资产管理</a:t>
            </a:r>
            <a:endParaRPr lang="en-US" altLang="zh-CN" sz="1600" b="1" dirty="0" smtClean="0">
              <a:solidFill>
                <a:srgbClr val="FFFFFF"/>
              </a:solidFill>
            </a:endParaRPr>
          </a:p>
          <a:p>
            <a:pPr algn="ctr">
              <a:spcAft>
                <a:spcPct val="40000"/>
              </a:spcAft>
            </a:pPr>
            <a:r>
              <a:rPr lang="en-US" altLang="zh-CN" sz="1600" b="1" dirty="0" err="1" smtClean="0">
                <a:solidFill>
                  <a:srgbClr val="FFFFFF"/>
                </a:solidFill>
              </a:rPr>
              <a:t>vCloud</a:t>
            </a:r>
            <a:r>
              <a:rPr lang="en-US" altLang="zh-CN" sz="1600" b="1" dirty="0" smtClean="0">
                <a:solidFill>
                  <a:srgbClr val="FFFFFF"/>
                </a:solidFill>
              </a:rPr>
              <a:t>  Service </a:t>
            </a:r>
            <a:r>
              <a:rPr lang="en-US" altLang="zh-CN" sz="1600" b="1" dirty="0">
                <a:solidFill>
                  <a:srgbClr val="FFFFFF"/>
                </a:solidFill>
              </a:rPr>
              <a:t>Manager</a:t>
            </a:r>
          </a:p>
        </p:txBody>
      </p:sp>
      <p:grpSp>
        <p:nvGrpSpPr>
          <p:cNvPr id="132" name="Group 67"/>
          <p:cNvGrpSpPr/>
          <p:nvPr/>
        </p:nvGrpSpPr>
        <p:grpSpPr>
          <a:xfrm rot="10800000">
            <a:off x="2499224" y="2281923"/>
            <a:ext cx="703810" cy="571112"/>
            <a:chOff x="2891483" y="3822587"/>
            <a:chExt cx="703810" cy="571112"/>
          </a:xfrm>
          <a:solidFill>
            <a:schemeClr val="tx1"/>
          </a:solidFill>
        </p:grpSpPr>
        <p:sp>
          <p:nvSpPr>
            <p:cNvPr id="133" name="Oval 65"/>
            <p:cNvSpPr/>
            <p:nvPr/>
          </p:nvSpPr>
          <p:spPr bwMode="auto">
            <a:xfrm>
              <a:off x="2891483" y="3822587"/>
              <a:ext cx="703810" cy="310505"/>
            </a:xfrm>
            <a:prstGeom prst="ellipse">
              <a:avLst/>
            </a:prstGeom>
            <a:grp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34" name="Rectangle 66"/>
            <p:cNvSpPr/>
            <p:nvPr/>
          </p:nvSpPr>
          <p:spPr bwMode="auto">
            <a:xfrm>
              <a:off x="3110545" y="4119154"/>
              <a:ext cx="266721" cy="274545"/>
            </a:xfrm>
            <a:prstGeom prst="rect">
              <a:avLst/>
            </a:prstGeom>
            <a:grp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35" name="Oval 67"/>
            <p:cNvSpPr/>
            <p:nvPr/>
          </p:nvSpPr>
          <p:spPr bwMode="auto">
            <a:xfrm>
              <a:off x="3004625" y="4120978"/>
              <a:ext cx="153688" cy="179173"/>
            </a:xfrm>
            <a:prstGeom prst="ellipse">
              <a:avLst/>
            </a:prstGeom>
            <a:solidFill>
              <a:schemeClr val="accent2"/>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36" name="Oval 72"/>
            <p:cNvSpPr/>
            <p:nvPr/>
          </p:nvSpPr>
          <p:spPr bwMode="auto">
            <a:xfrm>
              <a:off x="3349662" y="4114800"/>
              <a:ext cx="153688" cy="179173"/>
            </a:xfrm>
            <a:prstGeom prst="ellipse">
              <a:avLst/>
            </a:prstGeom>
            <a:solidFill>
              <a:schemeClr val="accent2"/>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grpSp>
      <p:sp>
        <p:nvSpPr>
          <p:cNvPr id="137" name="Rectangle 78"/>
          <p:cNvSpPr>
            <a:spLocks noChangeArrowheads="1"/>
          </p:cNvSpPr>
          <p:nvPr/>
        </p:nvSpPr>
        <p:spPr bwMode="auto">
          <a:xfrm>
            <a:off x="3500430" y="4214818"/>
            <a:ext cx="2222500" cy="736600"/>
          </a:xfrm>
          <a:prstGeom prst="rect">
            <a:avLst/>
          </a:prstGeom>
          <a:noFill/>
          <a:ln w="12700">
            <a:noFill/>
            <a:round/>
            <a:headEnd/>
            <a:tailEnd/>
          </a:ln>
        </p:spPr>
        <p:txBody>
          <a:bodyPr wrap="none" lIns="0" tIns="0" rIns="0" bIns="0" anchor="ctr"/>
          <a:lstStyle/>
          <a:p>
            <a:pPr algn="ctr">
              <a:spcAft>
                <a:spcPct val="40000"/>
              </a:spcAft>
            </a:pPr>
            <a:r>
              <a:rPr lang="zh-CN" altLang="en-US" sz="1600" b="1" dirty="0" smtClean="0">
                <a:solidFill>
                  <a:srgbClr val="FFFFFF"/>
                </a:solidFill>
              </a:rPr>
              <a:t>云计算基础架构</a:t>
            </a:r>
            <a:endParaRPr lang="en-US" altLang="zh-CN" sz="1600" b="1" dirty="0" smtClean="0">
              <a:solidFill>
                <a:srgbClr val="FFFFFF"/>
              </a:solidFill>
            </a:endParaRPr>
          </a:p>
          <a:p>
            <a:pPr algn="ctr">
              <a:spcAft>
                <a:spcPct val="40000"/>
              </a:spcAft>
            </a:pPr>
            <a:r>
              <a:rPr lang="en-US" altLang="zh-CN" sz="1600" b="1" dirty="0" smtClean="0">
                <a:solidFill>
                  <a:srgbClr val="FFFFFF"/>
                </a:solidFill>
              </a:rPr>
              <a:t>VMware </a:t>
            </a:r>
            <a:r>
              <a:rPr lang="en-US" altLang="zh-CN" sz="1600" b="1" dirty="0" err="1">
                <a:solidFill>
                  <a:srgbClr val="FFFFFF"/>
                </a:solidFill>
              </a:rPr>
              <a:t>vSphere</a:t>
            </a:r>
            <a:endParaRPr lang="en-US" altLang="zh-CN" sz="1600" b="1" dirty="0">
              <a:solidFill>
                <a:srgbClr val="FFFFFF"/>
              </a:solidFill>
            </a:endParaRPr>
          </a:p>
        </p:txBody>
      </p:sp>
      <p:grpSp>
        <p:nvGrpSpPr>
          <p:cNvPr id="138" name="Group 67"/>
          <p:cNvGrpSpPr/>
          <p:nvPr/>
        </p:nvGrpSpPr>
        <p:grpSpPr>
          <a:xfrm>
            <a:off x="972590" y="3348324"/>
            <a:ext cx="703810" cy="571112"/>
            <a:chOff x="2891483" y="3822587"/>
            <a:chExt cx="703810" cy="571112"/>
          </a:xfrm>
          <a:solidFill>
            <a:schemeClr val="tx1"/>
          </a:solidFill>
        </p:grpSpPr>
        <p:sp>
          <p:nvSpPr>
            <p:cNvPr id="139" name="Oval 89"/>
            <p:cNvSpPr/>
            <p:nvPr/>
          </p:nvSpPr>
          <p:spPr bwMode="auto">
            <a:xfrm>
              <a:off x="2891483" y="3822587"/>
              <a:ext cx="703810" cy="310505"/>
            </a:xfrm>
            <a:prstGeom prst="ellipse">
              <a:avLst/>
            </a:prstGeom>
            <a:solidFill>
              <a:schemeClr val="bg2"/>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40" name="Rectangle 90"/>
            <p:cNvSpPr/>
            <p:nvPr/>
          </p:nvSpPr>
          <p:spPr bwMode="auto">
            <a:xfrm>
              <a:off x="3110545" y="4119154"/>
              <a:ext cx="266721" cy="274545"/>
            </a:xfrm>
            <a:prstGeom prst="rect">
              <a:avLst/>
            </a:prstGeom>
            <a:solidFill>
              <a:schemeClr val="bg2"/>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41" name="Oval 91"/>
            <p:cNvSpPr/>
            <p:nvPr/>
          </p:nvSpPr>
          <p:spPr bwMode="auto">
            <a:xfrm>
              <a:off x="3004625" y="4120978"/>
              <a:ext cx="153688" cy="179173"/>
            </a:xfrm>
            <a:prstGeom prst="ellipse">
              <a:avLst/>
            </a:prstGeom>
            <a:solidFill>
              <a:schemeClr val="accent2"/>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42" name="Oval 92"/>
            <p:cNvSpPr/>
            <p:nvPr/>
          </p:nvSpPr>
          <p:spPr bwMode="auto">
            <a:xfrm>
              <a:off x="3349662" y="4114800"/>
              <a:ext cx="153688" cy="179173"/>
            </a:xfrm>
            <a:prstGeom prst="ellipse">
              <a:avLst/>
            </a:prstGeom>
            <a:solidFill>
              <a:schemeClr val="accent2"/>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grpSp>
      <p:grpSp>
        <p:nvGrpSpPr>
          <p:cNvPr id="143" name="Group 67"/>
          <p:cNvGrpSpPr/>
          <p:nvPr/>
        </p:nvGrpSpPr>
        <p:grpSpPr>
          <a:xfrm>
            <a:off x="2595769" y="3347506"/>
            <a:ext cx="703810" cy="571112"/>
            <a:chOff x="2891483" y="3822587"/>
            <a:chExt cx="703810" cy="571112"/>
          </a:xfrm>
          <a:solidFill>
            <a:schemeClr val="tx1"/>
          </a:solidFill>
        </p:grpSpPr>
        <p:sp>
          <p:nvSpPr>
            <p:cNvPr id="144" name="Oval 94"/>
            <p:cNvSpPr/>
            <p:nvPr/>
          </p:nvSpPr>
          <p:spPr bwMode="auto">
            <a:xfrm>
              <a:off x="2891483" y="3822587"/>
              <a:ext cx="703810" cy="310505"/>
            </a:xfrm>
            <a:prstGeom prst="ellipse">
              <a:avLst/>
            </a:prstGeom>
            <a:solidFill>
              <a:schemeClr val="accent3"/>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45" name="Rectangle 95"/>
            <p:cNvSpPr/>
            <p:nvPr/>
          </p:nvSpPr>
          <p:spPr bwMode="auto">
            <a:xfrm>
              <a:off x="3110545" y="4119154"/>
              <a:ext cx="266721" cy="274545"/>
            </a:xfrm>
            <a:prstGeom prst="rect">
              <a:avLst/>
            </a:prstGeom>
            <a:solidFill>
              <a:schemeClr val="accent3"/>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46" name="Oval 96"/>
            <p:cNvSpPr/>
            <p:nvPr/>
          </p:nvSpPr>
          <p:spPr bwMode="auto">
            <a:xfrm>
              <a:off x="3004625" y="4120978"/>
              <a:ext cx="153688" cy="179173"/>
            </a:xfrm>
            <a:prstGeom prst="ellipse">
              <a:avLst/>
            </a:prstGeom>
            <a:solidFill>
              <a:schemeClr val="accent2"/>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sp>
          <p:nvSpPr>
            <p:cNvPr id="147" name="Oval 97"/>
            <p:cNvSpPr/>
            <p:nvPr/>
          </p:nvSpPr>
          <p:spPr bwMode="auto">
            <a:xfrm>
              <a:off x="3349662" y="4114800"/>
              <a:ext cx="153688" cy="179173"/>
            </a:xfrm>
            <a:prstGeom prst="ellipse">
              <a:avLst/>
            </a:prstGeom>
            <a:solidFill>
              <a:schemeClr val="accent2"/>
            </a:solidFill>
            <a:ln w="12700">
              <a:noFill/>
              <a:round/>
              <a:headEnd/>
              <a:tailEnd/>
            </a:ln>
          </p:spPr>
          <p:txBody>
            <a:bodyPr wrap="none" lIns="0" tIns="0" rIns="0" bIns="0" anchor="ctr"/>
            <a:lstStyle/>
            <a:p>
              <a:pPr algn="ctr">
                <a:spcAft>
                  <a:spcPct val="40000"/>
                </a:spcAft>
                <a:defRPr/>
              </a:pPr>
              <a:endParaRPr lang="en-US" sz="1800" dirty="0" err="1">
                <a:solidFill>
                  <a:srgbClr val="FFFFFF"/>
                </a:solidFill>
                <a:latin typeface="Arial" charset="0"/>
                <a:ea typeface="ＭＳ Ｐゴシック" pitchFamily="34" charset="-128"/>
              </a:endParaRPr>
            </a:p>
          </p:txBody>
        </p:sp>
      </p:grpSp>
      <p:sp>
        <p:nvSpPr>
          <p:cNvPr id="148" name="TextBox 147"/>
          <p:cNvSpPr txBox="1"/>
          <p:nvPr/>
        </p:nvSpPr>
        <p:spPr>
          <a:xfrm>
            <a:off x="1928794" y="5643578"/>
            <a:ext cx="5715040" cy="400110"/>
          </a:xfrm>
          <a:prstGeom prst="rect">
            <a:avLst/>
          </a:prstGeom>
          <a:noFill/>
        </p:spPr>
        <p:txBody>
          <a:bodyPr wrap="square" rtlCol="0">
            <a:spAutoFit/>
          </a:bodyPr>
          <a:lstStyle/>
          <a:p>
            <a:pPr algn="l"/>
            <a:r>
              <a:rPr lang="zh-CN" altLang="en-US" sz="2000" dirty="0" smtClean="0">
                <a:solidFill>
                  <a:srgbClr val="0000FF"/>
                </a:solidFill>
                <a:latin typeface="华文细黑" pitchFamily="2" charset="-122"/>
                <a:ea typeface="华文细黑" pitchFamily="2" charset="-122"/>
              </a:rPr>
              <a:t>这些功能组件的灵活组合，可以定制云计算平台。</a:t>
            </a:r>
          </a:p>
        </p:txBody>
      </p:sp>
      <p:sp>
        <p:nvSpPr>
          <p:cNvPr id="149" name="Rectangle 8"/>
          <p:cNvSpPr/>
          <p:nvPr/>
        </p:nvSpPr>
        <p:spPr bwMode="auto">
          <a:xfrm>
            <a:off x="6238875" y="2660650"/>
            <a:ext cx="1630363" cy="1182688"/>
          </a:xfrm>
          <a:prstGeom prst="rect">
            <a:avLst/>
          </a:prstGeom>
          <a:solidFill>
            <a:schemeClr val="accent5"/>
          </a:solidFill>
          <a:ln w="12700">
            <a:noFill/>
            <a:round/>
            <a:headEnd/>
            <a:tailEnd/>
          </a:ln>
        </p:spPr>
        <p:txBody>
          <a:bodyPr wrap="none" lIns="0" tIns="0" rIns="0" bIns="0" anchor="ctr"/>
          <a:lstStyle/>
          <a:p>
            <a:pPr algn="ctr">
              <a:spcAft>
                <a:spcPct val="40000"/>
              </a:spcAft>
              <a:defRPr/>
            </a:pPr>
            <a:r>
              <a:rPr lang="zh-CN" altLang="en-US" sz="1600" b="1" dirty="0" smtClean="0">
                <a:solidFill>
                  <a:srgbClr val="FFFFFF"/>
                </a:solidFill>
                <a:latin typeface="Arial" charset="0"/>
                <a:ea typeface="ＭＳ Ｐゴシック" pitchFamily="34" charset="-128"/>
              </a:rPr>
              <a:t>安全管理</a:t>
            </a:r>
            <a:endParaRPr lang="en-US" sz="1600" b="1" dirty="0">
              <a:solidFill>
                <a:srgbClr val="FFFFFF"/>
              </a:solidFill>
              <a:latin typeface="Arial" charset="0"/>
              <a:ea typeface="ＭＳ Ｐゴシック" pitchFamily="34" charset="-128"/>
            </a:endParaRPr>
          </a:p>
          <a:p>
            <a:pPr algn="ctr">
              <a:spcAft>
                <a:spcPct val="40000"/>
              </a:spcAft>
              <a:defRPr/>
            </a:pPr>
            <a:r>
              <a:rPr lang="en-US" sz="1600" b="1" dirty="0" err="1">
                <a:solidFill>
                  <a:srgbClr val="FFFFFF"/>
                </a:solidFill>
                <a:latin typeface="Arial" charset="0"/>
                <a:ea typeface="ＭＳ Ｐゴシック" pitchFamily="34" charset="-128"/>
              </a:rPr>
              <a:t>vShield</a:t>
            </a:r>
            <a:r>
              <a:rPr lang="en-US" sz="1600" b="1" dirty="0">
                <a:solidFill>
                  <a:srgbClr val="FFFFFF"/>
                </a:solidFill>
                <a:latin typeface="Arial" charset="0"/>
                <a:ea typeface="ＭＳ Ｐゴシック" pitchFamily="34" charset="-128"/>
              </a:rPr>
              <a:t> Edge</a:t>
            </a:r>
          </a:p>
        </p:txBody>
      </p:sp>
      <p:grpSp>
        <p:nvGrpSpPr>
          <p:cNvPr id="150" name="Group 67"/>
          <p:cNvGrpSpPr/>
          <p:nvPr/>
        </p:nvGrpSpPr>
        <p:grpSpPr>
          <a:xfrm rot="10800000">
            <a:off x="5837344" y="5143903"/>
            <a:ext cx="703810" cy="571112"/>
            <a:chOff x="2891483" y="3822587"/>
            <a:chExt cx="703810" cy="571112"/>
          </a:xfrm>
          <a:solidFill>
            <a:schemeClr val="accent3"/>
          </a:solidFill>
        </p:grpSpPr>
        <p:sp>
          <p:nvSpPr>
            <p:cNvPr id="151" name="Oval 105"/>
            <p:cNvSpPr/>
            <p:nvPr/>
          </p:nvSpPr>
          <p:spPr bwMode="auto">
            <a:xfrm>
              <a:off x="2891483" y="3822587"/>
              <a:ext cx="703810" cy="310505"/>
            </a:xfrm>
            <a:prstGeom prst="ellipse">
              <a:avLst/>
            </a:prstGeom>
            <a:solidFill>
              <a:schemeClr val="accent3">
                <a:lumMod val="40000"/>
                <a:lumOff val="60000"/>
              </a:schemeClr>
            </a:solidFill>
            <a:ln w="12700">
              <a:noFill/>
              <a:round/>
              <a:headEnd/>
              <a:tailEnd/>
            </a:ln>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err="1" smtClean="0">
                <a:solidFill>
                  <a:srgbClr val="FFFFFF"/>
                </a:solidFill>
              </a:endParaRPr>
            </a:p>
          </p:txBody>
        </p:sp>
        <p:sp>
          <p:nvSpPr>
            <p:cNvPr id="152" name="Rectangle 106"/>
            <p:cNvSpPr/>
            <p:nvPr/>
          </p:nvSpPr>
          <p:spPr bwMode="auto">
            <a:xfrm>
              <a:off x="3110545" y="4119154"/>
              <a:ext cx="266721" cy="274545"/>
            </a:xfrm>
            <a:prstGeom prst="rect">
              <a:avLst/>
            </a:prstGeom>
            <a:solidFill>
              <a:schemeClr val="accent3">
                <a:lumMod val="40000"/>
                <a:lumOff val="60000"/>
              </a:schemeClr>
            </a:solidFill>
            <a:ln w="12700">
              <a:noFill/>
              <a:round/>
              <a:headEnd/>
              <a:tailEnd/>
            </a:ln>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err="1" smtClean="0">
                <a:solidFill>
                  <a:srgbClr val="FFFFFF"/>
                </a:solidFill>
              </a:endParaRPr>
            </a:p>
          </p:txBody>
        </p:sp>
        <p:sp useBgFill="1">
          <p:nvSpPr>
            <p:cNvPr id="153" name="Oval 107"/>
            <p:cNvSpPr/>
            <p:nvPr/>
          </p:nvSpPr>
          <p:spPr bwMode="auto">
            <a:xfrm>
              <a:off x="3004625" y="4120978"/>
              <a:ext cx="153688" cy="179173"/>
            </a:xfrm>
            <a:prstGeom prst="ellipse">
              <a:avLst/>
            </a:prstGeom>
            <a:ln w="12700">
              <a:noFill/>
              <a:round/>
              <a:headEnd/>
              <a:tailEnd/>
            </a:ln>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err="1" smtClean="0">
                <a:solidFill>
                  <a:srgbClr val="FFFFFF"/>
                </a:solidFill>
              </a:endParaRPr>
            </a:p>
          </p:txBody>
        </p:sp>
        <p:sp useBgFill="1">
          <p:nvSpPr>
            <p:cNvPr id="154" name="Oval 108"/>
            <p:cNvSpPr/>
            <p:nvPr/>
          </p:nvSpPr>
          <p:spPr bwMode="auto">
            <a:xfrm>
              <a:off x="3349662" y="4114800"/>
              <a:ext cx="153688" cy="179173"/>
            </a:xfrm>
            <a:prstGeom prst="ellipse">
              <a:avLst/>
            </a:prstGeom>
            <a:ln w="12700">
              <a:noFill/>
              <a:round/>
              <a:headEnd/>
              <a:tailEnd/>
            </a:ln>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err="1" smtClean="0">
                <a:solidFill>
                  <a:srgbClr val="FFFFFF"/>
                </a:solidFill>
              </a:endParaRPr>
            </a:p>
          </p:txBody>
        </p:sp>
      </p:grpSp>
      <p:grpSp>
        <p:nvGrpSpPr>
          <p:cNvPr id="155" name="Group 72"/>
          <p:cNvGrpSpPr/>
          <p:nvPr/>
        </p:nvGrpSpPr>
        <p:grpSpPr>
          <a:xfrm rot="16200000">
            <a:off x="5449" y="3923977"/>
            <a:ext cx="703810" cy="571112"/>
            <a:chOff x="2891483" y="3822587"/>
            <a:chExt cx="703810" cy="571112"/>
          </a:xfrm>
        </p:grpSpPr>
        <p:sp>
          <p:nvSpPr>
            <p:cNvPr id="156" name="Oval 283"/>
            <p:cNvSpPr/>
            <p:nvPr/>
          </p:nvSpPr>
          <p:spPr bwMode="auto">
            <a:xfrm>
              <a:off x="2891483" y="3822587"/>
              <a:ext cx="703810" cy="310505"/>
            </a:xfrm>
            <a:prstGeom prst="ellipse">
              <a:avLst/>
            </a:prstGeom>
            <a:solidFill>
              <a:schemeClr val="bg2"/>
            </a:solidFill>
            <a:ln w="12700">
              <a:noFill/>
              <a:round/>
              <a:headEnd/>
              <a:tailEnd/>
            </a:ln>
          </p:spPr>
          <p:txBody>
            <a:bodyPr wrap="none" lIns="0" tIns="0" rIns="0" bIns="0" anchor="ctr"/>
            <a:lstStyle/>
            <a:p>
              <a:pPr marL="0" marR="0" indent="0" algn="ctr" defTabSz="914400" eaLnBrk="1" latinLnBrk="0" hangingPunct="1">
                <a:lnSpc>
                  <a:spcPct val="100000"/>
                </a:lnSpc>
                <a:buClrTx/>
                <a:buSzTx/>
                <a:buFontTx/>
                <a:buNone/>
                <a:tabLst/>
              </a:pPr>
              <a:endParaRPr lang="en-US" altLang="en-US" sz="1600" b="1" dirty="0" err="1" smtClean="0">
                <a:solidFill>
                  <a:srgbClr val="FFFFFF"/>
                </a:solidFill>
              </a:endParaRPr>
            </a:p>
          </p:txBody>
        </p:sp>
        <p:sp>
          <p:nvSpPr>
            <p:cNvPr id="157" name="Rectangle 284"/>
            <p:cNvSpPr/>
            <p:nvPr/>
          </p:nvSpPr>
          <p:spPr bwMode="auto">
            <a:xfrm>
              <a:off x="3110545" y="4119154"/>
              <a:ext cx="266721" cy="274545"/>
            </a:xfrm>
            <a:prstGeom prst="rect">
              <a:avLst/>
            </a:prstGeom>
            <a:solidFill>
              <a:schemeClr val="bg2"/>
            </a:solidFill>
            <a:ln w="12700">
              <a:noFill/>
              <a:round/>
              <a:headEnd/>
              <a:tailEnd/>
            </a:ln>
          </p:spPr>
          <p:txBody>
            <a:bodyPr wrap="none" lIns="0" tIns="0" rIns="0" bIns="0" anchor="ctr"/>
            <a:lstStyle/>
            <a:p>
              <a:pPr marL="0" marR="0" indent="0" algn="ctr" defTabSz="914400" eaLnBrk="1" latinLnBrk="0" hangingPunct="1">
                <a:lnSpc>
                  <a:spcPct val="100000"/>
                </a:lnSpc>
                <a:buClrTx/>
                <a:buSzTx/>
                <a:buFontTx/>
                <a:buNone/>
                <a:tabLst/>
              </a:pPr>
              <a:endParaRPr lang="en-US" altLang="en-US" sz="1600" b="1" dirty="0" err="1" smtClean="0">
                <a:solidFill>
                  <a:srgbClr val="FFFFFF"/>
                </a:solidFill>
              </a:endParaRPr>
            </a:p>
          </p:txBody>
        </p:sp>
        <p:sp useBgFill="1">
          <p:nvSpPr>
            <p:cNvPr id="158" name="Oval 285"/>
            <p:cNvSpPr/>
            <p:nvPr/>
          </p:nvSpPr>
          <p:spPr bwMode="auto">
            <a:xfrm>
              <a:off x="3004625" y="4120978"/>
              <a:ext cx="153688" cy="179173"/>
            </a:xfrm>
            <a:prstGeom prst="ellipse">
              <a:avLst/>
            </a:prstGeom>
            <a:solidFill>
              <a:schemeClr val="bg2"/>
            </a:solidFill>
            <a:ln w="12700">
              <a:noFill/>
              <a:round/>
              <a:headEnd/>
              <a:tailEnd/>
            </a:ln>
          </p:spPr>
          <p:txBody>
            <a:bodyPr wrap="none" lIns="0" tIns="0" rIns="0" bIns="0" anchor="ctr"/>
            <a:lstStyle/>
            <a:p>
              <a:pPr marL="0" marR="0" indent="0" algn="ctr" defTabSz="914400" eaLnBrk="1" latinLnBrk="0" hangingPunct="1">
                <a:lnSpc>
                  <a:spcPct val="100000"/>
                </a:lnSpc>
                <a:buClrTx/>
                <a:buSzTx/>
                <a:buFontTx/>
                <a:buNone/>
                <a:tabLst/>
              </a:pPr>
              <a:endParaRPr lang="en-US" altLang="en-US" sz="1600" b="1" dirty="0" err="1" smtClean="0">
                <a:solidFill>
                  <a:srgbClr val="FFFFFF"/>
                </a:solidFill>
              </a:endParaRPr>
            </a:p>
          </p:txBody>
        </p:sp>
        <p:sp useBgFill="1">
          <p:nvSpPr>
            <p:cNvPr id="159" name="Oval 286"/>
            <p:cNvSpPr/>
            <p:nvPr/>
          </p:nvSpPr>
          <p:spPr bwMode="auto">
            <a:xfrm>
              <a:off x="3349662" y="4114800"/>
              <a:ext cx="153688" cy="179173"/>
            </a:xfrm>
            <a:prstGeom prst="ellipse">
              <a:avLst/>
            </a:prstGeom>
            <a:solidFill>
              <a:schemeClr val="bg2"/>
            </a:solidFill>
            <a:ln w="12700">
              <a:noFill/>
              <a:round/>
              <a:headEnd/>
              <a:tailEnd/>
            </a:ln>
          </p:spPr>
          <p:txBody>
            <a:bodyPr wrap="none" lIns="0" tIns="0" rIns="0" bIns="0" anchor="ctr"/>
            <a:lstStyle/>
            <a:p>
              <a:pPr marL="0" marR="0" indent="0" algn="ctr" defTabSz="914400" eaLnBrk="1" latinLnBrk="0" hangingPunct="1">
                <a:lnSpc>
                  <a:spcPct val="100000"/>
                </a:lnSpc>
                <a:buClrTx/>
                <a:buSzTx/>
                <a:buFontTx/>
                <a:buNone/>
                <a:tabLst/>
              </a:pPr>
              <a:endParaRPr lang="en-US" altLang="en-US" sz="1600" b="1" dirty="0" err="1" smtClean="0">
                <a:solidFill>
                  <a:srgbClr val="FFFFFF"/>
                </a:solidFill>
              </a:endParaRPr>
            </a:p>
          </p:txBody>
        </p:sp>
      </p:grpSp>
      <p:sp>
        <p:nvSpPr>
          <p:cNvPr id="160" name="Rectangle 287"/>
          <p:cNvSpPr/>
          <p:nvPr/>
        </p:nvSpPr>
        <p:spPr bwMode="auto">
          <a:xfrm>
            <a:off x="5359667" y="4784893"/>
            <a:ext cx="1712663" cy="457569"/>
          </a:xfrm>
          <a:prstGeom prst="rect">
            <a:avLst/>
          </a:prstGeom>
          <a:solidFill>
            <a:schemeClr val="accent3">
              <a:lumMod val="40000"/>
              <a:lumOff val="60000"/>
            </a:schemeClr>
          </a:solidFill>
          <a:ln w="12700">
            <a:noFill/>
            <a:round/>
            <a:headEnd/>
            <a:tailEnd/>
          </a:ln>
        </p:spPr>
        <p:txBody>
          <a:bodyPr wrap="none" lIns="0" tIns="0" rIns="0" bIns="0" rtlCol="0" anchor="ctr"/>
          <a:lstStyle/>
          <a:p>
            <a:pPr marL="0" marR="0" indent="0" algn="ctr" defTabSz="914400" eaLnBrk="1" latinLnBrk="0" hangingPunct="1">
              <a:lnSpc>
                <a:spcPct val="100000"/>
              </a:lnSpc>
              <a:spcAft>
                <a:spcPts val="0"/>
              </a:spcAft>
              <a:buClrTx/>
              <a:buSzTx/>
              <a:buFontTx/>
              <a:buNone/>
              <a:tabLst/>
            </a:pPr>
            <a:r>
              <a:rPr lang="en-US" sz="1050" b="1" dirty="0" err="1" smtClean="0">
                <a:solidFill>
                  <a:srgbClr val="FFFFFF"/>
                </a:solidFill>
              </a:rPr>
              <a:t>vStorage</a:t>
            </a:r>
            <a:r>
              <a:rPr lang="en-US" sz="1050" b="1" dirty="0" smtClean="0">
                <a:solidFill>
                  <a:srgbClr val="FFFFFF"/>
                </a:solidFill>
              </a:rPr>
              <a:t> API for</a:t>
            </a:r>
          </a:p>
          <a:p>
            <a:pPr marL="0" marR="0" indent="0" algn="ctr" defTabSz="914400" eaLnBrk="1" latinLnBrk="0" hangingPunct="1">
              <a:lnSpc>
                <a:spcPct val="100000"/>
              </a:lnSpc>
              <a:spcAft>
                <a:spcPts val="0"/>
              </a:spcAft>
              <a:buClrTx/>
              <a:buSzTx/>
              <a:buFontTx/>
              <a:buNone/>
              <a:tabLst/>
            </a:pPr>
            <a:r>
              <a:rPr lang="en-US" sz="1050" b="1" dirty="0" smtClean="0">
                <a:solidFill>
                  <a:srgbClr val="FFFFFF"/>
                </a:solidFill>
              </a:rPr>
              <a:t>Data Protection (VADP)</a:t>
            </a:r>
          </a:p>
        </p:txBody>
      </p:sp>
      <p:grpSp>
        <p:nvGrpSpPr>
          <p:cNvPr id="161" name="Group 67"/>
          <p:cNvGrpSpPr/>
          <p:nvPr/>
        </p:nvGrpSpPr>
        <p:grpSpPr>
          <a:xfrm>
            <a:off x="5837344" y="4305704"/>
            <a:ext cx="703810" cy="571112"/>
            <a:chOff x="2891483" y="3822587"/>
            <a:chExt cx="703810" cy="571112"/>
          </a:xfrm>
          <a:solidFill>
            <a:schemeClr val="accent3"/>
          </a:solidFill>
        </p:grpSpPr>
        <p:sp>
          <p:nvSpPr>
            <p:cNvPr id="162" name="Oval 289"/>
            <p:cNvSpPr/>
            <p:nvPr/>
          </p:nvSpPr>
          <p:spPr bwMode="auto">
            <a:xfrm>
              <a:off x="2891483" y="3822587"/>
              <a:ext cx="703810" cy="310505"/>
            </a:xfrm>
            <a:prstGeom prst="ellipse">
              <a:avLst/>
            </a:prstGeom>
            <a:solidFill>
              <a:schemeClr val="accent3">
                <a:lumMod val="40000"/>
                <a:lumOff val="60000"/>
              </a:schemeClr>
            </a:solidFill>
            <a:ln w="12700">
              <a:noFill/>
              <a:round/>
              <a:headEnd/>
              <a:tailEnd/>
            </a:ln>
          </p:spPr>
          <p:txBody>
            <a:bodyPr wrap="none" lIns="0" tIns="0" rIns="0" bIns="0" rtlCol="0" anchor="ctr"/>
            <a:lstStyle/>
            <a:p>
              <a:pPr algn="ctr">
                <a:spcAft>
                  <a:spcPts val="0"/>
                </a:spcAft>
              </a:pPr>
              <a:endParaRPr lang="en-US" sz="1050" b="1" dirty="0" err="1" smtClean="0">
                <a:solidFill>
                  <a:srgbClr val="FFFFFF"/>
                </a:solidFill>
              </a:endParaRPr>
            </a:p>
          </p:txBody>
        </p:sp>
        <p:sp>
          <p:nvSpPr>
            <p:cNvPr id="163" name="Rectangle 290"/>
            <p:cNvSpPr/>
            <p:nvPr/>
          </p:nvSpPr>
          <p:spPr bwMode="auto">
            <a:xfrm>
              <a:off x="3110545" y="4119154"/>
              <a:ext cx="266721" cy="274545"/>
            </a:xfrm>
            <a:prstGeom prst="rect">
              <a:avLst/>
            </a:prstGeom>
            <a:solidFill>
              <a:schemeClr val="accent3">
                <a:lumMod val="40000"/>
                <a:lumOff val="60000"/>
              </a:schemeClr>
            </a:solidFill>
            <a:ln w="12700">
              <a:noFill/>
              <a:round/>
              <a:headEnd/>
              <a:tailEnd/>
            </a:ln>
          </p:spPr>
          <p:txBody>
            <a:bodyPr wrap="none" lIns="0" tIns="0" rIns="0" bIns="0" rtlCol="0" anchor="ctr"/>
            <a:lstStyle/>
            <a:p>
              <a:pPr algn="ctr">
                <a:spcAft>
                  <a:spcPts val="0"/>
                </a:spcAft>
              </a:pPr>
              <a:endParaRPr lang="en-US" sz="1050" b="1" dirty="0" err="1" smtClean="0">
                <a:solidFill>
                  <a:srgbClr val="FFFFFF"/>
                </a:solidFill>
              </a:endParaRPr>
            </a:p>
          </p:txBody>
        </p:sp>
        <p:sp>
          <p:nvSpPr>
            <p:cNvPr id="164" name="Oval 291"/>
            <p:cNvSpPr/>
            <p:nvPr/>
          </p:nvSpPr>
          <p:spPr bwMode="auto">
            <a:xfrm>
              <a:off x="3004625" y="4120978"/>
              <a:ext cx="153688" cy="179173"/>
            </a:xfrm>
            <a:prstGeom prst="ellipse">
              <a:avLst/>
            </a:prstGeom>
            <a:solidFill>
              <a:schemeClr val="accent3">
                <a:lumMod val="40000"/>
                <a:lumOff val="60000"/>
              </a:schemeClr>
            </a:solidFill>
            <a:ln w="12700">
              <a:noFill/>
              <a:round/>
              <a:headEnd/>
              <a:tailEnd/>
            </a:ln>
          </p:spPr>
          <p:txBody>
            <a:bodyPr wrap="none" lIns="0" tIns="0" rIns="0" bIns="0" rtlCol="0" anchor="ctr"/>
            <a:lstStyle/>
            <a:p>
              <a:pPr algn="ctr">
                <a:spcAft>
                  <a:spcPts val="0"/>
                </a:spcAft>
              </a:pPr>
              <a:endParaRPr lang="en-US" sz="1050" b="1" dirty="0" err="1" smtClean="0">
                <a:solidFill>
                  <a:srgbClr val="FFFFFF"/>
                </a:solidFill>
              </a:endParaRPr>
            </a:p>
          </p:txBody>
        </p:sp>
        <p:sp>
          <p:nvSpPr>
            <p:cNvPr id="165" name="Oval 292"/>
            <p:cNvSpPr/>
            <p:nvPr/>
          </p:nvSpPr>
          <p:spPr bwMode="auto">
            <a:xfrm>
              <a:off x="3349662" y="4114800"/>
              <a:ext cx="153688" cy="179173"/>
            </a:xfrm>
            <a:prstGeom prst="ellipse">
              <a:avLst/>
            </a:prstGeom>
            <a:solidFill>
              <a:schemeClr val="accent3">
                <a:lumMod val="40000"/>
                <a:lumOff val="60000"/>
              </a:schemeClr>
            </a:solidFill>
            <a:ln w="12700">
              <a:noFill/>
              <a:round/>
              <a:headEnd/>
              <a:tailEnd/>
            </a:ln>
          </p:spPr>
          <p:txBody>
            <a:bodyPr wrap="none" lIns="0" tIns="0" rIns="0" bIns="0" rtlCol="0" anchor="ctr"/>
            <a:lstStyle/>
            <a:p>
              <a:pPr algn="ctr">
                <a:spcAft>
                  <a:spcPts val="0"/>
                </a:spcAft>
              </a:pPr>
              <a:endParaRPr lang="en-US" sz="1050" b="1" dirty="0" err="1" smtClean="0">
                <a:solidFill>
                  <a:srgbClr val="FFFFFF"/>
                </a:solidFill>
              </a:endParaRPr>
            </a:p>
          </p:txBody>
        </p:sp>
      </p:grpSp>
      <p:grpSp>
        <p:nvGrpSpPr>
          <p:cNvPr id="166" name="Group 67"/>
          <p:cNvGrpSpPr/>
          <p:nvPr/>
        </p:nvGrpSpPr>
        <p:grpSpPr>
          <a:xfrm rot="16200000">
            <a:off x="5449" y="2780969"/>
            <a:ext cx="703810" cy="571112"/>
            <a:chOff x="2891483" y="3822587"/>
            <a:chExt cx="703810" cy="571112"/>
          </a:xfrm>
          <a:solidFill>
            <a:schemeClr val="accent1">
              <a:lumMod val="60000"/>
              <a:lumOff val="40000"/>
            </a:schemeClr>
          </a:solidFill>
        </p:grpSpPr>
        <p:sp>
          <p:nvSpPr>
            <p:cNvPr id="167" name="Oval 294"/>
            <p:cNvSpPr/>
            <p:nvPr/>
          </p:nvSpPr>
          <p:spPr bwMode="auto">
            <a:xfrm>
              <a:off x="2891483" y="3822587"/>
              <a:ext cx="703810" cy="310505"/>
            </a:xfrm>
            <a:prstGeom prst="ellipse">
              <a:avLst/>
            </a:prstGeom>
            <a:solidFill>
              <a:schemeClr val="accent2"/>
            </a:solidFill>
            <a:ln w="12700">
              <a:noFill/>
              <a:round/>
              <a:headEnd/>
              <a:tailEnd/>
            </a:ln>
          </p:spPr>
          <p:txBody>
            <a:bodyPr wrap="none" lIns="0" tIns="0" rIns="0" bIns="0" anchor="ctr"/>
            <a:lstStyle/>
            <a:p>
              <a:pPr marL="0" marR="0" indent="0" algn="ctr" defTabSz="914400" eaLnBrk="1" latinLnBrk="0" hangingPunct="1">
                <a:lnSpc>
                  <a:spcPct val="100000"/>
                </a:lnSpc>
                <a:spcAft>
                  <a:spcPct val="40000"/>
                </a:spcAft>
                <a:buClrTx/>
                <a:buSzTx/>
                <a:buFontTx/>
                <a:buNone/>
                <a:tabLst/>
              </a:pPr>
              <a:endParaRPr lang="en-US" altLang="en-US" sz="1600" b="1" dirty="0" err="1" smtClean="0">
                <a:solidFill>
                  <a:srgbClr val="FFFFFF"/>
                </a:solidFill>
              </a:endParaRPr>
            </a:p>
          </p:txBody>
        </p:sp>
        <p:sp>
          <p:nvSpPr>
            <p:cNvPr id="168" name="Rectangle 295"/>
            <p:cNvSpPr/>
            <p:nvPr/>
          </p:nvSpPr>
          <p:spPr bwMode="auto">
            <a:xfrm>
              <a:off x="3110545" y="4119154"/>
              <a:ext cx="266721" cy="274545"/>
            </a:xfrm>
            <a:prstGeom prst="rect">
              <a:avLst/>
            </a:prstGeom>
            <a:solidFill>
              <a:schemeClr val="accent2"/>
            </a:solidFill>
            <a:ln w="12700">
              <a:noFill/>
              <a:round/>
              <a:headEnd/>
              <a:tailEnd/>
            </a:ln>
          </p:spPr>
          <p:txBody>
            <a:bodyPr wrap="none" lIns="0" tIns="0" rIns="0" bIns="0" anchor="ctr"/>
            <a:lstStyle/>
            <a:p>
              <a:pPr marL="0" marR="0" indent="0" algn="ctr" defTabSz="914400" eaLnBrk="1" latinLnBrk="0" hangingPunct="1">
                <a:lnSpc>
                  <a:spcPct val="100000"/>
                </a:lnSpc>
                <a:spcAft>
                  <a:spcPct val="40000"/>
                </a:spcAft>
                <a:buClrTx/>
                <a:buSzTx/>
                <a:buFontTx/>
                <a:buNone/>
                <a:tabLst/>
              </a:pPr>
              <a:endParaRPr lang="en-US" altLang="en-US" sz="1600" b="1" dirty="0" err="1" smtClean="0">
                <a:solidFill>
                  <a:srgbClr val="FFFFFF"/>
                </a:solidFill>
              </a:endParaRPr>
            </a:p>
          </p:txBody>
        </p:sp>
        <p:sp useBgFill="1">
          <p:nvSpPr>
            <p:cNvPr id="169" name="Oval 296"/>
            <p:cNvSpPr/>
            <p:nvPr/>
          </p:nvSpPr>
          <p:spPr bwMode="auto">
            <a:xfrm>
              <a:off x="3004625" y="4120978"/>
              <a:ext cx="153688" cy="179173"/>
            </a:xfrm>
            <a:prstGeom prst="ellipse">
              <a:avLst/>
            </a:prstGeom>
            <a:solidFill>
              <a:schemeClr val="accent2"/>
            </a:solidFill>
            <a:ln w="12700">
              <a:noFill/>
              <a:round/>
              <a:headEnd/>
              <a:tailEnd/>
            </a:ln>
          </p:spPr>
          <p:txBody>
            <a:bodyPr wrap="none" lIns="0" tIns="0" rIns="0" bIns="0" anchor="ctr"/>
            <a:lstStyle/>
            <a:p>
              <a:pPr marL="0" marR="0" indent="0" algn="ctr" defTabSz="914400" eaLnBrk="1" latinLnBrk="0" hangingPunct="1">
                <a:lnSpc>
                  <a:spcPct val="100000"/>
                </a:lnSpc>
                <a:spcAft>
                  <a:spcPct val="40000"/>
                </a:spcAft>
                <a:buClrTx/>
                <a:buSzTx/>
                <a:buFontTx/>
                <a:buNone/>
                <a:tabLst/>
              </a:pPr>
              <a:endParaRPr lang="en-US" altLang="en-US" sz="1600" b="1" dirty="0" err="1" smtClean="0">
                <a:solidFill>
                  <a:srgbClr val="FFFFFF"/>
                </a:solidFill>
              </a:endParaRPr>
            </a:p>
          </p:txBody>
        </p:sp>
        <p:sp useBgFill="1">
          <p:nvSpPr>
            <p:cNvPr id="170" name="Oval 297"/>
            <p:cNvSpPr/>
            <p:nvPr/>
          </p:nvSpPr>
          <p:spPr bwMode="auto">
            <a:xfrm>
              <a:off x="3349662" y="4114800"/>
              <a:ext cx="153688" cy="179173"/>
            </a:xfrm>
            <a:prstGeom prst="ellipse">
              <a:avLst/>
            </a:prstGeom>
            <a:solidFill>
              <a:schemeClr val="accent2"/>
            </a:solidFill>
            <a:ln w="12700">
              <a:noFill/>
              <a:round/>
              <a:headEnd/>
              <a:tailEnd/>
            </a:ln>
          </p:spPr>
          <p:txBody>
            <a:bodyPr wrap="none" lIns="0" tIns="0" rIns="0" bIns="0" anchor="ctr"/>
            <a:lstStyle/>
            <a:p>
              <a:pPr marL="0" marR="0" indent="0" algn="ctr" defTabSz="914400" eaLnBrk="1" latinLnBrk="0" hangingPunct="1">
                <a:lnSpc>
                  <a:spcPct val="100000"/>
                </a:lnSpc>
                <a:spcAft>
                  <a:spcPct val="40000"/>
                </a:spcAft>
                <a:buClrTx/>
                <a:buSzTx/>
                <a:buFontTx/>
                <a:buNone/>
                <a:tabLst/>
              </a:pPr>
              <a:endParaRPr lang="en-US" altLang="en-US" sz="1600" b="1" dirty="0" err="1" smtClean="0">
                <a:solidFill>
                  <a:srgbClr val="FFFFFF"/>
                </a:solidFill>
              </a:endParaRPr>
            </a:p>
          </p:txBody>
        </p:sp>
      </p:grpSp>
      <p:grpSp>
        <p:nvGrpSpPr>
          <p:cNvPr id="171" name="Group 72"/>
          <p:cNvGrpSpPr/>
          <p:nvPr/>
        </p:nvGrpSpPr>
        <p:grpSpPr>
          <a:xfrm rot="5400000">
            <a:off x="8506539" y="3138159"/>
            <a:ext cx="703810" cy="571112"/>
            <a:chOff x="2891483" y="3822587"/>
            <a:chExt cx="703810" cy="571112"/>
          </a:xfrm>
          <a:solidFill>
            <a:srgbClr val="FF0000"/>
          </a:solidFill>
        </p:grpSpPr>
        <p:sp>
          <p:nvSpPr>
            <p:cNvPr id="172" name="Oval 299"/>
            <p:cNvSpPr/>
            <p:nvPr/>
          </p:nvSpPr>
          <p:spPr bwMode="auto">
            <a:xfrm>
              <a:off x="2891483" y="3822587"/>
              <a:ext cx="703810" cy="310505"/>
            </a:xfrm>
            <a:prstGeom prst="ellipse">
              <a:avLst/>
            </a:prstGeom>
            <a:solidFill>
              <a:schemeClr val="accent6"/>
            </a:solidFill>
            <a:ln w="12700">
              <a:noFill/>
              <a:round/>
              <a:headEnd/>
              <a:tailEnd/>
            </a:ln>
          </p:spPr>
          <p:txBody>
            <a:bodyPr wrap="none" lIns="0" tIns="0" rIns="0" bIns="0" anchor="ctr"/>
            <a:lstStyle/>
            <a:p>
              <a:pPr marL="0" marR="0" indent="0" algn="ctr" defTabSz="914400" eaLnBrk="1" latinLnBrk="0" hangingPunct="1">
                <a:lnSpc>
                  <a:spcPct val="100000"/>
                </a:lnSpc>
                <a:spcAft>
                  <a:spcPct val="40000"/>
                </a:spcAft>
                <a:buClrTx/>
                <a:buSzTx/>
                <a:buFontTx/>
                <a:buNone/>
                <a:tabLst/>
                <a:defRPr/>
              </a:pPr>
              <a:endParaRPr lang="en-US" dirty="0" err="1" smtClean="0">
                <a:solidFill>
                  <a:srgbClr val="FFFFFF"/>
                </a:solidFill>
                <a:latin typeface="Arial" charset="0"/>
                <a:ea typeface="ＭＳ Ｐゴシック" pitchFamily="34" charset="-128"/>
              </a:endParaRPr>
            </a:p>
          </p:txBody>
        </p:sp>
        <p:sp>
          <p:nvSpPr>
            <p:cNvPr id="173" name="Rectangle 300"/>
            <p:cNvSpPr/>
            <p:nvPr/>
          </p:nvSpPr>
          <p:spPr bwMode="auto">
            <a:xfrm>
              <a:off x="3110545" y="4119154"/>
              <a:ext cx="266721" cy="274545"/>
            </a:xfrm>
            <a:prstGeom prst="rect">
              <a:avLst/>
            </a:prstGeom>
            <a:solidFill>
              <a:schemeClr val="accent6"/>
            </a:solidFill>
            <a:ln w="12700">
              <a:noFill/>
              <a:round/>
              <a:headEnd/>
              <a:tailEnd/>
            </a:ln>
          </p:spPr>
          <p:txBody>
            <a:bodyPr wrap="none" lIns="0" tIns="0" rIns="0" bIns="0" anchor="ctr"/>
            <a:lstStyle/>
            <a:p>
              <a:pPr marL="0" marR="0" indent="0" algn="ctr" defTabSz="914400" eaLnBrk="1" latinLnBrk="0" hangingPunct="1">
                <a:lnSpc>
                  <a:spcPct val="100000"/>
                </a:lnSpc>
                <a:spcAft>
                  <a:spcPct val="40000"/>
                </a:spcAft>
                <a:buClrTx/>
                <a:buSzTx/>
                <a:buFontTx/>
                <a:buNone/>
                <a:tabLst/>
                <a:defRPr/>
              </a:pPr>
              <a:endParaRPr lang="en-US" dirty="0" err="1" smtClean="0">
                <a:solidFill>
                  <a:srgbClr val="FFFFFF"/>
                </a:solidFill>
                <a:latin typeface="Arial" charset="0"/>
                <a:ea typeface="ＭＳ Ｐゴシック" pitchFamily="34" charset="-128"/>
              </a:endParaRPr>
            </a:p>
          </p:txBody>
        </p:sp>
        <p:sp useBgFill="1">
          <p:nvSpPr>
            <p:cNvPr id="174" name="Oval 301"/>
            <p:cNvSpPr/>
            <p:nvPr/>
          </p:nvSpPr>
          <p:spPr bwMode="auto">
            <a:xfrm>
              <a:off x="3004625" y="4120978"/>
              <a:ext cx="153688" cy="179173"/>
            </a:xfrm>
            <a:prstGeom prst="ellipse">
              <a:avLst/>
            </a:prstGeom>
            <a:solidFill>
              <a:schemeClr val="accent6"/>
            </a:solidFill>
            <a:ln w="12700">
              <a:noFill/>
              <a:round/>
              <a:headEnd/>
              <a:tailEnd/>
            </a:ln>
          </p:spPr>
          <p:txBody>
            <a:bodyPr wrap="none" lIns="0" tIns="0" rIns="0" bIns="0" anchor="ctr"/>
            <a:lstStyle/>
            <a:p>
              <a:pPr marL="0" marR="0" indent="0" algn="ctr" defTabSz="914400" eaLnBrk="1" latinLnBrk="0" hangingPunct="1">
                <a:lnSpc>
                  <a:spcPct val="100000"/>
                </a:lnSpc>
                <a:spcAft>
                  <a:spcPct val="40000"/>
                </a:spcAft>
                <a:buClrTx/>
                <a:buSzTx/>
                <a:buFontTx/>
                <a:buNone/>
                <a:tabLst/>
                <a:defRPr/>
              </a:pPr>
              <a:endParaRPr lang="en-US" dirty="0" err="1" smtClean="0">
                <a:solidFill>
                  <a:srgbClr val="FFFFFF"/>
                </a:solidFill>
                <a:latin typeface="Arial" charset="0"/>
                <a:ea typeface="ＭＳ Ｐゴシック" pitchFamily="34" charset="-128"/>
              </a:endParaRPr>
            </a:p>
          </p:txBody>
        </p:sp>
        <p:sp useBgFill="1">
          <p:nvSpPr>
            <p:cNvPr id="175" name="Oval 302"/>
            <p:cNvSpPr/>
            <p:nvPr/>
          </p:nvSpPr>
          <p:spPr bwMode="auto">
            <a:xfrm>
              <a:off x="3349662" y="4114800"/>
              <a:ext cx="153688" cy="179173"/>
            </a:xfrm>
            <a:prstGeom prst="ellipse">
              <a:avLst/>
            </a:prstGeom>
            <a:solidFill>
              <a:schemeClr val="accent6"/>
            </a:solidFill>
            <a:ln w="12700">
              <a:noFill/>
              <a:round/>
              <a:headEnd/>
              <a:tailEnd/>
            </a:ln>
          </p:spPr>
          <p:txBody>
            <a:bodyPr wrap="none" lIns="0" tIns="0" rIns="0" bIns="0" anchor="ctr"/>
            <a:lstStyle/>
            <a:p>
              <a:pPr marL="0" marR="0" indent="0" algn="ctr" defTabSz="914400" eaLnBrk="1" latinLnBrk="0" hangingPunct="1">
                <a:lnSpc>
                  <a:spcPct val="100000"/>
                </a:lnSpc>
                <a:spcAft>
                  <a:spcPct val="40000"/>
                </a:spcAft>
                <a:buClrTx/>
                <a:buSzTx/>
                <a:buFontTx/>
                <a:buNone/>
                <a:tabLst/>
                <a:defRPr/>
              </a:pPr>
              <a:endParaRPr lang="en-US" dirty="0" err="1" smtClean="0">
                <a:solidFill>
                  <a:srgbClr val="FFFFFF"/>
                </a:solidFill>
                <a:latin typeface="Arial" charset="0"/>
                <a:ea typeface="ＭＳ Ｐゴシック" pitchFamily="34" charset="-128"/>
              </a:endParaRPr>
            </a:p>
          </p:txBody>
        </p:sp>
      </p:grpSp>
      <p:sp>
        <p:nvSpPr>
          <p:cNvPr id="176" name="Rectangle 52"/>
          <p:cNvSpPr>
            <a:spLocks noChangeArrowheads="1"/>
          </p:cNvSpPr>
          <p:nvPr/>
        </p:nvSpPr>
        <p:spPr bwMode="auto">
          <a:xfrm>
            <a:off x="582613" y="3824288"/>
            <a:ext cx="1609725" cy="736600"/>
          </a:xfrm>
          <a:prstGeom prst="rect">
            <a:avLst/>
          </a:prstGeom>
          <a:solidFill>
            <a:schemeClr val="bg2"/>
          </a:solidFill>
          <a:ln w="12700">
            <a:noFill/>
            <a:round/>
            <a:headEnd/>
            <a:tailEnd/>
          </a:ln>
        </p:spPr>
        <p:txBody>
          <a:bodyPr wrap="none" lIns="0" tIns="0" rIns="0" bIns="0" anchor="ctr"/>
          <a:lstStyle/>
          <a:p>
            <a:pPr algn="ctr"/>
            <a:r>
              <a:rPr lang="zh-CN" altLang="en-US" sz="1600" b="1" dirty="0" smtClean="0">
                <a:solidFill>
                  <a:srgbClr val="FFFFFF"/>
                </a:solidFill>
              </a:rPr>
              <a:t>连接器</a:t>
            </a:r>
            <a:endParaRPr lang="en-US" altLang="zh-CN" sz="1600" b="1" dirty="0" smtClean="0">
              <a:solidFill>
                <a:srgbClr val="FFFFFF"/>
              </a:solidFill>
            </a:endParaRPr>
          </a:p>
          <a:p>
            <a:pPr algn="ctr"/>
            <a:r>
              <a:rPr lang="en-US" altLang="zh-CN" sz="1600" b="1" dirty="0" err="1" smtClean="0">
                <a:solidFill>
                  <a:srgbClr val="FFFFFF"/>
                </a:solidFill>
              </a:rPr>
              <a:t>vCloud</a:t>
            </a:r>
            <a:endParaRPr lang="en-US" altLang="zh-CN" sz="1600" b="1" dirty="0">
              <a:solidFill>
                <a:srgbClr val="FFFFFF"/>
              </a:solidFill>
            </a:endParaRPr>
          </a:p>
          <a:p>
            <a:pPr algn="ctr"/>
            <a:r>
              <a:rPr lang="en-US" altLang="zh-CN" sz="1600" b="1" dirty="0">
                <a:solidFill>
                  <a:srgbClr val="FFFFFF"/>
                </a:solidFill>
              </a:rPr>
              <a:t>Connector</a:t>
            </a:r>
          </a:p>
        </p:txBody>
      </p:sp>
    </p:spTree>
  </p:cSld>
  <p:clrMapOvr>
    <a:masterClrMapping/>
  </p:clrMapOvr>
  <p:transition>
    <p:strips dir="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76"/>
          <p:cNvSpPr>
            <a:spLocks noGrp="1"/>
          </p:cNvSpPr>
          <p:nvPr>
            <p:ph type="title"/>
          </p:nvPr>
        </p:nvSpPr>
        <p:spPr>
          <a:xfrm>
            <a:off x="461963" y="228600"/>
            <a:ext cx="7824813" cy="406400"/>
          </a:xfrm>
        </p:spPr>
        <p:txBody>
          <a:bodyPr/>
          <a:lstStyle/>
          <a:p>
            <a:r>
              <a:rPr lang="zh-CN" altLang="en-US" dirty="0" smtClean="0"/>
              <a:t>第一部分：云计算基础架构和管理</a:t>
            </a:r>
            <a:r>
              <a:rPr lang="en-US" altLang="zh-CN" dirty="0" smtClean="0"/>
              <a:t>——</a:t>
            </a:r>
            <a:r>
              <a:rPr lang="en-US" altLang="zh-CN" dirty="0" err="1" smtClean="0">
                <a:latin typeface="+mj-lt"/>
              </a:rPr>
              <a:t>vShield</a:t>
            </a:r>
            <a:r>
              <a:rPr lang="zh-CN" altLang="en-US" dirty="0" smtClean="0"/>
              <a:t>家族</a:t>
            </a:r>
            <a:endParaRPr lang="zh-CN" altLang="en-US" dirty="0" smtClean="0">
              <a:cs typeface="Arial" pitchFamily="34" charset="0"/>
            </a:endParaRPr>
          </a:p>
        </p:txBody>
      </p:sp>
      <p:pic>
        <p:nvPicPr>
          <p:cNvPr id="5" name="Picture 8" descr="ICON_Server_flat_Q408.png"/>
          <p:cNvPicPr>
            <a:picLocks noChangeAspect="1"/>
          </p:cNvPicPr>
          <p:nvPr>
            <p:custDataLst>
              <p:tags r:id="rId1"/>
            </p:custDataLst>
          </p:nvPr>
        </p:nvPicPr>
        <p:blipFill>
          <a:blip r:embed="rId14" cstate="email"/>
          <a:srcRect/>
          <a:stretch>
            <a:fillRect/>
          </a:stretch>
        </p:blipFill>
        <p:spPr bwMode="auto">
          <a:xfrm>
            <a:off x="1558314" y="5604279"/>
            <a:ext cx="1077010" cy="348730"/>
          </a:xfrm>
          <a:prstGeom prst="rect">
            <a:avLst/>
          </a:prstGeom>
          <a:noFill/>
          <a:ln w="9525">
            <a:noFill/>
            <a:miter lim="800000"/>
            <a:headEnd/>
            <a:tailEnd/>
          </a:ln>
        </p:spPr>
      </p:pic>
      <p:sp>
        <p:nvSpPr>
          <p:cNvPr id="6" name="Rounded Rectangle 60"/>
          <p:cNvSpPr/>
          <p:nvPr>
            <p:custDataLst>
              <p:tags r:id="rId2"/>
            </p:custDataLst>
          </p:nvPr>
        </p:nvSpPr>
        <p:spPr bwMode="auto">
          <a:xfrm>
            <a:off x="393699" y="5129415"/>
            <a:ext cx="8257005" cy="37776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2700">
            <a:solidFill>
              <a:srgbClr val="39A5E5"/>
            </a:solidFill>
            <a:headEnd type="none" w="med" len="med"/>
            <a:tailEnd type="none" w="med" len="med"/>
          </a:ln>
          <a:effectLst>
            <a:outerShdw blurRad="50800" dist="38100" dir="5400000" algn="t" rotWithShape="0">
              <a:prstClr val="black">
                <a:alpha val="40000"/>
              </a:prstClr>
            </a:outerShdw>
          </a:effectLst>
          <a:scene3d>
            <a:camera prst="orthographicFront"/>
            <a:lightRig rig="threePt" dir="t"/>
          </a:scene3d>
          <a:sp3d>
            <a:bevelT w="25400" h="6350"/>
          </a:sp3d>
        </p:spPr>
        <p:style>
          <a:lnRef idx="1">
            <a:schemeClr val="accent4"/>
          </a:lnRef>
          <a:fillRef idx="3">
            <a:schemeClr val="accent4"/>
          </a:fillRef>
          <a:effectRef idx="2">
            <a:schemeClr val="accent4"/>
          </a:effectRef>
          <a:fontRef idx="minor">
            <a:schemeClr val="lt1"/>
          </a:fontRef>
        </p:style>
        <p:txBody>
          <a:bodyPr anchor="ctr"/>
          <a:lstStyle/>
          <a:p>
            <a:pPr>
              <a:spcAft>
                <a:spcPct val="0"/>
              </a:spcAft>
              <a:defRPr/>
            </a:pPr>
            <a:r>
              <a:rPr lang="en-US" sz="1600" b="1" dirty="0" smtClean="0">
                <a:gradFill>
                  <a:gsLst>
                    <a:gs pos="0">
                      <a:srgbClr val="FFFFFF"/>
                    </a:gs>
                    <a:gs pos="83000">
                      <a:srgbClr val="FFFFFF"/>
                    </a:gs>
                  </a:gsLst>
                  <a:lin ang="16200000" scaled="0"/>
                </a:gradFill>
              </a:rPr>
              <a:t>VMware vSphere + vCenter</a:t>
            </a:r>
            <a:endParaRPr lang="en-US" sz="1600" b="1" dirty="0">
              <a:gradFill>
                <a:gsLst>
                  <a:gs pos="0">
                    <a:srgbClr val="FFFFFF"/>
                  </a:gs>
                  <a:gs pos="83000">
                    <a:srgbClr val="FFFFFF"/>
                  </a:gs>
                </a:gsLst>
                <a:lin ang="16200000" scaled="0"/>
              </a:gradFill>
            </a:endParaRPr>
          </a:p>
        </p:txBody>
      </p:sp>
      <p:pic>
        <p:nvPicPr>
          <p:cNvPr id="7" name="Picture 8" descr="ICON_Server_flat_Q408.png"/>
          <p:cNvPicPr>
            <a:picLocks noChangeAspect="1"/>
          </p:cNvPicPr>
          <p:nvPr>
            <p:custDataLst>
              <p:tags r:id="rId3"/>
            </p:custDataLst>
          </p:nvPr>
        </p:nvPicPr>
        <p:blipFill>
          <a:blip r:embed="rId14" cstate="email"/>
          <a:srcRect/>
          <a:stretch>
            <a:fillRect/>
          </a:stretch>
        </p:blipFill>
        <p:spPr bwMode="auto">
          <a:xfrm>
            <a:off x="2761472" y="5604279"/>
            <a:ext cx="1077010" cy="348730"/>
          </a:xfrm>
          <a:prstGeom prst="rect">
            <a:avLst/>
          </a:prstGeom>
          <a:noFill/>
          <a:ln w="9525">
            <a:noFill/>
            <a:miter lim="800000"/>
            <a:headEnd/>
            <a:tailEnd/>
          </a:ln>
        </p:spPr>
      </p:pic>
      <p:pic>
        <p:nvPicPr>
          <p:cNvPr id="8" name="Picture 8" descr="ICON_Server_flat_Q408.png"/>
          <p:cNvPicPr>
            <a:picLocks noChangeAspect="1"/>
          </p:cNvPicPr>
          <p:nvPr>
            <p:custDataLst>
              <p:tags r:id="rId4"/>
            </p:custDataLst>
          </p:nvPr>
        </p:nvPicPr>
        <p:blipFill>
          <a:blip r:embed="rId14" cstate="email"/>
          <a:srcRect/>
          <a:stretch>
            <a:fillRect/>
          </a:stretch>
        </p:blipFill>
        <p:spPr bwMode="auto">
          <a:xfrm>
            <a:off x="3964630" y="5604279"/>
            <a:ext cx="1077010" cy="348730"/>
          </a:xfrm>
          <a:prstGeom prst="rect">
            <a:avLst/>
          </a:prstGeom>
          <a:noFill/>
          <a:ln w="9525">
            <a:noFill/>
            <a:miter lim="800000"/>
            <a:headEnd/>
            <a:tailEnd/>
          </a:ln>
        </p:spPr>
      </p:pic>
      <p:pic>
        <p:nvPicPr>
          <p:cNvPr id="9" name="Picture 8" descr="ICON_Server_flat_Q408.png"/>
          <p:cNvPicPr>
            <a:picLocks noChangeAspect="1"/>
          </p:cNvPicPr>
          <p:nvPr>
            <p:custDataLst>
              <p:tags r:id="rId5"/>
            </p:custDataLst>
          </p:nvPr>
        </p:nvPicPr>
        <p:blipFill>
          <a:blip r:embed="rId14" cstate="email"/>
          <a:srcRect/>
          <a:stretch>
            <a:fillRect/>
          </a:stretch>
        </p:blipFill>
        <p:spPr bwMode="auto">
          <a:xfrm>
            <a:off x="355156" y="5604279"/>
            <a:ext cx="1077010" cy="348730"/>
          </a:xfrm>
          <a:prstGeom prst="rect">
            <a:avLst/>
          </a:prstGeom>
          <a:noFill/>
          <a:ln w="9525">
            <a:noFill/>
            <a:miter lim="800000"/>
            <a:headEnd/>
            <a:tailEnd/>
          </a:ln>
        </p:spPr>
      </p:pic>
      <p:grpSp>
        <p:nvGrpSpPr>
          <p:cNvPr id="10" name="Group 79"/>
          <p:cNvGrpSpPr/>
          <p:nvPr/>
        </p:nvGrpSpPr>
        <p:grpSpPr>
          <a:xfrm>
            <a:off x="498640" y="2844784"/>
            <a:ext cx="1143000" cy="1485900"/>
            <a:chOff x="558800" y="3302000"/>
            <a:chExt cx="1143000" cy="1485900"/>
          </a:xfrm>
        </p:grpSpPr>
        <p:pic>
          <p:nvPicPr>
            <p:cNvPr id="11" name="Picture 10" descr="ICON_VM_basic_flat_R2_Q408.png"/>
            <p:cNvPicPr>
              <a:picLocks noChangeAspect="1"/>
            </p:cNvPicPr>
            <p:nvPr/>
          </p:nvPicPr>
          <p:blipFill>
            <a:blip r:embed="rId15" cstate="email"/>
            <a:srcRect/>
            <a:stretch>
              <a:fillRect/>
            </a:stretch>
          </p:blipFill>
          <p:spPr bwMode="auto">
            <a:xfrm>
              <a:off x="697000" y="4412124"/>
              <a:ext cx="255514" cy="255514"/>
            </a:xfrm>
            <a:prstGeom prst="rect">
              <a:avLst/>
            </a:prstGeom>
            <a:noFill/>
            <a:ln w="9525">
              <a:noFill/>
              <a:miter lim="800000"/>
              <a:headEnd/>
              <a:tailEnd/>
            </a:ln>
          </p:spPr>
        </p:pic>
        <p:pic>
          <p:nvPicPr>
            <p:cNvPr id="12" name="Picture 12" descr="ICON_VM_basic_flat_R2_Q408.png"/>
            <p:cNvPicPr>
              <a:picLocks noChangeAspect="1"/>
            </p:cNvPicPr>
            <p:nvPr/>
          </p:nvPicPr>
          <p:blipFill>
            <a:blip r:embed="rId15" cstate="email"/>
            <a:srcRect/>
            <a:stretch>
              <a:fillRect/>
            </a:stretch>
          </p:blipFill>
          <p:spPr bwMode="auto">
            <a:xfrm>
              <a:off x="998803" y="4412124"/>
              <a:ext cx="255514" cy="255514"/>
            </a:xfrm>
            <a:prstGeom prst="rect">
              <a:avLst/>
            </a:prstGeom>
            <a:noFill/>
            <a:ln w="9525">
              <a:noFill/>
              <a:miter lim="800000"/>
              <a:headEnd/>
              <a:tailEnd/>
            </a:ln>
          </p:spPr>
        </p:pic>
        <p:pic>
          <p:nvPicPr>
            <p:cNvPr id="13" name="Picture 13" descr="ICON_VM_basic_flat_R2_Q408.png"/>
            <p:cNvPicPr>
              <a:picLocks noChangeAspect="1"/>
            </p:cNvPicPr>
            <p:nvPr/>
          </p:nvPicPr>
          <p:blipFill>
            <a:blip r:embed="rId15" cstate="email"/>
            <a:srcRect/>
            <a:stretch>
              <a:fillRect/>
            </a:stretch>
          </p:blipFill>
          <p:spPr bwMode="auto">
            <a:xfrm>
              <a:off x="1300606" y="4412124"/>
              <a:ext cx="255514" cy="255514"/>
            </a:xfrm>
            <a:prstGeom prst="rect">
              <a:avLst/>
            </a:prstGeom>
            <a:noFill/>
            <a:ln w="9525">
              <a:noFill/>
              <a:miter lim="800000"/>
              <a:headEnd/>
              <a:tailEnd/>
            </a:ln>
          </p:spPr>
        </p:pic>
        <p:pic>
          <p:nvPicPr>
            <p:cNvPr id="14" name="Picture 10" descr="ICON_VM_basic_flat_R2_Q408.png"/>
            <p:cNvPicPr>
              <a:picLocks noChangeAspect="1"/>
            </p:cNvPicPr>
            <p:nvPr/>
          </p:nvPicPr>
          <p:blipFill>
            <a:blip r:embed="rId15" cstate="email"/>
            <a:srcRect/>
            <a:stretch>
              <a:fillRect/>
            </a:stretch>
          </p:blipFill>
          <p:spPr bwMode="auto">
            <a:xfrm>
              <a:off x="696998" y="4107324"/>
              <a:ext cx="255514" cy="255514"/>
            </a:xfrm>
            <a:prstGeom prst="rect">
              <a:avLst/>
            </a:prstGeom>
            <a:noFill/>
            <a:ln w="9525">
              <a:noFill/>
              <a:miter lim="800000"/>
              <a:headEnd/>
              <a:tailEnd/>
            </a:ln>
          </p:spPr>
        </p:pic>
        <p:pic>
          <p:nvPicPr>
            <p:cNvPr id="15" name="Picture 12" descr="ICON_VM_basic_flat_R2_Q408.png"/>
            <p:cNvPicPr>
              <a:picLocks noChangeAspect="1"/>
            </p:cNvPicPr>
            <p:nvPr/>
          </p:nvPicPr>
          <p:blipFill>
            <a:blip r:embed="rId15" cstate="email"/>
            <a:srcRect/>
            <a:stretch>
              <a:fillRect/>
            </a:stretch>
          </p:blipFill>
          <p:spPr bwMode="auto">
            <a:xfrm>
              <a:off x="998801" y="4107324"/>
              <a:ext cx="255514" cy="255514"/>
            </a:xfrm>
            <a:prstGeom prst="rect">
              <a:avLst/>
            </a:prstGeom>
            <a:noFill/>
            <a:ln w="9525">
              <a:noFill/>
              <a:miter lim="800000"/>
              <a:headEnd/>
              <a:tailEnd/>
            </a:ln>
          </p:spPr>
        </p:pic>
        <p:pic>
          <p:nvPicPr>
            <p:cNvPr id="16" name="Picture 13" descr="ICON_VM_basic_flat_R2_Q408.png"/>
            <p:cNvPicPr>
              <a:picLocks noChangeAspect="1"/>
            </p:cNvPicPr>
            <p:nvPr/>
          </p:nvPicPr>
          <p:blipFill>
            <a:blip r:embed="rId15" cstate="email"/>
            <a:srcRect/>
            <a:stretch>
              <a:fillRect/>
            </a:stretch>
          </p:blipFill>
          <p:spPr bwMode="auto">
            <a:xfrm>
              <a:off x="1300604" y="4107324"/>
              <a:ext cx="255514" cy="255514"/>
            </a:xfrm>
            <a:prstGeom prst="rect">
              <a:avLst/>
            </a:prstGeom>
            <a:noFill/>
            <a:ln w="9525">
              <a:noFill/>
              <a:miter lim="800000"/>
              <a:headEnd/>
              <a:tailEnd/>
            </a:ln>
          </p:spPr>
        </p:pic>
        <p:pic>
          <p:nvPicPr>
            <p:cNvPr id="17" name="Picture 10" descr="ICON_VM_basic_flat_R2_Q408.png"/>
            <p:cNvPicPr>
              <a:picLocks noChangeAspect="1"/>
            </p:cNvPicPr>
            <p:nvPr/>
          </p:nvPicPr>
          <p:blipFill>
            <a:blip r:embed="rId15" cstate="email"/>
            <a:srcRect/>
            <a:stretch>
              <a:fillRect/>
            </a:stretch>
          </p:blipFill>
          <p:spPr bwMode="auto">
            <a:xfrm>
              <a:off x="697000" y="3793559"/>
              <a:ext cx="255514" cy="255514"/>
            </a:xfrm>
            <a:prstGeom prst="rect">
              <a:avLst/>
            </a:prstGeom>
            <a:noFill/>
            <a:ln w="9525">
              <a:noFill/>
              <a:miter lim="800000"/>
              <a:headEnd/>
              <a:tailEnd/>
            </a:ln>
          </p:spPr>
        </p:pic>
        <p:pic>
          <p:nvPicPr>
            <p:cNvPr id="18" name="Picture 12" descr="ICON_VM_basic_flat_R2_Q408.png"/>
            <p:cNvPicPr>
              <a:picLocks noChangeAspect="1"/>
            </p:cNvPicPr>
            <p:nvPr/>
          </p:nvPicPr>
          <p:blipFill>
            <a:blip r:embed="rId15" cstate="email"/>
            <a:srcRect/>
            <a:stretch>
              <a:fillRect/>
            </a:stretch>
          </p:blipFill>
          <p:spPr bwMode="auto">
            <a:xfrm>
              <a:off x="998803" y="3793559"/>
              <a:ext cx="255514" cy="255514"/>
            </a:xfrm>
            <a:prstGeom prst="rect">
              <a:avLst/>
            </a:prstGeom>
            <a:noFill/>
            <a:ln w="9525">
              <a:noFill/>
              <a:miter lim="800000"/>
              <a:headEnd/>
              <a:tailEnd/>
            </a:ln>
          </p:spPr>
        </p:pic>
        <p:pic>
          <p:nvPicPr>
            <p:cNvPr id="19" name="Picture 13" descr="ICON_VM_basic_flat_R2_Q408.png"/>
            <p:cNvPicPr>
              <a:picLocks noChangeAspect="1"/>
            </p:cNvPicPr>
            <p:nvPr/>
          </p:nvPicPr>
          <p:blipFill>
            <a:blip r:embed="rId15" cstate="email"/>
            <a:srcRect/>
            <a:stretch>
              <a:fillRect/>
            </a:stretch>
          </p:blipFill>
          <p:spPr bwMode="auto">
            <a:xfrm>
              <a:off x="1300606" y="3793559"/>
              <a:ext cx="255514" cy="255514"/>
            </a:xfrm>
            <a:prstGeom prst="rect">
              <a:avLst/>
            </a:prstGeom>
            <a:noFill/>
            <a:ln w="9525">
              <a:noFill/>
              <a:miter lim="800000"/>
              <a:headEnd/>
              <a:tailEnd/>
            </a:ln>
          </p:spPr>
        </p:pic>
        <p:sp>
          <p:nvSpPr>
            <p:cNvPr id="20" name="Rounded Rectangle 167"/>
            <p:cNvSpPr/>
            <p:nvPr/>
          </p:nvSpPr>
          <p:spPr bwMode="auto">
            <a:xfrm>
              <a:off x="558800" y="3302000"/>
              <a:ext cx="1143000" cy="1485900"/>
            </a:xfrm>
            <a:prstGeom prst="roundRect">
              <a:avLst>
                <a:gd name="adj" fmla="val 11111"/>
              </a:avLst>
            </a:prstGeom>
            <a:noFill/>
            <a:ln w="38100">
              <a:solidFill>
                <a:srgbClr val="FF0000"/>
              </a:solidFill>
              <a:prstDash val="sysDash"/>
              <a:round/>
              <a:headEnd/>
              <a:tailEnd/>
            </a:ln>
          </p:spPr>
          <p:txBody>
            <a:bodyPr wrap="square" lIns="0" tIns="0" rIns="0" bIns="0" rtlCol="0" anchor="t"/>
            <a:lstStyle/>
            <a:p>
              <a:pPr marL="0" marR="0" indent="0" algn="ctr" defTabSz="914400" eaLnBrk="1" latinLnBrk="0" hangingPunct="1">
                <a:lnSpc>
                  <a:spcPct val="100000"/>
                </a:lnSpc>
                <a:buClrTx/>
                <a:buSzTx/>
                <a:buFontTx/>
                <a:buNone/>
                <a:tabLst/>
              </a:pPr>
              <a:r>
                <a:rPr lang="en-US" sz="1400" dirty="0" smtClean="0">
                  <a:solidFill>
                    <a:schemeClr val="tx1"/>
                  </a:solidFill>
                </a:rPr>
                <a:t>DMZ</a:t>
              </a:r>
            </a:p>
          </p:txBody>
        </p:sp>
      </p:grpSp>
      <p:grpSp>
        <p:nvGrpSpPr>
          <p:cNvPr id="21" name="Group 80"/>
          <p:cNvGrpSpPr/>
          <p:nvPr/>
        </p:nvGrpSpPr>
        <p:grpSpPr>
          <a:xfrm>
            <a:off x="1745236" y="2857484"/>
            <a:ext cx="1143000" cy="1485900"/>
            <a:chOff x="2070100" y="3314700"/>
            <a:chExt cx="1143000" cy="1485900"/>
          </a:xfrm>
        </p:grpSpPr>
        <p:pic>
          <p:nvPicPr>
            <p:cNvPr id="22" name="Picture 10" descr="ICON_VM_basic_flat_R2_Q408.png"/>
            <p:cNvPicPr>
              <a:picLocks noChangeAspect="1"/>
            </p:cNvPicPr>
            <p:nvPr/>
          </p:nvPicPr>
          <p:blipFill>
            <a:blip r:embed="rId15" cstate="email"/>
            <a:srcRect/>
            <a:stretch>
              <a:fillRect/>
            </a:stretch>
          </p:blipFill>
          <p:spPr bwMode="auto">
            <a:xfrm>
              <a:off x="2206015" y="4412124"/>
              <a:ext cx="255514" cy="255514"/>
            </a:xfrm>
            <a:prstGeom prst="rect">
              <a:avLst/>
            </a:prstGeom>
            <a:noFill/>
            <a:ln w="9525">
              <a:noFill/>
              <a:miter lim="800000"/>
              <a:headEnd/>
              <a:tailEnd/>
            </a:ln>
          </p:spPr>
        </p:pic>
        <p:pic>
          <p:nvPicPr>
            <p:cNvPr id="23" name="Picture 12" descr="ICON_VM_basic_flat_R2_Q408.png"/>
            <p:cNvPicPr>
              <a:picLocks noChangeAspect="1"/>
            </p:cNvPicPr>
            <p:nvPr/>
          </p:nvPicPr>
          <p:blipFill>
            <a:blip r:embed="rId15" cstate="email"/>
            <a:srcRect/>
            <a:stretch>
              <a:fillRect/>
            </a:stretch>
          </p:blipFill>
          <p:spPr bwMode="auto">
            <a:xfrm>
              <a:off x="2507818" y="4412124"/>
              <a:ext cx="255514" cy="255514"/>
            </a:xfrm>
            <a:prstGeom prst="rect">
              <a:avLst/>
            </a:prstGeom>
            <a:noFill/>
            <a:ln w="9525">
              <a:noFill/>
              <a:miter lim="800000"/>
              <a:headEnd/>
              <a:tailEnd/>
            </a:ln>
          </p:spPr>
        </p:pic>
        <p:pic>
          <p:nvPicPr>
            <p:cNvPr id="24" name="Picture 13" descr="ICON_VM_basic_flat_R2_Q408.png"/>
            <p:cNvPicPr>
              <a:picLocks noChangeAspect="1"/>
            </p:cNvPicPr>
            <p:nvPr/>
          </p:nvPicPr>
          <p:blipFill>
            <a:blip r:embed="rId15" cstate="email"/>
            <a:srcRect/>
            <a:stretch>
              <a:fillRect/>
            </a:stretch>
          </p:blipFill>
          <p:spPr bwMode="auto">
            <a:xfrm>
              <a:off x="2809621" y="4412124"/>
              <a:ext cx="255514" cy="255514"/>
            </a:xfrm>
            <a:prstGeom prst="rect">
              <a:avLst/>
            </a:prstGeom>
            <a:noFill/>
            <a:ln w="9525">
              <a:noFill/>
              <a:miter lim="800000"/>
              <a:headEnd/>
              <a:tailEnd/>
            </a:ln>
          </p:spPr>
        </p:pic>
        <p:pic>
          <p:nvPicPr>
            <p:cNvPr id="25" name="Picture 10" descr="ICON_VM_basic_flat_R2_Q408.png"/>
            <p:cNvPicPr>
              <a:picLocks noChangeAspect="1"/>
            </p:cNvPicPr>
            <p:nvPr/>
          </p:nvPicPr>
          <p:blipFill>
            <a:blip r:embed="rId15" cstate="email"/>
            <a:srcRect/>
            <a:stretch>
              <a:fillRect/>
            </a:stretch>
          </p:blipFill>
          <p:spPr bwMode="auto">
            <a:xfrm>
              <a:off x="2206013" y="4107324"/>
              <a:ext cx="255514" cy="255514"/>
            </a:xfrm>
            <a:prstGeom prst="rect">
              <a:avLst/>
            </a:prstGeom>
            <a:noFill/>
            <a:ln w="9525">
              <a:noFill/>
              <a:miter lim="800000"/>
              <a:headEnd/>
              <a:tailEnd/>
            </a:ln>
          </p:spPr>
        </p:pic>
        <p:pic>
          <p:nvPicPr>
            <p:cNvPr id="26" name="Picture 12" descr="ICON_VM_basic_flat_R2_Q408.png"/>
            <p:cNvPicPr>
              <a:picLocks noChangeAspect="1"/>
            </p:cNvPicPr>
            <p:nvPr/>
          </p:nvPicPr>
          <p:blipFill>
            <a:blip r:embed="rId15" cstate="email"/>
            <a:srcRect/>
            <a:stretch>
              <a:fillRect/>
            </a:stretch>
          </p:blipFill>
          <p:spPr bwMode="auto">
            <a:xfrm>
              <a:off x="2507816" y="4107324"/>
              <a:ext cx="255514" cy="255514"/>
            </a:xfrm>
            <a:prstGeom prst="rect">
              <a:avLst/>
            </a:prstGeom>
            <a:noFill/>
            <a:ln w="9525">
              <a:noFill/>
              <a:miter lim="800000"/>
              <a:headEnd/>
              <a:tailEnd/>
            </a:ln>
          </p:spPr>
        </p:pic>
        <p:pic>
          <p:nvPicPr>
            <p:cNvPr id="27" name="Picture 13" descr="ICON_VM_basic_flat_R2_Q408.png"/>
            <p:cNvPicPr>
              <a:picLocks noChangeAspect="1"/>
            </p:cNvPicPr>
            <p:nvPr/>
          </p:nvPicPr>
          <p:blipFill>
            <a:blip r:embed="rId15" cstate="email"/>
            <a:srcRect/>
            <a:stretch>
              <a:fillRect/>
            </a:stretch>
          </p:blipFill>
          <p:spPr bwMode="auto">
            <a:xfrm>
              <a:off x="2809619" y="4107324"/>
              <a:ext cx="255514" cy="255514"/>
            </a:xfrm>
            <a:prstGeom prst="rect">
              <a:avLst/>
            </a:prstGeom>
            <a:noFill/>
            <a:ln w="9525">
              <a:noFill/>
              <a:miter lim="800000"/>
              <a:headEnd/>
              <a:tailEnd/>
            </a:ln>
          </p:spPr>
        </p:pic>
        <p:pic>
          <p:nvPicPr>
            <p:cNvPr id="28" name="Picture 10" descr="ICON_VM_basic_flat_R2_Q408.png"/>
            <p:cNvPicPr>
              <a:picLocks noChangeAspect="1"/>
            </p:cNvPicPr>
            <p:nvPr/>
          </p:nvPicPr>
          <p:blipFill>
            <a:blip r:embed="rId15" cstate="email"/>
            <a:srcRect/>
            <a:stretch>
              <a:fillRect/>
            </a:stretch>
          </p:blipFill>
          <p:spPr bwMode="auto">
            <a:xfrm>
              <a:off x="2206015" y="3793559"/>
              <a:ext cx="255514" cy="255514"/>
            </a:xfrm>
            <a:prstGeom prst="rect">
              <a:avLst/>
            </a:prstGeom>
            <a:noFill/>
            <a:ln w="9525">
              <a:noFill/>
              <a:miter lim="800000"/>
              <a:headEnd/>
              <a:tailEnd/>
            </a:ln>
          </p:spPr>
        </p:pic>
        <p:pic>
          <p:nvPicPr>
            <p:cNvPr id="29" name="Picture 12" descr="ICON_VM_basic_flat_R2_Q408.png"/>
            <p:cNvPicPr>
              <a:picLocks noChangeAspect="1"/>
            </p:cNvPicPr>
            <p:nvPr/>
          </p:nvPicPr>
          <p:blipFill>
            <a:blip r:embed="rId15" cstate="email"/>
            <a:srcRect/>
            <a:stretch>
              <a:fillRect/>
            </a:stretch>
          </p:blipFill>
          <p:spPr bwMode="auto">
            <a:xfrm>
              <a:off x="2507818" y="3793559"/>
              <a:ext cx="255514" cy="255514"/>
            </a:xfrm>
            <a:prstGeom prst="rect">
              <a:avLst/>
            </a:prstGeom>
            <a:noFill/>
            <a:ln w="9525">
              <a:noFill/>
              <a:miter lim="800000"/>
              <a:headEnd/>
              <a:tailEnd/>
            </a:ln>
          </p:spPr>
        </p:pic>
        <p:pic>
          <p:nvPicPr>
            <p:cNvPr id="30" name="Picture 13" descr="ICON_VM_basic_flat_R2_Q408.png"/>
            <p:cNvPicPr>
              <a:picLocks noChangeAspect="1"/>
            </p:cNvPicPr>
            <p:nvPr/>
          </p:nvPicPr>
          <p:blipFill>
            <a:blip r:embed="rId15" cstate="email"/>
            <a:srcRect/>
            <a:stretch>
              <a:fillRect/>
            </a:stretch>
          </p:blipFill>
          <p:spPr bwMode="auto">
            <a:xfrm>
              <a:off x="2809621" y="3793559"/>
              <a:ext cx="255514" cy="255514"/>
            </a:xfrm>
            <a:prstGeom prst="rect">
              <a:avLst/>
            </a:prstGeom>
            <a:noFill/>
            <a:ln w="9525">
              <a:noFill/>
              <a:miter lim="800000"/>
              <a:headEnd/>
              <a:tailEnd/>
            </a:ln>
          </p:spPr>
        </p:pic>
        <p:sp>
          <p:nvSpPr>
            <p:cNvPr id="31" name="Rounded Rectangle 168"/>
            <p:cNvSpPr/>
            <p:nvPr/>
          </p:nvSpPr>
          <p:spPr bwMode="auto">
            <a:xfrm>
              <a:off x="2070100" y="3314700"/>
              <a:ext cx="1143000" cy="1485900"/>
            </a:xfrm>
            <a:prstGeom prst="roundRect">
              <a:avLst>
                <a:gd name="adj" fmla="val 11111"/>
              </a:avLst>
            </a:prstGeom>
            <a:noFill/>
            <a:ln w="38100">
              <a:solidFill>
                <a:srgbClr val="FF0000"/>
              </a:solidFill>
              <a:prstDash val="sysDash"/>
              <a:round/>
              <a:headEnd/>
              <a:tailEnd/>
            </a:ln>
          </p:spPr>
          <p:txBody>
            <a:bodyPr wrap="square" lIns="0" tIns="0" rIns="0" bIns="0" rtlCol="0" anchor="t"/>
            <a:lstStyle/>
            <a:p>
              <a:pPr marL="0" marR="0" indent="0" algn="ctr" defTabSz="914400" eaLnBrk="1" latinLnBrk="0" hangingPunct="1">
                <a:lnSpc>
                  <a:spcPct val="100000"/>
                </a:lnSpc>
                <a:buClrTx/>
                <a:buSzTx/>
                <a:buFontTx/>
                <a:buNone/>
                <a:tabLst/>
              </a:pPr>
              <a:r>
                <a:rPr lang="en-US" sz="1400" dirty="0" smtClean="0">
                  <a:solidFill>
                    <a:schemeClr val="tx1"/>
                  </a:solidFill>
                </a:rPr>
                <a:t>PCI compliant</a:t>
              </a:r>
            </a:p>
          </p:txBody>
        </p:sp>
      </p:grpSp>
      <p:grpSp>
        <p:nvGrpSpPr>
          <p:cNvPr id="32" name="Group 83"/>
          <p:cNvGrpSpPr/>
          <p:nvPr/>
        </p:nvGrpSpPr>
        <p:grpSpPr>
          <a:xfrm>
            <a:off x="3495156" y="2870184"/>
            <a:ext cx="1143000" cy="1485900"/>
            <a:chOff x="4000500" y="3327400"/>
            <a:chExt cx="1143000" cy="1485900"/>
          </a:xfrm>
        </p:grpSpPr>
        <p:pic>
          <p:nvPicPr>
            <p:cNvPr id="33" name="Picture 10" descr="ICON_VM_basic_flat_R2_Q408.png"/>
            <p:cNvPicPr>
              <a:picLocks noChangeAspect="1"/>
            </p:cNvPicPr>
            <p:nvPr/>
          </p:nvPicPr>
          <p:blipFill>
            <a:blip r:embed="rId15" cstate="email"/>
            <a:srcRect/>
            <a:stretch>
              <a:fillRect/>
            </a:stretch>
          </p:blipFill>
          <p:spPr bwMode="auto">
            <a:xfrm>
              <a:off x="4132724" y="4416606"/>
              <a:ext cx="255514" cy="255514"/>
            </a:xfrm>
            <a:prstGeom prst="rect">
              <a:avLst/>
            </a:prstGeom>
            <a:noFill/>
            <a:ln w="9525">
              <a:noFill/>
              <a:miter lim="800000"/>
              <a:headEnd/>
              <a:tailEnd/>
            </a:ln>
          </p:spPr>
        </p:pic>
        <p:pic>
          <p:nvPicPr>
            <p:cNvPr id="34" name="Picture 12" descr="ICON_VM_basic_flat_R2_Q408.png"/>
            <p:cNvPicPr>
              <a:picLocks noChangeAspect="1"/>
            </p:cNvPicPr>
            <p:nvPr/>
          </p:nvPicPr>
          <p:blipFill>
            <a:blip r:embed="rId15" cstate="email"/>
            <a:srcRect/>
            <a:stretch>
              <a:fillRect/>
            </a:stretch>
          </p:blipFill>
          <p:spPr bwMode="auto">
            <a:xfrm>
              <a:off x="4434527" y="4416606"/>
              <a:ext cx="255514" cy="255514"/>
            </a:xfrm>
            <a:prstGeom prst="rect">
              <a:avLst/>
            </a:prstGeom>
            <a:noFill/>
            <a:ln w="9525">
              <a:noFill/>
              <a:miter lim="800000"/>
              <a:headEnd/>
              <a:tailEnd/>
            </a:ln>
          </p:spPr>
        </p:pic>
        <p:pic>
          <p:nvPicPr>
            <p:cNvPr id="35" name="Picture 13" descr="ICON_VM_basic_flat_R2_Q408.png"/>
            <p:cNvPicPr>
              <a:picLocks noChangeAspect="1"/>
            </p:cNvPicPr>
            <p:nvPr/>
          </p:nvPicPr>
          <p:blipFill>
            <a:blip r:embed="rId15" cstate="email"/>
            <a:srcRect/>
            <a:stretch>
              <a:fillRect/>
            </a:stretch>
          </p:blipFill>
          <p:spPr bwMode="auto">
            <a:xfrm>
              <a:off x="4736330" y="4416606"/>
              <a:ext cx="255514" cy="255514"/>
            </a:xfrm>
            <a:prstGeom prst="rect">
              <a:avLst/>
            </a:prstGeom>
            <a:noFill/>
            <a:ln w="9525">
              <a:noFill/>
              <a:miter lim="800000"/>
              <a:headEnd/>
              <a:tailEnd/>
            </a:ln>
          </p:spPr>
        </p:pic>
        <p:pic>
          <p:nvPicPr>
            <p:cNvPr id="36" name="Picture 10" descr="ICON_VM_basic_flat_R2_Q408.png"/>
            <p:cNvPicPr>
              <a:picLocks noChangeAspect="1"/>
            </p:cNvPicPr>
            <p:nvPr/>
          </p:nvPicPr>
          <p:blipFill>
            <a:blip r:embed="rId15" cstate="email"/>
            <a:srcRect/>
            <a:stretch>
              <a:fillRect/>
            </a:stretch>
          </p:blipFill>
          <p:spPr bwMode="auto">
            <a:xfrm>
              <a:off x="4132722" y="4111806"/>
              <a:ext cx="255514" cy="255514"/>
            </a:xfrm>
            <a:prstGeom prst="rect">
              <a:avLst/>
            </a:prstGeom>
            <a:noFill/>
            <a:ln w="9525">
              <a:noFill/>
              <a:miter lim="800000"/>
              <a:headEnd/>
              <a:tailEnd/>
            </a:ln>
          </p:spPr>
        </p:pic>
        <p:pic>
          <p:nvPicPr>
            <p:cNvPr id="37" name="Picture 12" descr="ICON_VM_basic_flat_R2_Q408.png"/>
            <p:cNvPicPr>
              <a:picLocks noChangeAspect="1"/>
            </p:cNvPicPr>
            <p:nvPr/>
          </p:nvPicPr>
          <p:blipFill>
            <a:blip r:embed="rId15" cstate="email"/>
            <a:srcRect/>
            <a:stretch>
              <a:fillRect/>
            </a:stretch>
          </p:blipFill>
          <p:spPr bwMode="auto">
            <a:xfrm>
              <a:off x="4434525" y="4111806"/>
              <a:ext cx="255514" cy="255514"/>
            </a:xfrm>
            <a:prstGeom prst="rect">
              <a:avLst/>
            </a:prstGeom>
            <a:noFill/>
            <a:ln w="9525">
              <a:noFill/>
              <a:miter lim="800000"/>
              <a:headEnd/>
              <a:tailEnd/>
            </a:ln>
          </p:spPr>
        </p:pic>
        <p:pic>
          <p:nvPicPr>
            <p:cNvPr id="38" name="Picture 13" descr="ICON_VM_basic_flat_R2_Q408.png"/>
            <p:cNvPicPr>
              <a:picLocks noChangeAspect="1"/>
            </p:cNvPicPr>
            <p:nvPr/>
          </p:nvPicPr>
          <p:blipFill>
            <a:blip r:embed="rId15" cstate="email"/>
            <a:srcRect/>
            <a:stretch>
              <a:fillRect/>
            </a:stretch>
          </p:blipFill>
          <p:spPr bwMode="auto">
            <a:xfrm>
              <a:off x="4736328" y="4111806"/>
              <a:ext cx="255514" cy="255514"/>
            </a:xfrm>
            <a:prstGeom prst="rect">
              <a:avLst/>
            </a:prstGeom>
            <a:noFill/>
            <a:ln w="9525">
              <a:noFill/>
              <a:miter lim="800000"/>
              <a:headEnd/>
              <a:tailEnd/>
            </a:ln>
          </p:spPr>
        </p:pic>
        <p:pic>
          <p:nvPicPr>
            <p:cNvPr id="39" name="Picture 10" descr="ICON_VM_basic_flat_R2_Q408.png"/>
            <p:cNvPicPr>
              <a:picLocks noChangeAspect="1"/>
            </p:cNvPicPr>
            <p:nvPr/>
          </p:nvPicPr>
          <p:blipFill>
            <a:blip r:embed="rId15" cstate="email"/>
            <a:srcRect/>
            <a:stretch>
              <a:fillRect/>
            </a:stretch>
          </p:blipFill>
          <p:spPr bwMode="auto">
            <a:xfrm>
              <a:off x="4132724" y="3798041"/>
              <a:ext cx="255514" cy="255514"/>
            </a:xfrm>
            <a:prstGeom prst="rect">
              <a:avLst/>
            </a:prstGeom>
            <a:noFill/>
            <a:ln w="9525">
              <a:noFill/>
              <a:miter lim="800000"/>
              <a:headEnd/>
              <a:tailEnd/>
            </a:ln>
          </p:spPr>
        </p:pic>
        <p:pic>
          <p:nvPicPr>
            <p:cNvPr id="40" name="Picture 12" descr="ICON_VM_basic_flat_R2_Q408.png"/>
            <p:cNvPicPr>
              <a:picLocks noChangeAspect="1"/>
            </p:cNvPicPr>
            <p:nvPr/>
          </p:nvPicPr>
          <p:blipFill>
            <a:blip r:embed="rId15" cstate="email"/>
            <a:srcRect/>
            <a:stretch>
              <a:fillRect/>
            </a:stretch>
          </p:blipFill>
          <p:spPr bwMode="auto">
            <a:xfrm>
              <a:off x="4434527" y="3798041"/>
              <a:ext cx="255514" cy="255514"/>
            </a:xfrm>
            <a:prstGeom prst="rect">
              <a:avLst/>
            </a:prstGeom>
            <a:noFill/>
            <a:ln w="9525">
              <a:noFill/>
              <a:miter lim="800000"/>
              <a:headEnd/>
              <a:tailEnd/>
            </a:ln>
          </p:spPr>
        </p:pic>
        <p:pic>
          <p:nvPicPr>
            <p:cNvPr id="41" name="Picture 13" descr="ICON_VM_basic_flat_R2_Q408.png"/>
            <p:cNvPicPr>
              <a:picLocks noChangeAspect="1"/>
            </p:cNvPicPr>
            <p:nvPr/>
          </p:nvPicPr>
          <p:blipFill>
            <a:blip r:embed="rId15" cstate="email"/>
            <a:srcRect/>
            <a:stretch>
              <a:fillRect/>
            </a:stretch>
          </p:blipFill>
          <p:spPr bwMode="auto">
            <a:xfrm>
              <a:off x="4736330" y="3798041"/>
              <a:ext cx="255514" cy="255514"/>
            </a:xfrm>
            <a:prstGeom prst="rect">
              <a:avLst/>
            </a:prstGeom>
            <a:noFill/>
            <a:ln w="9525">
              <a:noFill/>
              <a:miter lim="800000"/>
              <a:headEnd/>
              <a:tailEnd/>
            </a:ln>
          </p:spPr>
        </p:pic>
        <p:sp>
          <p:nvSpPr>
            <p:cNvPr id="42" name="Rounded Rectangle 169"/>
            <p:cNvSpPr/>
            <p:nvPr/>
          </p:nvSpPr>
          <p:spPr bwMode="auto">
            <a:xfrm>
              <a:off x="4000500" y="3327400"/>
              <a:ext cx="1143000" cy="1485900"/>
            </a:xfrm>
            <a:prstGeom prst="roundRect">
              <a:avLst>
                <a:gd name="adj" fmla="val 11111"/>
              </a:avLst>
            </a:prstGeom>
            <a:noFill/>
            <a:ln w="38100">
              <a:solidFill>
                <a:srgbClr val="FF0000"/>
              </a:solidFill>
              <a:prstDash val="sysDash"/>
              <a:round/>
              <a:headEnd/>
              <a:tailEnd/>
            </a:ln>
          </p:spPr>
          <p:txBody>
            <a:bodyPr wrap="square" lIns="0" tIns="0" rIns="0" bIns="0" rtlCol="0" anchor="t"/>
            <a:lstStyle/>
            <a:p>
              <a:pPr marL="0" marR="0" indent="0" algn="ctr" defTabSz="914400" eaLnBrk="1" latinLnBrk="0" hangingPunct="1">
                <a:lnSpc>
                  <a:spcPct val="100000"/>
                </a:lnSpc>
                <a:buClrTx/>
                <a:buSzTx/>
                <a:buFontTx/>
                <a:buNone/>
                <a:tabLst/>
              </a:pPr>
              <a:r>
                <a:rPr lang="en-US" sz="1400" dirty="0" smtClean="0">
                  <a:solidFill>
                    <a:schemeClr val="tx1"/>
                  </a:solidFill>
                </a:rPr>
                <a:t>HIPAA compliant</a:t>
              </a:r>
            </a:p>
          </p:txBody>
        </p:sp>
      </p:grpSp>
      <p:sp>
        <p:nvSpPr>
          <p:cNvPr id="43" name="Rounded Rectangle 178"/>
          <p:cNvSpPr/>
          <p:nvPr/>
        </p:nvSpPr>
        <p:spPr bwMode="auto">
          <a:xfrm>
            <a:off x="381000" y="802246"/>
            <a:ext cx="7890680" cy="408623"/>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38100" dir="5400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spAutoFit/>
          </a:bodyPr>
          <a:lstStyle/>
          <a:p>
            <a:r>
              <a:rPr lang="zh-CN" altLang="en-US" sz="1800" b="1" dirty="0" smtClean="0">
                <a:solidFill>
                  <a:srgbClr val="FFFFFF"/>
                </a:solidFill>
              </a:rPr>
              <a:t>虚拟环境下的深度安全防护</a:t>
            </a:r>
            <a:endParaRPr lang="en-US" sz="1800" b="1" dirty="0" smtClean="0">
              <a:solidFill>
                <a:srgbClr val="FFFFFF"/>
              </a:solidFill>
            </a:endParaRPr>
          </a:p>
        </p:txBody>
      </p:sp>
      <p:grpSp>
        <p:nvGrpSpPr>
          <p:cNvPr id="44" name="Group 25"/>
          <p:cNvGrpSpPr>
            <a:grpSpLocks/>
          </p:cNvGrpSpPr>
          <p:nvPr/>
        </p:nvGrpSpPr>
        <p:grpSpPr bwMode="auto">
          <a:xfrm>
            <a:off x="2989106" y="3529424"/>
            <a:ext cx="433364" cy="90060"/>
            <a:chOff x="3552" y="2168"/>
            <a:chExt cx="240" cy="48"/>
          </a:xfrm>
        </p:grpSpPr>
        <p:sp>
          <p:nvSpPr>
            <p:cNvPr id="45" name="Oval 26"/>
            <p:cNvSpPr>
              <a:spLocks noChangeArrowheads="1"/>
            </p:cNvSpPr>
            <p:nvPr/>
          </p:nvSpPr>
          <p:spPr bwMode="auto">
            <a:xfrm>
              <a:off x="3552" y="2168"/>
              <a:ext cx="48" cy="48"/>
            </a:xfrm>
            <a:prstGeom prst="ellipse">
              <a:avLst/>
            </a:prstGeom>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endParaRPr lang="en-US" dirty="0"/>
            </a:p>
          </p:txBody>
        </p:sp>
        <p:sp>
          <p:nvSpPr>
            <p:cNvPr id="46" name="Oval 27"/>
            <p:cNvSpPr>
              <a:spLocks noChangeArrowheads="1"/>
            </p:cNvSpPr>
            <p:nvPr/>
          </p:nvSpPr>
          <p:spPr bwMode="auto">
            <a:xfrm>
              <a:off x="3648" y="2168"/>
              <a:ext cx="48" cy="48"/>
            </a:xfrm>
            <a:prstGeom prst="ellipse">
              <a:avLst/>
            </a:prstGeom>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endParaRPr lang="en-US" dirty="0"/>
            </a:p>
          </p:txBody>
        </p:sp>
        <p:sp>
          <p:nvSpPr>
            <p:cNvPr id="47" name="Oval 28"/>
            <p:cNvSpPr>
              <a:spLocks noChangeArrowheads="1"/>
            </p:cNvSpPr>
            <p:nvPr/>
          </p:nvSpPr>
          <p:spPr bwMode="auto">
            <a:xfrm>
              <a:off x="3744" y="2168"/>
              <a:ext cx="48" cy="48"/>
            </a:xfrm>
            <a:prstGeom prst="ellipse">
              <a:avLst/>
            </a:prstGeom>
            <a:ln>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p>
              <a:endParaRPr lang="en-US" dirty="0"/>
            </a:p>
          </p:txBody>
        </p:sp>
      </p:grpSp>
      <p:sp>
        <p:nvSpPr>
          <p:cNvPr id="48" name="Rounded Rectangle 171"/>
          <p:cNvSpPr/>
          <p:nvPr>
            <p:custDataLst>
              <p:tags r:id="rId6"/>
            </p:custDataLst>
          </p:nvPr>
        </p:nvSpPr>
        <p:spPr bwMode="auto">
          <a:xfrm>
            <a:off x="409074" y="2550678"/>
            <a:ext cx="4319337" cy="1887955"/>
          </a:xfrm>
          <a:prstGeom prst="roundRect">
            <a:avLst>
              <a:gd name="adj" fmla="val 6944"/>
            </a:avLst>
          </a:prstGeom>
          <a:noFill/>
          <a:ln w="38100">
            <a:solidFill>
              <a:schemeClr val="accent1">
                <a:lumMod val="50000"/>
              </a:schemeClr>
            </a:solidFill>
            <a:prstDash val="sysDash"/>
            <a:round/>
            <a:headEnd/>
            <a:tailEnd/>
          </a:ln>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smtClean="0">
              <a:solidFill>
                <a:srgbClr val="FFFFFF"/>
              </a:solidFill>
            </a:endParaRPr>
          </a:p>
        </p:txBody>
      </p:sp>
      <p:pic>
        <p:nvPicPr>
          <p:cNvPr id="49" name="Picture 45" descr="ICON_Firewall_Q308"/>
          <p:cNvPicPr>
            <a:picLocks noChangeAspect="1" noChangeArrowheads="1"/>
          </p:cNvPicPr>
          <p:nvPr>
            <p:custDataLst>
              <p:tags r:id="rId7"/>
            </p:custDataLst>
          </p:nvPr>
        </p:nvPicPr>
        <p:blipFill>
          <a:blip r:embed="rId16" cstate="print"/>
          <a:srcRect/>
          <a:stretch>
            <a:fillRect/>
          </a:stretch>
        </p:blipFill>
        <p:spPr bwMode="auto">
          <a:xfrm>
            <a:off x="428332" y="2189734"/>
            <a:ext cx="631210" cy="584700"/>
          </a:xfrm>
          <a:prstGeom prst="rect">
            <a:avLst/>
          </a:prstGeom>
          <a:noFill/>
          <a:ln w="9525">
            <a:noFill/>
            <a:miter lim="800000"/>
            <a:headEnd/>
            <a:tailEnd/>
          </a:ln>
        </p:spPr>
      </p:pic>
      <p:grpSp>
        <p:nvGrpSpPr>
          <p:cNvPr id="50" name="Group 61"/>
          <p:cNvGrpSpPr/>
          <p:nvPr/>
        </p:nvGrpSpPr>
        <p:grpSpPr>
          <a:xfrm>
            <a:off x="733927" y="1338897"/>
            <a:ext cx="1990725" cy="999471"/>
            <a:chOff x="819150" y="1533524"/>
            <a:chExt cx="1990725" cy="999471"/>
          </a:xfrm>
        </p:grpSpPr>
        <p:sp>
          <p:nvSpPr>
            <p:cNvPr id="51" name="Rectangular Callout 176"/>
            <p:cNvSpPr/>
            <p:nvPr/>
          </p:nvSpPr>
          <p:spPr bwMode="auto">
            <a:xfrm>
              <a:off x="819150" y="1533524"/>
              <a:ext cx="1971675" cy="962025"/>
            </a:xfrm>
            <a:prstGeom prst="wedgeRectCallout">
              <a:avLst>
                <a:gd name="adj1" fmla="val -14643"/>
                <a:gd name="adj2" fmla="val 71680"/>
              </a:avLst>
            </a:prstGeom>
            <a:solidFill>
              <a:schemeClr val="bg1"/>
            </a:solidFill>
            <a:ln w="12700">
              <a:solidFill>
                <a:schemeClr val="accent3"/>
              </a:solidFill>
              <a:round/>
              <a:headEnd/>
              <a:tailEnd/>
            </a:ln>
          </p:spPr>
          <p:txBody>
            <a:bodyPr wrap="square" lIns="0" tIns="0" rIns="0" bIns="0" rtlCol="0" anchor="ctr"/>
            <a:lstStyle/>
            <a:p>
              <a:pPr marL="0" marR="0" indent="0" algn="ctr" defTabSz="914400" eaLnBrk="1" latinLnBrk="0" hangingPunct="1">
                <a:lnSpc>
                  <a:spcPct val="100000"/>
                </a:lnSpc>
                <a:buClrTx/>
                <a:buSzTx/>
                <a:buFontTx/>
                <a:buNone/>
                <a:tabLst/>
              </a:pPr>
              <a:r>
                <a:rPr lang="en-US" sz="1100" dirty="0" smtClean="0">
                  <a:solidFill>
                    <a:schemeClr val="bg1"/>
                  </a:solidFill>
                </a:rPr>
                <a:t>Edge</a:t>
              </a:r>
            </a:p>
          </p:txBody>
        </p:sp>
        <p:sp>
          <p:nvSpPr>
            <p:cNvPr id="52" name="Rounded Rectangle 77"/>
            <p:cNvSpPr/>
            <p:nvPr/>
          </p:nvSpPr>
          <p:spPr bwMode="auto">
            <a:xfrm>
              <a:off x="844174" y="1549101"/>
              <a:ext cx="1953001" cy="43209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38100" dir="5400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r>
                <a:rPr lang="en-US" sz="1600" b="1" dirty="0" smtClean="0">
                  <a:solidFill>
                    <a:srgbClr val="FFFFFF"/>
                  </a:solidFill>
                </a:rPr>
                <a:t>vShield Edge 1.0</a:t>
              </a:r>
            </a:p>
          </p:txBody>
        </p:sp>
        <p:sp>
          <p:nvSpPr>
            <p:cNvPr id="53" name="TextBox 52"/>
            <p:cNvSpPr txBox="1"/>
            <p:nvPr/>
          </p:nvSpPr>
          <p:spPr>
            <a:xfrm>
              <a:off x="857250" y="2009775"/>
              <a:ext cx="1952625" cy="523220"/>
            </a:xfrm>
            <a:prstGeom prst="rect">
              <a:avLst/>
            </a:prstGeom>
            <a:noFill/>
          </p:spPr>
          <p:txBody>
            <a:bodyPr wrap="square" rtlCol="0">
              <a:spAutoFit/>
            </a:bodyPr>
            <a:lstStyle/>
            <a:p>
              <a:pPr algn="l"/>
              <a:r>
                <a:rPr lang="zh-CN" altLang="en-US" sz="1400" dirty="0" smtClean="0">
                  <a:solidFill>
                    <a:srgbClr val="333333"/>
                  </a:solidFill>
                  <a:latin typeface="+mn-lt"/>
                  <a:ea typeface="+mn-ea"/>
                </a:rPr>
                <a:t>对虚拟数据中心进行边界保护</a:t>
              </a:r>
              <a:endParaRPr lang="en-US" sz="1400" dirty="0" smtClean="0">
                <a:solidFill>
                  <a:srgbClr val="333333"/>
                </a:solidFill>
                <a:latin typeface="+mn-lt"/>
                <a:ea typeface="+mn-ea"/>
              </a:endParaRPr>
            </a:p>
          </p:txBody>
        </p:sp>
      </p:grpSp>
      <p:grpSp>
        <p:nvGrpSpPr>
          <p:cNvPr id="54" name="Group 62"/>
          <p:cNvGrpSpPr/>
          <p:nvPr/>
        </p:nvGrpSpPr>
        <p:grpSpPr>
          <a:xfrm>
            <a:off x="3131977" y="1338897"/>
            <a:ext cx="2647950" cy="1024775"/>
            <a:chOff x="3162300" y="1495314"/>
            <a:chExt cx="2647950" cy="1024775"/>
          </a:xfrm>
        </p:grpSpPr>
        <p:sp>
          <p:nvSpPr>
            <p:cNvPr id="55" name="Rectangular Callout 175"/>
            <p:cNvSpPr/>
            <p:nvPr/>
          </p:nvSpPr>
          <p:spPr bwMode="auto">
            <a:xfrm>
              <a:off x="3190875" y="1511298"/>
              <a:ext cx="2209799" cy="950547"/>
            </a:xfrm>
            <a:prstGeom prst="wedgeRectCallout">
              <a:avLst>
                <a:gd name="adj1" fmla="val -27452"/>
                <a:gd name="adj2" fmla="val 100520"/>
              </a:avLst>
            </a:prstGeom>
            <a:solidFill>
              <a:schemeClr val="bg1"/>
            </a:solidFill>
            <a:ln w="12700">
              <a:solidFill>
                <a:schemeClr val="accent3"/>
              </a:solidFill>
              <a:round/>
              <a:headEnd/>
              <a:tailEnd/>
            </a:ln>
          </p:spPr>
          <p:txBody>
            <a:bodyPr wrap="square" lIns="0" tIns="0" rIns="0" bIns="0" rtlCol="0" anchor="ctr"/>
            <a:lstStyle/>
            <a:p>
              <a:pPr marL="0" marR="0" indent="0" algn="ctr" defTabSz="914400" eaLnBrk="1" latinLnBrk="0" hangingPunct="1">
                <a:lnSpc>
                  <a:spcPct val="100000"/>
                </a:lnSpc>
                <a:buClrTx/>
                <a:buSzTx/>
                <a:buFontTx/>
                <a:buNone/>
                <a:tabLst/>
              </a:pPr>
              <a:r>
                <a:rPr lang="en-US" sz="1100" dirty="0" smtClean="0">
                  <a:solidFill>
                    <a:schemeClr val="bg1"/>
                  </a:solidFill>
                </a:rPr>
                <a:t>Security Zone</a:t>
              </a:r>
            </a:p>
          </p:txBody>
        </p:sp>
        <p:sp>
          <p:nvSpPr>
            <p:cNvPr id="56" name="Rounded Rectangle 76"/>
            <p:cNvSpPr/>
            <p:nvPr/>
          </p:nvSpPr>
          <p:spPr bwMode="auto">
            <a:xfrm>
              <a:off x="3219450" y="1495314"/>
              <a:ext cx="2171700" cy="463662"/>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38100" dir="5400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r>
                <a:rPr lang="en-US" sz="1600" b="1" dirty="0" smtClean="0">
                  <a:solidFill>
                    <a:srgbClr val="FFFFFF"/>
                  </a:solidFill>
                </a:rPr>
                <a:t>vShield App 1.0 and Zones</a:t>
              </a:r>
            </a:p>
          </p:txBody>
        </p:sp>
        <p:sp>
          <p:nvSpPr>
            <p:cNvPr id="57" name="TextBox 56"/>
            <p:cNvSpPr txBox="1"/>
            <p:nvPr/>
          </p:nvSpPr>
          <p:spPr>
            <a:xfrm>
              <a:off x="3162300" y="1996869"/>
              <a:ext cx="2647950" cy="523220"/>
            </a:xfrm>
            <a:prstGeom prst="rect">
              <a:avLst/>
            </a:prstGeom>
            <a:noFill/>
          </p:spPr>
          <p:txBody>
            <a:bodyPr wrap="square" rtlCol="0">
              <a:spAutoFit/>
            </a:bodyPr>
            <a:lstStyle/>
            <a:p>
              <a:pPr algn="l"/>
              <a:r>
                <a:rPr lang="zh-CN" altLang="en-US" sz="1400" dirty="0" smtClean="0">
                  <a:solidFill>
                    <a:srgbClr val="333333"/>
                  </a:solidFill>
                  <a:latin typeface="+mn-lt"/>
                  <a:ea typeface="+mn-ea"/>
                </a:rPr>
                <a:t>针对应用实现对来自网络威胁的应用防护</a:t>
              </a:r>
              <a:endParaRPr lang="en-US" sz="1400" dirty="0" smtClean="0">
                <a:solidFill>
                  <a:srgbClr val="333333"/>
                </a:solidFill>
                <a:latin typeface="+mn-lt"/>
                <a:ea typeface="+mn-ea"/>
              </a:endParaRPr>
            </a:p>
          </p:txBody>
        </p:sp>
      </p:grpSp>
      <p:grpSp>
        <p:nvGrpSpPr>
          <p:cNvPr id="58" name="Group 63"/>
          <p:cNvGrpSpPr/>
          <p:nvPr/>
        </p:nvGrpSpPr>
        <p:grpSpPr>
          <a:xfrm>
            <a:off x="5802229" y="1338897"/>
            <a:ext cx="2676525" cy="936386"/>
            <a:chOff x="6019800" y="1549101"/>
            <a:chExt cx="2676525" cy="936386"/>
          </a:xfrm>
        </p:grpSpPr>
        <p:sp>
          <p:nvSpPr>
            <p:cNvPr id="59" name="Rectangular Callout 174"/>
            <p:cNvSpPr/>
            <p:nvPr/>
          </p:nvSpPr>
          <p:spPr bwMode="auto">
            <a:xfrm>
              <a:off x="6019800" y="1562098"/>
              <a:ext cx="2457450" cy="923389"/>
            </a:xfrm>
            <a:prstGeom prst="wedgeRectCallout">
              <a:avLst>
                <a:gd name="adj1" fmla="val -34929"/>
                <a:gd name="adj2" fmla="val 167878"/>
              </a:avLst>
            </a:prstGeom>
            <a:solidFill>
              <a:schemeClr val="bg1"/>
            </a:solidFill>
            <a:ln w="12700">
              <a:solidFill>
                <a:schemeClr val="accent3"/>
              </a:solidFill>
              <a:round/>
              <a:headEnd/>
              <a:tailEnd/>
            </a:ln>
          </p:spPr>
          <p:txBody>
            <a:bodyPr wrap="square" lIns="0" tIns="0" rIns="0" bIns="0" rtlCol="0" anchor="ctr"/>
            <a:lstStyle/>
            <a:p>
              <a:pPr marL="0" marR="0" indent="0" algn="ctr" defTabSz="914400" eaLnBrk="1" latinLnBrk="0" hangingPunct="1">
                <a:lnSpc>
                  <a:spcPct val="100000"/>
                </a:lnSpc>
                <a:buClrTx/>
                <a:buSzTx/>
                <a:buFontTx/>
                <a:buNone/>
                <a:tabLst/>
              </a:pPr>
              <a:r>
                <a:rPr lang="en-US" sz="1100" dirty="0" smtClean="0">
                  <a:solidFill>
                    <a:schemeClr val="bg1"/>
                  </a:solidFill>
                </a:rPr>
                <a:t>Endpoint  = VM </a:t>
              </a:r>
            </a:p>
          </p:txBody>
        </p:sp>
        <p:sp>
          <p:nvSpPr>
            <p:cNvPr id="60" name="Rounded Rectangle 75"/>
            <p:cNvSpPr/>
            <p:nvPr/>
          </p:nvSpPr>
          <p:spPr bwMode="auto">
            <a:xfrm>
              <a:off x="6038849" y="1549101"/>
              <a:ext cx="2428875" cy="463849"/>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38100" dir="5400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r>
                <a:rPr lang="en-US" sz="1600" b="1" dirty="0" smtClean="0">
                  <a:solidFill>
                    <a:srgbClr val="FFFFFF"/>
                  </a:solidFill>
                </a:rPr>
                <a:t>vShield Endpoint 1.0</a:t>
              </a:r>
            </a:p>
          </p:txBody>
        </p:sp>
        <p:sp>
          <p:nvSpPr>
            <p:cNvPr id="61" name="TextBox 60"/>
            <p:cNvSpPr txBox="1"/>
            <p:nvPr/>
          </p:nvSpPr>
          <p:spPr>
            <a:xfrm>
              <a:off x="6048375" y="2038350"/>
              <a:ext cx="2647950" cy="307777"/>
            </a:xfrm>
            <a:prstGeom prst="rect">
              <a:avLst/>
            </a:prstGeom>
            <a:noFill/>
          </p:spPr>
          <p:txBody>
            <a:bodyPr wrap="square" rtlCol="0">
              <a:spAutoFit/>
            </a:bodyPr>
            <a:lstStyle/>
            <a:p>
              <a:pPr algn="l"/>
              <a:r>
                <a:rPr lang="zh-CN" altLang="en-US" sz="1400" dirty="0" smtClean="0">
                  <a:solidFill>
                    <a:srgbClr val="333333"/>
                  </a:solidFill>
                </a:rPr>
                <a:t>实现低负载的防病毒解决方案</a:t>
              </a:r>
              <a:endParaRPr lang="en-US" sz="1400" dirty="0" smtClean="0">
                <a:solidFill>
                  <a:srgbClr val="333333"/>
                </a:solidFill>
              </a:endParaRPr>
            </a:p>
          </p:txBody>
        </p:sp>
      </p:grpSp>
      <p:pic>
        <p:nvPicPr>
          <p:cNvPr id="62" name="Picture 8" descr="ICON_Server_flat_Q408.png"/>
          <p:cNvPicPr>
            <a:picLocks noChangeAspect="1"/>
          </p:cNvPicPr>
          <p:nvPr>
            <p:custDataLst>
              <p:tags r:id="rId8"/>
            </p:custDataLst>
          </p:nvPr>
        </p:nvPicPr>
        <p:blipFill>
          <a:blip r:embed="rId14" cstate="email"/>
          <a:srcRect/>
          <a:stretch>
            <a:fillRect/>
          </a:stretch>
        </p:blipFill>
        <p:spPr bwMode="auto">
          <a:xfrm>
            <a:off x="5167788" y="5604279"/>
            <a:ext cx="1077010" cy="348730"/>
          </a:xfrm>
          <a:prstGeom prst="rect">
            <a:avLst/>
          </a:prstGeom>
          <a:noFill/>
          <a:ln w="9525">
            <a:noFill/>
            <a:miter lim="800000"/>
            <a:headEnd/>
            <a:tailEnd/>
          </a:ln>
        </p:spPr>
      </p:pic>
      <p:pic>
        <p:nvPicPr>
          <p:cNvPr id="63" name="Picture 8" descr="ICON_Server_flat_Q408.png"/>
          <p:cNvPicPr>
            <a:picLocks noChangeAspect="1"/>
          </p:cNvPicPr>
          <p:nvPr>
            <p:custDataLst>
              <p:tags r:id="rId9"/>
            </p:custDataLst>
          </p:nvPr>
        </p:nvPicPr>
        <p:blipFill>
          <a:blip r:embed="rId14" cstate="email"/>
          <a:srcRect/>
          <a:stretch>
            <a:fillRect/>
          </a:stretch>
        </p:blipFill>
        <p:spPr bwMode="auto">
          <a:xfrm>
            <a:off x="6370946" y="5604279"/>
            <a:ext cx="1077010" cy="348730"/>
          </a:xfrm>
          <a:prstGeom prst="rect">
            <a:avLst/>
          </a:prstGeom>
          <a:noFill/>
          <a:ln w="9525">
            <a:noFill/>
            <a:miter lim="800000"/>
            <a:headEnd/>
            <a:tailEnd/>
          </a:ln>
        </p:spPr>
      </p:pic>
      <p:pic>
        <p:nvPicPr>
          <p:cNvPr id="64" name="Picture 8" descr="ICON_Server_flat_Q408.png"/>
          <p:cNvPicPr>
            <a:picLocks noChangeAspect="1"/>
          </p:cNvPicPr>
          <p:nvPr>
            <p:custDataLst>
              <p:tags r:id="rId10"/>
            </p:custDataLst>
          </p:nvPr>
        </p:nvPicPr>
        <p:blipFill>
          <a:blip r:embed="rId14" cstate="email"/>
          <a:srcRect/>
          <a:stretch>
            <a:fillRect/>
          </a:stretch>
        </p:blipFill>
        <p:spPr bwMode="auto">
          <a:xfrm>
            <a:off x="7574103" y="5604279"/>
            <a:ext cx="1077010" cy="348730"/>
          </a:xfrm>
          <a:prstGeom prst="rect">
            <a:avLst/>
          </a:prstGeom>
          <a:noFill/>
          <a:ln w="9525">
            <a:noFill/>
            <a:miter lim="800000"/>
            <a:headEnd/>
            <a:tailEnd/>
          </a:ln>
        </p:spPr>
      </p:pic>
      <p:sp>
        <p:nvSpPr>
          <p:cNvPr id="65" name="TextBox 64"/>
          <p:cNvSpPr txBox="1"/>
          <p:nvPr/>
        </p:nvSpPr>
        <p:spPr>
          <a:xfrm>
            <a:off x="1764639" y="2567725"/>
            <a:ext cx="1862946" cy="276999"/>
          </a:xfrm>
          <a:prstGeom prst="rect">
            <a:avLst/>
          </a:prstGeom>
          <a:noFill/>
        </p:spPr>
        <p:txBody>
          <a:bodyPr wrap="square" rtlCol="0">
            <a:spAutoFit/>
          </a:bodyPr>
          <a:lstStyle/>
          <a:p>
            <a:pPr algn="l"/>
            <a:r>
              <a:rPr lang="en-US" sz="1200" b="1" dirty="0" smtClean="0">
                <a:solidFill>
                  <a:srgbClr val="333333"/>
                </a:solidFill>
                <a:latin typeface="+mn-lt"/>
                <a:ea typeface="+mn-ea"/>
              </a:rPr>
              <a:t>Virtual Datacenter 1</a:t>
            </a:r>
          </a:p>
        </p:txBody>
      </p:sp>
      <p:sp>
        <p:nvSpPr>
          <p:cNvPr id="66" name="Rounded Rectangle 105"/>
          <p:cNvSpPr/>
          <p:nvPr>
            <p:custDataLst>
              <p:tags r:id="rId11"/>
            </p:custDataLst>
          </p:nvPr>
        </p:nvSpPr>
        <p:spPr bwMode="auto">
          <a:xfrm>
            <a:off x="5329988" y="2546666"/>
            <a:ext cx="3176337" cy="1887955"/>
          </a:xfrm>
          <a:prstGeom prst="roundRect">
            <a:avLst>
              <a:gd name="adj" fmla="val 6944"/>
            </a:avLst>
          </a:prstGeom>
          <a:noFill/>
          <a:ln w="38100">
            <a:solidFill>
              <a:schemeClr val="accent1">
                <a:lumMod val="50000"/>
              </a:schemeClr>
            </a:solidFill>
            <a:prstDash val="sysDash"/>
            <a:round/>
            <a:headEnd/>
            <a:tailEnd/>
          </a:ln>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smtClean="0">
              <a:solidFill>
                <a:srgbClr val="FFFFFF"/>
              </a:solidFill>
            </a:endParaRPr>
          </a:p>
        </p:txBody>
      </p:sp>
      <p:sp>
        <p:nvSpPr>
          <p:cNvPr id="67" name="TextBox 66"/>
          <p:cNvSpPr txBox="1"/>
          <p:nvPr/>
        </p:nvSpPr>
        <p:spPr>
          <a:xfrm>
            <a:off x="6749714" y="2586775"/>
            <a:ext cx="1925051" cy="276999"/>
          </a:xfrm>
          <a:prstGeom prst="rect">
            <a:avLst/>
          </a:prstGeom>
          <a:noFill/>
        </p:spPr>
        <p:txBody>
          <a:bodyPr wrap="square" rtlCol="0">
            <a:spAutoFit/>
          </a:bodyPr>
          <a:lstStyle/>
          <a:p>
            <a:pPr algn="l"/>
            <a:r>
              <a:rPr lang="en-US" sz="1200" b="1" dirty="0" smtClean="0">
                <a:solidFill>
                  <a:srgbClr val="333333"/>
                </a:solidFill>
                <a:latin typeface="+mn-lt"/>
                <a:ea typeface="+mn-ea"/>
              </a:rPr>
              <a:t>Virtual Datacenter 2</a:t>
            </a:r>
          </a:p>
        </p:txBody>
      </p:sp>
      <p:grpSp>
        <p:nvGrpSpPr>
          <p:cNvPr id="68" name="Group 145"/>
          <p:cNvGrpSpPr/>
          <p:nvPr/>
        </p:nvGrpSpPr>
        <p:grpSpPr>
          <a:xfrm>
            <a:off x="5427587" y="2864834"/>
            <a:ext cx="1143000" cy="1485900"/>
            <a:chOff x="5138819" y="3382210"/>
            <a:chExt cx="1143000" cy="1485900"/>
          </a:xfrm>
        </p:grpSpPr>
        <p:pic>
          <p:nvPicPr>
            <p:cNvPr id="69" name="Picture 10" descr="ICON_VM_basic_flat_R2_Q408.png"/>
            <p:cNvPicPr>
              <a:picLocks noChangeAspect="1"/>
            </p:cNvPicPr>
            <p:nvPr/>
          </p:nvPicPr>
          <p:blipFill>
            <a:blip r:embed="rId15" cstate="email"/>
            <a:srcRect/>
            <a:stretch>
              <a:fillRect/>
            </a:stretch>
          </p:blipFill>
          <p:spPr bwMode="auto">
            <a:xfrm>
              <a:off x="5277019" y="4492334"/>
              <a:ext cx="255514" cy="255514"/>
            </a:xfrm>
            <a:prstGeom prst="rect">
              <a:avLst/>
            </a:prstGeom>
            <a:noFill/>
            <a:ln w="9525">
              <a:noFill/>
              <a:miter lim="800000"/>
              <a:headEnd/>
              <a:tailEnd/>
            </a:ln>
          </p:spPr>
        </p:pic>
        <p:pic>
          <p:nvPicPr>
            <p:cNvPr id="70" name="Picture 12" descr="ICON_VM_basic_flat_R2_Q408.png"/>
            <p:cNvPicPr>
              <a:picLocks noChangeAspect="1"/>
            </p:cNvPicPr>
            <p:nvPr/>
          </p:nvPicPr>
          <p:blipFill>
            <a:blip r:embed="rId15" cstate="email"/>
            <a:srcRect/>
            <a:stretch>
              <a:fillRect/>
            </a:stretch>
          </p:blipFill>
          <p:spPr bwMode="auto">
            <a:xfrm>
              <a:off x="5578822" y="4492334"/>
              <a:ext cx="255514" cy="255514"/>
            </a:xfrm>
            <a:prstGeom prst="rect">
              <a:avLst/>
            </a:prstGeom>
            <a:noFill/>
            <a:ln w="9525">
              <a:noFill/>
              <a:miter lim="800000"/>
              <a:headEnd/>
              <a:tailEnd/>
            </a:ln>
          </p:spPr>
        </p:pic>
        <p:pic>
          <p:nvPicPr>
            <p:cNvPr id="71" name="Picture 13" descr="ICON_VM_basic_flat_R2_Q408.png"/>
            <p:cNvPicPr>
              <a:picLocks noChangeAspect="1"/>
            </p:cNvPicPr>
            <p:nvPr/>
          </p:nvPicPr>
          <p:blipFill>
            <a:blip r:embed="rId15" cstate="email"/>
            <a:srcRect/>
            <a:stretch>
              <a:fillRect/>
            </a:stretch>
          </p:blipFill>
          <p:spPr bwMode="auto">
            <a:xfrm>
              <a:off x="5880625" y="4492334"/>
              <a:ext cx="255514" cy="255514"/>
            </a:xfrm>
            <a:prstGeom prst="rect">
              <a:avLst/>
            </a:prstGeom>
            <a:noFill/>
            <a:ln w="9525">
              <a:noFill/>
              <a:miter lim="800000"/>
              <a:headEnd/>
              <a:tailEnd/>
            </a:ln>
          </p:spPr>
        </p:pic>
        <p:pic>
          <p:nvPicPr>
            <p:cNvPr id="72" name="Picture 10" descr="ICON_VM_basic_flat_R2_Q408.png"/>
            <p:cNvPicPr>
              <a:picLocks noChangeAspect="1"/>
            </p:cNvPicPr>
            <p:nvPr/>
          </p:nvPicPr>
          <p:blipFill>
            <a:blip r:embed="rId15" cstate="email"/>
            <a:srcRect/>
            <a:stretch>
              <a:fillRect/>
            </a:stretch>
          </p:blipFill>
          <p:spPr bwMode="auto">
            <a:xfrm>
              <a:off x="5277017" y="4187534"/>
              <a:ext cx="255514" cy="255514"/>
            </a:xfrm>
            <a:prstGeom prst="rect">
              <a:avLst/>
            </a:prstGeom>
            <a:noFill/>
            <a:ln w="9525">
              <a:noFill/>
              <a:miter lim="800000"/>
              <a:headEnd/>
              <a:tailEnd/>
            </a:ln>
          </p:spPr>
        </p:pic>
        <p:pic>
          <p:nvPicPr>
            <p:cNvPr id="73" name="Picture 12" descr="ICON_VM_basic_flat_R2_Q408.png"/>
            <p:cNvPicPr>
              <a:picLocks noChangeAspect="1"/>
            </p:cNvPicPr>
            <p:nvPr/>
          </p:nvPicPr>
          <p:blipFill>
            <a:blip r:embed="rId15" cstate="email"/>
            <a:srcRect/>
            <a:stretch>
              <a:fillRect/>
            </a:stretch>
          </p:blipFill>
          <p:spPr bwMode="auto">
            <a:xfrm>
              <a:off x="5578820" y="4187534"/>
              <a:ext cx="255514" cy="255514"/>
            </a:xfrm>
            <a:prstGeom prst="rect">
              <a:avLst/>
            </a:prstGeom>
            <a:noFill/>
            <a:ln w="9525">
              <a:noFill/>
              <a:miter lim="800000"/>
              <a:headEnd/>
              <a:tailEnd/>
            </a:ln>
          </p:spPr>
        </p:pic>
        <p:pic>
          <p:nvPicPr>
            <p:cNvPr id="74" name="Picture 13" descr="ICON_VM_basic_flat_R2_Q408.png"/>
            <p:cNvPicPr>
              <a:picLocks noChangeAspect="1"/>
            </p:cNvPicPr>
            <p:nvPr/>
          </p:nvPicPr>
          <p:blipFill>
            <a:blip r:embed="rId15" cstate="email"/>
            <a:srcRect/>
            <a:stretch>
              <a:fillRect/>
            </a:stretch>
          </p:blipFill>
          <p:spPr bwMode="auto">
            <a:xfrm>
              <a:off x="5880623" y="4187534"/>
              <a:ext cx="255514" cy="255514"/>
            </a:xfrm>
            <a:prstGeom prst="rect">
              <a:avLst/>
            </a:prstGeom>
            <a:noFill/>
            <a:ln w="9525">
              <a:noFill/>
              <a:miter lim="800000"/>
              <a:headEnd/>
              <a:tailEnd/>
            </a:ln>
          </p:spPr>
        </p:pic>
        <p:pic>
          <p:nvPicPr>
            <p:cNvPr id="75" name="Picture 10" descr="ICON_VM_basic_flat_R2_Q408.png"/>
            <p:cNvPicPr>
              <a:picLocks noChangeAspect="1"/>
            </p:cNvPicPr>
            <p:nvPr/>
          </p:nvPicPr>
          <p:blipFill>
            <a:blip r:embed="rId15" cstate="email"/>
            <a:srcRect/>
            <a:stretch>
              <a:fillRect/>
            </a:stretch>
          </p:blipFill>
          <p:spPr bwMode="auto">
            <a:xfrm>
              <a:off x="5277019" y="3873769"/>
              <a:ext cx="255514" cy="255514"/>
            </a:xfrm>
            <a:prstGeom prst="rect">
              <a:avLst/>
            </a:prstGeom>
            <a:noFill/>
            <a:ln w="9525">
              <a:noFill/>
              <a:miter lim="800000"/>
              <a:headEnd/>
              <a:tailEnd/>
            </a:ln>
          </p:spPr>
        </p:pic>
        <p:pic>
          <p:nvPicPr>
            <p:cNvPr id="76" name="Picture 12" descr="ICON_VM_basic_flat_R2_Q408.png"/>
            <p:cNvPicPr>
              <a:picLocks noChangeAspect="1"/>
            </p:cNvPicPr>
            <p:nvPr/>
          </p:nvPicPr>
          <p:blipFill>
            <a:blip r:embed="rId15" cstate="email"/>
            <a:srcRect/>
            <a:stretch>
              <a:fillRect/>
            </a:stretch>
          </p:blipFill>
          <p:spPr bwMode="auto">
            <a:xfrm>
              <a:off x="5578822" y="3873769"/>
              <a:ext cx="255514" cy="255514"/>
            </a:xfrm>
            <a:prstGeom prst="rect">
              <a:avLst/>
            </a:prstGeom>
            <a:noFill/>
            <a:ln w="9525">
              <a:noFill/>
              <a:miter lim="800000"/>
              <a:headEnd/>
              <a:tailEnd/>
            </a:ln>
          </p:spPr>
        </p:pic>
        <p:pic>
          <p:nvPicPr>
            <p:cNvPr id="77" name="Picture 13" descr="ICON_VM_basic_flat_R2_Q408.png"/>
            <p:cNvPicPr>
              <a:picLocks noChangeAspect="1"/>
            </p:cNvPicPr>
            <p:nvPr/>
          </p:nvPicPr>
          <p:blipFill>
            <a:blip r:embed="rId15" cstate="email"/>
            <a:srcRect/>
            <a:stretch>
              <a:fillRect/>
            </a:stretch>
          </p:blipFill>
          <p:spPr bwMode="auto">
            <a:xfrm>
              <a:off x="5880625" y="3873769"/>
              <a:ext cx="255514" cy="255514"/>
            </a:xfrm>
            <a:prstGeom prst="rect">
              <a:avLst/>
            </a:prstGeom>
            <a:noFill/>
            <a:ln w="9525">
              <a:noFill/>
              <a:miter lim="800000"/>
              <a:headEnd/>
              <a:tailEnd/>
            </a:ln>
          </p:spPr>
        </p:pic>
        <p:sp>
          <p:nvSpPr>
            <p:cNvPr id="78" name="Rounded Rectangle 132"/>
            <p:cNvSpPr/>
            <p:nvPr/>
          </p:nvSpPr>
          <p:spPr bwMode="auto">
            <a:xfrm>
              <a:off x="5138819" y="3382210"/>
              <a:ext cx="1143000" cy="1485900"/>
            </a:xfrm>
            <a:prstGeom prst="roundRect">
              <a:avLst>
                <a:gd name="adj" fmla="val 11111"/>
              </a:avLst>
            </a:prstGeom>
            <a:noFill/>
            <a:ln w="38100">
              <a:solidFill>
                <a:srgbClr val="FF0000"/>
              </a:solidFill>
              <a:prstDash val="sysDash"/>
              <a:round/>
              <a:headEnd/>
              <a:tailEnd/>
            </a:ln>
          </p:spPr>
          <p:txBody>
            <a:bodyPr wrap="square" lIns="0" tIns="0" rIns="0" bIns="0" rtlCol="0" anchor="t"/>
            <a:lstStyle/>
            <a:p>
              <a:pPr marL="0" marR="0" indent="0" algn="ctr" defTabSz="914400" eaLnBrk="1" latinLnBrk="0" hangingPunct="1">
                <a:lnSpc>
                  <a:spcPct val="100000"/>
                </a:lnSpc>
                <a:buClrTx/>
                <a:buSzTx/>
                <a:buFontTx/>
                <a:buNone/>
                <a:tabLst/>
              </a:pPr>
              <a:r>
                <a:rPr lang="en-US" sz="1400" dirty="0" smtClean="0">
                  <a:solidFill>
                    <a:schemeClr val="tx1"/>
                  </a:solidFill>
                </a:rPr>
                <a:t>Web</a:t>
              </a:r>
            </a:p>
          </p:txBody>
        </p:sp>
      </p:grpSp>
      <p:grpSp>
        <p:nvGrpSpPr>
          <p:cNvPr id="79" name="Group 144"/>
          <p:cNvGrpSpPr/>
          <p:nvPr/>
        </p:nvGrpSpPr>
        <p:grpSpPr>
          <a:xfrm>
            <a:off x="7256377" y="2864836"/>
            <a:ext cx="1143000" cy="1485900"/>
            <a:chOff x="7256377" y="3346116"/>
            <a:chExt cx="1143000" cy="1485900"/>
          </a:xfrm>
        </p:grpSpPr>
        <p:pic>
          <p:nvPicPr>
            <p:cNvPr id="80" name="Picture 10" descr="ICON_VM_basic_flat_R2_Q408.png"/>
            <p:cNvPicPr>
              <a:picLocks noChangeAspect="1"/>
            </p:cNvPicPr>
            <p:nvPr/>
          </p:nvPicPr>
          <p:blipFill>
            <a:blip r:embed="rId15" cstate="email"/>
            <a:srcRect/>
            <a:stretch>
              <a:fillRect/>
            </a:stretch>
          </p:blipFill>
          <p:spPr bwMode="auto">
            <a:xfrm>
              <a:off x="7394577" y="4456240"/>
              <a:ext cx="255514" cy="255514"/>
            </a:xfrm>
            <a:prstGeom prst="rect">
              <a:avLst/>
            </a:prstGeom>
            <a:noFill/>
            <a:ln w="9525">
              <a:noFill/>
              <a:miter lim="800000"/>
              <a:headEnd/>
              <a:tailEnd/>
            </a:ln>
          </p:spPr>
        </p:pic>
        <p:pic>
          <p:nvPicPr>
            <p:cNvPr id="81" name="Picture 12" descr="ICON_VM_basic_flat_R2_Q408.png"/>
            <p:cNvPicPr>
              <a:picLocks noChangeAspect="1"/>
            </p:cNvPicPr>
            <p:nvPr/>
          </p:nvPicPr>
          <p:blipFill>
            <a:blip r:embed="rId15" cstate="email"/>
            <a:srcRect/>
            <a:stretch>
              <a:fillRect/>
            </a:stretch>
          </p:blipFill>
          <p:spPr bwMode="auto">
            <a:xfrm>
              <a:off x="7696380" y="4456240"/>
              <a:ext cx="255514" cy="255514"/>
            </a:xfrm>
            <a:prstGeom prst="rect">
              <a:avLst/>
            </a:prstGeom>
            <a:noFill/>
            <a:ln w="9525">
              <a:noFill/>
              <a:miter lim="800000"/>
              <a:headEnd/>
              <a:tailEnd/>
            </a:ln>
          </p:spPr>
        </p:pic>
        <p:pic>
          <p:nvPicPr>
            <p:cNvPr id="82" name="Picture 13" descr="ICON_VM_basic_flat_R2_Q408.png"/>
            <p:cNvPicPr>
              <a:picLocks noChangeAspect="1"/>
            </p:cNvPicPr>
            <p:nvPr/>
          </p:nvPicPr>
          <p:blipFill>
            <a:blip r:embed="rId15" cstate="email"/>
            <a:srcRect/>
            <a:stretch>
              <a:fillRect/>
            </a:stretch>
          </p:blipFill>
          <p:spPr bwMode="auto">
            <a:xfrm>
              <a:off x="7998183" y="4456240"/>
              <a:ext cx="255514" cy="255514"/>
            </a:xfrm>
            <a:prstGeom prst="rect">
              <a:avLst/>
            </a:prstGeom>
            <a:noFill/>
            <a:ln w="9525">
              <a:noFill/>
              <a:miter lim="800000"/>
              <a:headEnd/>
              <a:tailEnd/>
            </a:ln>
          </p:spPr>
        </p:pic>
        <p:pic>
          <p:nvPicPr>
            <p:cNvPr id="83" name="Picture 10" descr="ICON_VM_basic_flat_R2_Q408.png"/>
            <p:cNvPicPr>
              <a:picLocks noChangeAspect="1"/>
            </p:cNvPicPr>
            <p:nvPr/>
          </p:nvPicPr>
          <p:blipFill>
            <a:blip r:embed="rId15" cstate="email"/>
            <a:srcRect/>
            <a:stretch>
              <a:fillRect/>
            </a:stretch>
          </p:blipFill>
          <p:spPr bwMode="auto">
            <a:xfrm>
              <a:off x="7394575" y="4151440"/>
              <a:ext cx="255514" cy="255514"/>
            </a:xfrm>
            <a:prstGeom prst="rect">
              <a:avLst/>
            </a:prstGeom>
            <a:noFill/>
            <a:ln w="9525">
              <a:noFill/>
              <a:miter lim="800000"/>
              <a:headEnd/>
              <a:tailEnd/>
            </a:ln>
          </p:spPr>
        </p:pic>
        <p:pic>
          <p:nvPicPr>
            <p:cNvPr id="84" name="Picture 12" descr="ICON_VM_basic_flat_R2_Q408.png"/>
            <p:cNvPicPr>
              <a:picLocks noChangeAspect="1"/>
            </p:cNvPicPr>
            <p:nvPr/>
          </p:nvPicPr>
          <p:blipFill>
            <a:blip r:embed="rId15" cstate="email"/>
            <a:srcRect/>
            <a:stretch>
              <a:fillRect/>
            </a:stretch>
          </p:blipFill>
          <p:spPr bwMode="auto">
            <a:xfrm>
              <a:off x="7696378" y="4151440"/>
              <a:ext cx="255514" cy="255514"/>
            </a:xfrm>
            <a:prstGeom prst="rect">
              <a:avLst/>
            </a:prstGeom>
            <a:noFill/>
            <a:ln w="9525">
              <a:noFill/>
              <a:miter lim="800000"/>
              <a:headEnd/>
              <a:tailEnd/>
            </a:ln>
          </p:spPr>
        </p:pic>
        <p:pic>
          <p:nvPicPr>
            <p:cNvPr id="85" name="Picture 13" descr="ICON_VM_basic_flat_R2_Q408.png"/>
            <p:cNvPicPr>
              <a:picLocks noChangeAspect="1"/>
            </p:cNvPicPr>
            <p:nvPr/>
          </p:nvPicPr>
          <p:blipFill>
            <a:blip r:embed="rId15" cstate="email"/>
            <a:srcRect/>
            <a:stretch>
              <a:fillRect/>
            </a:stretch>
          </p:blipFill>
          <p:spPr bwMode="auto">
            <a:xfrm>
              <a:off x="7998181" y="4151440"/>
              <a:ext cx="255514" cy="255514"/>
            </a:xfrm>
            <a:prstGeom prst="rect">
              <a:avLst/>
            </a:prstGeom>
            <a:noFill/>
            <a:ln w="9525">
              <a:noFill/>
              <a:miter lim="800000"/>
              <a:headEnd/>
              <a:tailEnd/>
            </a:ln>
          </p:spPr>
        </p:pic>
        <p:pic>
          <p:nvPicPr>
            <p:cNvPr id="86" name="Picture 10" descr="ICON_VM_basic_flat_R2_Q408.png"/>
            <p:cNvPicPr>
              <a:picLocks noChangeAspect="1"/>
            </p:cNvPicPr>
            <p:nvPr/>
          </p:nvPicPr>
          <p:blipFill>
            <a:blip r:embed="rId15" cstate="email"/>
            <a:srcRect/>
            <a:stretch>
              <a:fillRect/>
            </a:stretch>
          </p:blipFill>
          <p:spPr bwMode="auto">
            <a:xfrm>
              <a:off x="7394577" y="3837675"/>
              <a:ext cx="255514" cy="255514"/>
            </a:xfrm>
            <a:prstGeom prst="rect">
              <a:avLst/>
            </a:prstGeom>
            <a:noFill/>
            <a:ln w="9525">
              <a:noFill/>
              <a:miter lim="800000"/>
              <a:headEnd/>
              <a:tailEnd/>
            </a:ln>
          </p:spPr>
        </p:pic>
        <p:pic>
          <p:nvPicPr>
            <p:cNvPr id="87" name="Picture 12" descr="ICON_VM_basic_flat_R2_Q408.png"/>
            <p:cNvPicPr>
              <a:picLocks noChangeAspect="1"/>
            </p:cNvPicPr>
            <p:nvPr/>
          </p:nvPicPr>
          <p:blipFill>
            <a:blip r:embed="rId15" cstate="email"/>
            <a:srcRect/>
            <a:stretch>
              <a:fillRect/>
            </a:stretch>
          </p:blipFill>
          <p:spPr bwMode="auto">
            <a:xfrm>
              <a:off x="7696380" y="3837675"/>
              <a:ext cx="255514" cy="255514"/>
            </a:xfrm>
            <a:prstGeom prst="rect">
              <a:avLst/>
            </a:prstGeom>
            <a:noFill/>
            <a:ln w="9525">
              <a:noFill/>
              <a:miter lim="800000"/>
              <a:headEnd/>
              <a:tailEnd/>
            </a:ln>
          </p:spPr>
        </p:pic>
        <p:pic>
          <p:nvPicPr>
            <p:cNvPr id="88" name="Picture 13" descr="ICON_VM_basic_flat_R2_Q408.png"/>
            <p:cNvPicPr>
              <a:picLocks noChangeAspect="1"/>
            </p:cNvPicPr>
            <p:nvPr/>
          </p:nvPicPr>
          <p:blipFill>
            <a:blip r:embed="rId15" cstate="email"/>
            <a:srcRect/>
            <a:stretch>
              <a:fillRect/>
            </a:stretch>
          </p:blipFill>
          <p:spPr bwMode="auto">
            <a:xfrm>
              <a:off x="7998183" y="3837675"/>
              <a:ext cx="255514" cy="255514"/>
            </a:xfrm>
            <a:prstGeom prst="rect">
              <a:avLst/>
            </a:prstGeom>
            <a:noFill/>
            <a:ln w="9525">
              <a:noFill/>
              <a:miter lim="800000"/>
              <a:headEnd/>
              <a:tailEnd/>
            </a:ln>
          </p:spPr>
        </p:pic>
        <p:sp>
          <p:nvSpPr>
            <p:cNvPr id="89" name="Rounded Rectangle 143"/>
            <p:cNvSpPr/>
            <p:nvPr/>
          </p:nvSpPr>
          <p:spPr bwMode="auto">
            <a:xfrm>
              <a:off x="7256377" y="3346116"/>
              <a:ext cx="1143000" cy="1485900"/>
            </a:xfrm>
            <a:prstGeom prst="roundRect">
              <a:avLst>
                <a:gd name="adj" fmla="val 11111"/>
              </a:avLst>
            </a:prstGeom>
            <a:noFill/>
            <a:ln w="38100">
              <a:solidFill>
                <a:srgbClr val="FF0000"/>
              </a:solidFill>
              <a:prstDash val="sysDash"/>
              <a:round/>
              <a:headEnd/>
              <a:tailEnd/>
            </a:ln>
          </p:spPr>
          <p:txBody>
            <a:bodyPr wrap="square" lIns="0" tIns="0" rIns="0" bIns="0" rtlCol="0" anchor="t"/>
            <a:lstStyle/>
            <a:p>
              <a:pPr marL="0" marR="0" indent="0" algn="ctr" defTabSz="914400" eaLnBrk="1" latinLnBrk="0" hangingPunct="1">
                <a:lnSpc>
                  <a:spcPct val="100000"/>
                </a:lnSpc>
                <a:buClrTx/>
                <a:buSzTx/>
                <a:buFontTx/>
                <a:buNone/>
                <a:tabLst/>
              </a:pPr>
              <a:r>
                <a:rPr lang="en-US" sz="1400" dirty="0" smtClean="0">
                  <a:solidFill>
                    <a:schemeClr val="tx1"/>
                  </a:solidFill>
                </a:rPr>
                <a:t>Test &amp; Dev</a:t>
              </a:r>
            </a:p>
          </p:txBody>
        </p:sp>
      </p:grpSp>
      <p:pic>
        <p:nvPicPr>
          <p:cNvPr id="90" name="Picture 133" descr="VMW_10Q2_ICONvShield_Silver.png"/>
          <p:cNvPicPr>
            <a:picLocks noChangeAspect="1"/>
          </p:cNvPicPr>
          <p:nvPr/>
        </p:nvPicPr>
        <p:blipFill>
          <a:blip r:embed="rId17" cstate="print"/>
          <a:stretch>
            <a:fillRect/>
          </a:stretch>
        </p:blipFill>
        <p:spPr>
          <a:xfrm>
            <a:off x="8298367" y="2337275"/>
            <a:ext cx="503255" cy="596425"/>
          </a:xfrm>
          <a:prstGeom prst="rect">
            <a:avLst/>
          </a:prstGeom>
        </p:spPr>
      </p:pic>
      <p:pic>
        <p:nvPicPr>
          <p:cNvPr id="91" name="Picture 110" descr="VMW_10Q2_ICONvShield_Silver.png"/>
          <p:cNvPicPr>
            <a:picLocks noChangeAspect="1"/>
          </p:cNvPicPr>
          <p:nvPr/>
        </p:nvPicPr>
        <p:blipFill>
          <a:blip r:embed="rId17" cstate="print"/>
          <a:stretch>
            <a:fillRect/>
          </a:stretch>
        </p:blipFill>
        <p:spPr>
          <a:xfrm>
            <a:off x="4469317" y="2337275"/>
            <a:ext cx="503255" cy="596425"/>
          </a:xfrm>
          <a:prstGeom prst="rect">
            <a:avLst/>
          </a:prstGeom>
        </p:spPr>
      </p:pic>
      <p:sp>
        <p:nvSpPr>
          <p:cNvPr id="92" name="TextBox 91"/>
          <p:cNvSpPr txBox="1"/>
          <p:nvPr/>
        </p:nvSpPr>
        <p:spPr>
          <a:xfrm>
            <a:off x="4543425" y="2828925"/>
            <a:ext cx="952500" cy="307777"/>
          </a:xfrm>
          <a:prstGeom prst="rect">
            <a:avLst/>
          </a:prstGeom>
          <a:noFill/>
        </p:spPr>
        <p:txBody>
          <a:bodyPr wrap="square" rtlCol="0">
            <a:spAutoFit/>
          </a:bodyPr>
          <a:lstStyle/>
          <a:p>
            <a:pPr>
              <a:spcAft>
                <a:spcPts val="0"/>
              </a:spcAft>
            </a:pPr>
            <a:r>
              <a:rPr lang="en-US" sz="700" b="1" dirty="0" smtClean="0">
                <a:solidFill>
                  <a:srgbClr val="333333"/>
                </a:solidFill>
                <a:latin typeface="+mn-lt"/>
                <a:ea typeface="+mn-ea"/>
              </a:rPr>
              <a:t>VMware</a:t>
            </a:r>
          </a:p>
          <a:p>
            <a:pPr>
              <a:spcAft>
                <a:spcPts val="0"/>
              </a:spcAft>
            </a:pPr>
            <a:r>
              <a:rPr lang="en-US" sz="700" b="1" dirty="0" smtClean="0">
                <a:solidFill>
                  <a:srgbClr val="333333"/>
                </a:solidFill>
                <a:latin typeface="+mn-lt"/>
                <a:ea typeface="+mn-ea"/>
              </a:rPr>
              <a:t>vShield  </a:t>
            </a:r>
          </a:p>
        </p:txBody>
      </p:sp>
      <p:sp>
        <p:nvSpPr>
          <p:cNvPr id="93" name="TextBox 92"/>
          <p:cNvSpPr txBox="1"/>
          <p:nvPr/>
        </p:nvSpPr>
        <p:spPr>
          <a:xfrm>
            <a:off x="8362950" y="2828925"/>
            <a:ext cx="952500" cy="307777"/>
          </a:xfrm>
          <a:prstGeom prst="rect">
            <a:avLst/>
          </a:prstGeom>
          <a:noFill/>
        </p:spPr>
        <p:txBody>
          <a:bodyPr wrap="square" rtlCol="0">
            <a:spAutoFit/>
          </a:bodyPr>
          <a:lstStyle/>
          <a:p>
            <a:pPr>
              <a:spcAft>
                <a:spcPts val="0"/>
              </a:spcAft>
            </a:pPr>
            <a:r>
              <a:rPr lang="en-US" sz="700" b="1" dirty="0" smtClean="0">
                <a:solidFill>
                  <a:srgbClr val="333333"/>
                </a:solidFill>
                <a:latin typeface="+mn-lt"/>
                <a:ea typeface="+mn-ea"/>
              </a:rPr>
              <a:t>VMware</a:t>
            </a:r>
          </a:p>
          <a:p>
            <a:pPr>
              <a:spcAft>
                <a:spcPts val="0"/>
              </a:spcAft>
            </a:pPr>
            <a:r>
              <a:rPr lang="en-US" sz="700" b="1" dirty="0" smtClean="0">
                <a:solidFill>
                  <a:srgbClr val="333333"/>
                </a:solidFill>
                <a:latin typeface="+mn-lt"/>
                <a:ea typeface="+mn-ea"/>
              </a:rPr>
              <a:t>vShield  </a:t>
            </a:r>
          </a:p>
        </p:txBody>
      </p:sp>
      <p:sp>
        <p:nvSpPr>
          <p:cNvPr id="94" name="Rounded Rectangle 144"/>
          <p:cNvSpPr/>
          <p:nvPr>
            <p:custDataLst>
              <p:tags r:id="rId12"/>
            </p:custDataLst>
          </p:nvPr>
        </p:nvSpPr>
        <p:spPr bwMode="auto">
          <a:xfrm>
            <a:off x="389982" y="4657347"/>
            <a:ext cx="8257005" cy="377767"/>
          </a:xfrm>
          <a:prstGeom prst="roundRect">
            <a:avLst/>
          </a:prstGeom>
          <a:gradFill>
            <a:gsLst>
              <a:gs pos="0">
                <a:srgbClr val="73BC42"/>
              </a:gs>
              <a:gs pos="85000">
                <a:srgbClr val="589731"/>
              </a:gs>
            </a:gsLst>
            <a:lin ang="5400000" scaled="0"/>
          </a:gradFill>
          <a:ln w="12700" cap="flat" cmpd="sng" algn="ctr">
            <a:noFill/>
            <a:prstDash val="solid"/>
            <a:round/>
            <a:headEnd type="none" w="med" len="med"/>
            <a:tailEnd type="none" w="med" len="med"/>
          </a:ln>
          <a:effectLst/>
          <a:scene3d>
            <a:camera prst="orthographicFront"/>
            <a:lightRig rig="threePt" dir="t"/>
          </a:scene3d>
          <a:sp3d>
            <a:bevelT w="44450" h="38100"/>
          </a:sp3d>
        </p:spPr>
        <p:txBody>
          <a:bodyPr vert="horz" wrap="none" lIns="0" tIns="0" rIns="0" bIns="0" numCol="1" rtlCol="0" anchor="ctr" anchorCtr="0" compatLnSpc="1">
            <a:prstTxWarp prst="textNoShape">
              <a:avLst/>
            </a:prstTxWarp>
          </a:bodyPr>
          <a:lstStyle/>
          <a:p>
            <a:pPr>
              <a:defRPr/>
            </a:pPr>
            <a:r>
              <a:rPr lang="en-US" sz="1600" b="1" dirty="0" smtClean="0">
                <a:solidFill>
                  <a:srgbClr val="FFFFFF"/>
                </a:solidFill>
                <a:latin typeface="Arial" charset="0"/>
                <a:ea typeface="ＭＳ Ｐゴシック" pitchFamily="34" charset="-128"/>
              </a:rPr>
              <a:t>VMware vShield Manager</a:t>
            </a:r>
            <a:endParaRPr lang="en-US" sz="1600" b="1" dirty="0">
              <a:solidFill>
                <a:srgbClr val="FFFFFF"/>
              </a:solidFill>
              <a:latin typeface="Arial" charset="0"/>
              <a:ea typeface="ＭＳ Ｐゴシック" pitchFamily="34" charset="-128"/>
            </a:endParaRPr>
          </a:p>
        </p:txBody>
      </p:sp>
      <p:pic>
        <p:nvPicPr>
          <p:cNvPr id="95" name="图片 94" descr="调整大小 Snap1.jpg"/>
          <p:cNvPicPr>
            <a:picLocks noChangeAspect="1"/>
          </p:cNvPicPr>
          <p:nvPr/>
        </p:nvPicPr>
        <p:blipFill>
          <a:blip r:embed="rId18"/>
          <a:stretch>
            <a:fillRect/>
          </a:stretch>
        </p:blipFill>
        <p:spPr>
          <a:xfrm>
            <a:off x="7591425" y="0"/>
            <a:ext cx="1552575" cy="942975"/>
          </a:xfrm>
          <a:prstGeom prst="rect">
            <a:avLst/>
          </a:prstGeom>
        </p:spPr>
      </p:pic>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1000"/>
                                        <p:tgtEl>
                                          <p:spTgt spid="58"/>
                                        </p:tgtEl>
                                      </p:cBhvr>
                                    </p:animEffect>
                                    <p:anim calcmode="lin" valueType="num">
                                      <p:cBhvr>
                                        <p:cTn id="15" dur="1000" fill="hold"/>
                                        <p:tgtEl>
                                          <p:spTgt spid="58"/>
                                        </p:tgtEl>
                                        <p:attrNameLst>
                                          <p:attrName>ppt_x</p:attrName>
                                        </p:attrNameLst>
                                      </p:cBhvr>
                                      <p:tavLst>
                                        <p:tav tm="0">
                                          <p:val>
                                            <p:strVal val="#ppt_x"/>
                                          </p:val>
                                        </p:tav>
                                        <p:tav tm="100000">
                                          <p:val>
                                            <p:strVal val="#ppt_x"/>
                                          </p:val>
                                        </p:tav>
                                      </p:tavLst>
                                    </p:anim>
                                    <p:anim calcmode="lin" valueType="num">
                                      <p:cBhvr>
                                        <p:cTn id="1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500" fill="hold"/>
                                        <p:tgtEl>
                                          <p:spTgt spid="43"/>
                                        </p:tgtEl>
                                        <p:attrNameLst>
                                          <p:attrName>ppt_x</p:attrName>
                                        </p:attrNameLst>
                                      </p:cBhvr>
                                      <p:tavLst>
                                        <p:tav tm="0">
                                          <p:val>
                                            <p:strVal val="#ppt_x"/>
                                          </p:val>
                                        </p:tav>
                                        <p:tav tm="100000">
                                          <p:val>
                                            <p:strVal val="#ppt_x"/>
                                          </p:val>
                                        </p:tav>
                                      </p:tavLst>
                                    </p:anim>
                                    <p:anim calcmode="lin" valueType="num">
                                      <p:cBhvr additive="base">
                                        <p:cTn id="2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第一部分：云计算基础架构和管理</a:t>
            </a:r>
            <a:r>
              <a:rPr lang="en-US" altLang="zh-CN" dirty="0" smtClean="0"/>
              <a:t>——</a:t>
            </a:r>
            <a:r>
              <a:rPr lang="en-US" altLang="zh-CN" dirty="0" err="1" smtClean="0">
                <a:latin typeface="+mj-lt"/>
              </a:rPr>
              <a:t>ChargeBack</a:t>
            </a:r>
            <a:endParaRPr lang="zh-CN" altLang="en-US" dirty="0">
              <a:latin typeface="+mj-lt"/>
            </a:endParaRPr>
          </a:p>
        </p:txBody>
      </p:sp>
      <p:grpSp>
        <p:nvGrpSpPr>
          <p:cNvPr id="4" name="Group 47"/>
          <p:cNvGrpSpPr>
            <a:grpSpLocks/>
          </p:cNvGrpSpPr>
          <p:nvPr/>
        </p:nvGrpSpPr>
        <p:grpSpPr bwMode="auto">
          <a:xfrm>
            <a:off x="533400" y="3657600"/>
            <a:ext cx="2743200" cy="2057400"/>
            <a:chOff x="7086600" y="3314700"/>
            <a:chExt cx="1600200" cy="800100"/>
          </a:xfrm>
        </p:grpSpPr>
        <p:sp>
          <p:nvSpPr>
            <p:cNvPr id="5" name="Rounded Rectangle 34"/>
            <p:cNvSpPr/>
            <p:nvPr/>
          </p:nvSpPr>
          <p:spPr bwMode="auto">
            <a:xfrm>
              <a:off x="7086600" y="3314700"/>
              <a:ext cx="1600200" cy="800100"/>
            </a:xfrm>
            <a:prstGeom prst="roundRect">
              <a:avLst/>
            </a:prstGeom>
            <a:gradFill>
              <a:gsLst>
                <a:gs pos="0">
                  <a:srgbClr val="0F388A"/>
                </a:gs>
                <a:gs pos="100000">
                  <a:srgbClr val="41739B"/>
                </a:gs>
              </a:gsLst>
            </a:gradFill>
            <a:ln w="12700">
              <a:solidFill>
                <a:srgbClr val="1A448A"/>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buClr>
                  <a:schemeClr val="bg1"/>
                </a:buClr>
                <a:defRPr/>
              </a:pPr>
              <a:endParaRPr lang="zh-CN" altLang="zh-CN">
                <a:solidFill>
                  <a:schemeClr val="bg1"/>
                </a:solidFill>
                <a:ea typeface="宋体" pitchFamily="2" charset="-122"/>
              </a:endParaRPr>
            </a:p>
          </p:txBody>
        </p:sp>
        <p:sp>
          <p:nvSpPr>
            <p:cNvPr id="6" name="Freeform 35"/>
            <p:cNvSpPr/>
            <p:nvPr/>
          </p:nvSpPr>
          <p:spPr bwMode="auto">
            <a:xfrm>
              <a:off x="7086600" y="3319639"/>
              <a:ext cx="1582606" cy="387086"/>
            </a:xfrm>
            <a:custGeom>
              <a:avLst/>
              <a:gdLst>
                <a:gd name="connsiteX0" fmla="*/ 1583448 w 1583448"/>
                <a:gd name="connsiteY0" fmla="*/ 387586 h 387586"/>
                <a:gd name="connsiteX1" fmla="*/ 1583448 w 1583448"/>
                <a:gd name="connsiteY1" fmla="*/ 140191 h 387586"/>
                <a:gd name="connsiteX2" fmla="*/ 1575200 w 1583448"/>
                <a:gd name="connsiteY2" fmla="*/ 82465 h 387586"/>
                <a:gd name="connsiteX3" fmla="*/ 1575200 w 1583448"/>
                <a:gd name="connsiteY3" fmla="*/ 82465 h 387586"/>
                <a:gd name="connsiteX4" fmla="*/ 1525718 w 1583448"/>
                <a:gd name="connsiteY4" fmla="*/ 8246 h 387586"/>
                <a:gd name="connsiteX5" fmla="*/ 1467988 w 1583448"/>
                <a:gd name="connsiteY5" fmla="*/ 0 h 387586"/>
                <a:gd name="connsiteX6" fmla="*/ 115459 w 1583448"/>
                <a:gd name="connsiteY6" fmla="*/ 0 h 387586"/>
                <a:gd name="connsiteX7" fmla="*/ 57729 w 1583448"/>
                <a:gd name="connsiteY7" fmla="*/ 16493 h 387586"/>
                <a:gd name="connsiteX8" fmla="*/ 57729 w 1583448"/>
                <a:gd name="connsiteY8" fmla="*/ 16493 h 387586"/>
                <a:gd name="connsiteX9" fmla="*/ 8247 w 1583448"/>
                <a:gd name="connsiteY9" fmla="*/ 74218 h 387586"/>
                <a:gd name="connsiteX10" fmla="*/ 8247 w 1583448"/>
                <a:gd name="connsiteY10" fmla="*/ 74218 h 387586"/>
                <a:gd name="connsiteX11" fmla="*/ 0 w 1583448"/>
                <a:gd name="connsiteY11" fmla="*/ 156684 h 387586"/>
                <a:gd name="connsiteX12" fmla="*/ 0 w 1583448"/>
                <a:gd name="connsiteY12" fmla="*/ 156684 h 38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3448" h="387586">
                  <a:moveTo>
                    <a:pt x="1583448" y="387586"/>
                  </a:moveTo>
                  <a:lnTo>
                    <a:pt x="1583448" y="140191"/>
                  </a:lnTo>
                  <a:lnTo>
                    <a:pt x="1575200" y="82465"/>
                  </a:lnTo>
                  <a:lnTo>
                    <a:pt x="1575200" y="82465"/>
                  </a:lnTo>
                  <a:lnTo>
                    <a:pt x="1525718" y="8246"/>
                  </a:lnTo>
                  <a:lnTo>
                    <a:pt x="1467988" y="0"/>
                  </a:lnTo>
                  <a:lnTo>
                    <a:pt x="115459" y="0"/>
                  </a:lnTo>
                  <a:lnTo>
                    <a:pt x="57729" y="16493"/>
                  </a:lnTo>
                  <a:lnTo>
                    <a:pt x="57729" y="16493"/>
                  </a:lnTo>
                  <a:lnTo>
                    <a:pt x="8247" y="74218"/>
                  </a:lnTo>
                  <a:lnTo>
                    <a:pt x="8247" y="74218"/>
                  </a:lnTo>
                  <a:lnTo>
                    <a:pt x="0" y="156684"/>
                  </a:lnTo>
                  <a:lnTo>
                    <a:pt x="0" y="156684"/>
                  </a:lnTo>
                </a:path>
              </a:pathLst>
            </a:custGeom>
            <a:gradFill flip="none" rotWithShape="1">
              <a:gsLst>
                <a:gs pos="0">
                  <a:schemeClr val="bg1">
                    <a:alpha val="12000"/>
                  </a:schemeClr>
                </a:gs>
                <a:gs pos="88000">
                  <a:schemeClr val="bg1">
                    <a:alpha val="0"/>
                  </a:schemeClr>
                </a:gs>
              </a:gsLst>
              <a:lin ang="18000000" scaled="0"/>
              <a:tileRect/>
            </a:gradFill>
            <a:ln w="9525" cap="flat" cmpd="sng" algn="ctr">
              <a:noFill/>
              <a:prstDash val="solid"/>
              <a:round/>
              <a:headEnd type="none" w="med" len="med"/>
              <a:tailEnd type="none" w="med" len="med"/>
            </a:ln>
            <a:effectLst/>
          </p:spPr>
          <p:txBody>
            <a:bodyPr anchor="ctr"/>
            <a:lstStyle/>
            <a:p>
              <a:pPr>
                <a:buClr>
                  <a:schemeClr val="bg1"/>
                </a:buClr>
                <a:buFont typeface="Arial" pitchFamily="34" charset="0"/>
                <a:buChar char="•"/>
                <a:defRPr/>
              </a:pPr>
              <a:endParaRPr lang="zh-CN" altLang="zh-CN"/>
            </a:p>
          </p:txBody>
        </p:sp>
      </p:grpSp>
      <p:sp>
        <p:nvSpPr>
          <p:cNvPr id="7" name="AutoShape 15"/>
          <p:cNvSpPr>
            <a:spLocks noChangeArrowheads="1"/>
          </p:cNvSpPr>
          <p:nvPr/>
        </p:nvSpPr>
        <p:spPr bwMode="auto">
          <a:xfrm>
            <a:off x="839788" y="1981200"/>
            <a:ext cx="2216150" cy="628650"/>
          </a:xfrm>
          <a:prstGeom prst="triangle">
            <a:avLst>
              <a:gd name="adj" fmla="val 50000"/>
            </a:avLst>
          </a:prstGeom>
          <a:gradFill rotWithShape="1">
            <a:gsLst>
              <a:gs pos="0">
                <a:schemeClr val="accent1"/>
              </a:gs>
              <a:gs pos="100000">
                <a:schemeClr val="accent1">
                  <a:alpha val="0"/>
                </a:schemeClr>
              </a:gs>
            </a:gsLst>
            <a:lin ang="5400000" scaled="1"/>
          </a:gradFill>
          <a:ln w="9525">
            <a:noFill/>
            <a:miter lim="800000"/>
            <a:headEnd/>
            <a:tailEnd/>
          </a:ln>
        </p:spPr>
        <p:txBody>
          <a:bodyPr wrap="none" anchor="ctr"/>
          <a:lstStyle/>
          <a:p>
            <a:endParaRPr lang="zh-CN" altLang="zh-CN">
              <a:ea typeface="Arial Unicode MS" pitchFamily="34" charset="-122"/>
              <a:cs typeface="Arial Unicode MS" pitchFamily="34" charset="-122"/>
            </a:endParaRPr>
          </a:p>
        </p:txBody>
      </p:sp>
      <p:pic>
        <p:nvPicPr>
          <p:cNvPr id="8" name="Picture 5"/>
          <p:cNvPicPr>
            <a:picLocks noChangeAspect="1" noChangeArrowheads="1"/>
          </p:cNvPicPr>
          <p:nvPr/>
        </p:nvPicPr>
        <p:blipFill>
          <a:blip r:embed="rId2"/>
          <a:srcRect/>
          <a:stretch>
            <a:fillRect/>
          </a:stretch>
        </p:blipFill>
        <p:spPr bwMode="auto">
          <a:xfrm>
            <a:off x="1665288" y="1752600"/>
            <a:ext cx="544512" cy="838200"/>
          </a:xfrm>
          <a:prstGeom prst="rect">
            <a:avLst/>
          </a:prstGeom>
          <a:noFill/>
          <a:ln w="9525">
            <a:noFill/>
            <a:miter lim="800000"/>
            <a:headEnd/>
            <a:tailEnd/>
          </a:ln>
        </p:spPr>
      </p:pic>
      <p:pic>
        <p:nvPicPr>
          <p:cNvPr id="9" name="Picture 5" descr="ICON_NetworkSwitch_Q308"/>
          <p:cNvPicPr>
            <a:picLocks noChangeAspect="1" noChangeArrowheads="1"/>
          </p:cNvPicPr>
          <p:nvPr/>
        </p:nvPicPr>
        <p:blipFill>
          <a:blip r:embed="rId3"/>
          <a:srcRect/>
          <a:stretch>
            <a:fillRect/>
          </a:stretch>
        </p:blipFill>
        <p:spPr bwMode="auto">
          <a:xfrm>
            <a:off x="2011363" y="4724400"/>
            <a:ext cx="962025" cy="685800"/>
          </a:xfrm>
          <a:prstGeom prst="rect">
            <a:avLst/>
          </a:prstGeom>
          <a:noFill/>
          <a:ln w="9525">
            <a:noFill/>
            <a:miter lim="800000"/>
            <a:headEnd/>
            <a:tailEnd/>
          </a:ln>
        </p:spPr>
      </p:pic>
      <p:pic>
        <p:nvPicPr>
          <p:cNvPr id="10" name="Picture 356" descr="ICON_CPU_Q308"/>
          <p:cNvPicPr>
            <a:picLocks noChangeAspect="1" noChangeArrowheads="1"/>
          </p:cNvPicPr>
          <p:nvPr/>
        </p:nvPicPr>
        <p:blipFill>
          <a:blip r:embed="rId4"/>
          <a:srcRect/>
          <a:stretch>
            <a:fillRect/>
          </a:stretch>
        </p:blipFill>
        <p:spPr bwMode="auto">
          <a:xfrm>
            <a:off x="1268413" y="3687763"/>
            <a:ext cx="484187" cy="884237"/>
          </a:xfrm>
          <a:prstGeom prst="rect">
            <a:avLst/>
          </a:prstGeom>
          <a:noFill/>
          <a:ln w="9525">
            <a:noFill/>
            <a:miter lim="800000"/>
            <a:headEnd/>
            <a:tailEnd/>
          </a:ln>
        </p:spPr>
      </p:pic>
      <p:pic>
        <p:nvPicPr>
          <p:cNvPr id="11" name="Picture 359" descr="ICON_Memory_Q308"/>
          <p:cNvPicPr>
            <a:picLocks noChangeAspect="1" noChangeArrowheads="1"/>
          </p:cNvPicPr>
          <p:nvPr/>
        </p:nvPicPr>
        <p:blipFill>
          <a:blip r:embed="rId5"/>
          <a:srcRect/>
          <a:stretch>
            <a:fillRect/>
          </a:stretch>
        </p:blipFill>
        <p:spPr bwMode="auto">
          <a:xfrm>
            <a:off x="2057400" y="3838575"/>
            <a:ext cx="762000" cy="809625"/>
          </a:xfrm>
          <a:prstGeom prst="rect">
            <a:avLst/>
          </a:prstGeom>
          <a:noFill/>
          <a:ln w="9525">
            <a:noFill/>
            <a:miter lim="800000"/>
            <a:headEnd/>
            <a:tailEnd/>
          </a:ln>
        </p:spPr>
      </p:pic>
      <p:pic>
        <p:nvPicPr>
          <p:cNvPr id="12" name="Picture 382" descr="ICON_DiscDrive_Q308"/>
          <p:cNvPicPr>
            <a:picLocks noChangeAspect="1" noChangeArrowheads="1"/>
          </p:cNvPicPr>
          <p:nvPr/>
        </p:nvPicPr>
        <p:blipFill>
          <a:blip r:embed="rId6"/>
          <a:srcRect/>
          <a:stretch>
            <a:fillRect/>
          </a:stretch>
        </p:blipFill>
        <p:spPr bwMode="auto">
          <a:xfrm>
            <a:off x="989013" y="4724400"/>
            <a:ext cx="915987" cy="625475"/>
          </a:xfrm>
          <a:prstGeom prst="rect">
            <a:avLst/>
          </a:prstGeom>
          <a:noFill/>
          <a:ln w="9525">
            <a:noFill/>
            <a:miter lim="800000"/>
            <a:headEnd/>
            <a:tailEnd/>
          </a:ln>
        </p:spPr>
      </p:pic>
      <p:pic>
        <p:nvPicPr>
          <p:cNvPr id="13" name="Picture 150" descr="ICON_VM_basic_label_Q308"/>
          <p:cNvPicPr>
            <a:picLocks noChangeAspect="1" noChangeArrowheads="1"/>
          </p:cNvPicPr>
          <p:nvPr/>
        </p:nvPicPr>
        <p:blipFill>
          <a:blip r:embed="rId7"/>
          <a:srcRect/>
          <a:stretch>
            <a:fillRect/>
          </a:stretch>
        </p:blipFill>
        <p:spPr bwMode="auto">
          <a:xfrm>
            <a:off x="681038" y="2667000"/>
            <a:ext cx="919162" cy="1066800"/>
          </a:xfrm>
          <a:prstGeom prst="rect">
            <a:avLst/>
          </a:prstGeom>
          <a:noFill/>
          <a:ln w="9525">
            <a:noFill/>
            <a:miter lim="800000"/>
            <a:headEnd/>
            <a:tailEnd/>
          </a:ln>
        </p:spPr>
      </p:pic>
      <p:pic>
        <p:nvPicPr>
          <p:cNvPr id="14" name="Picture 150" descr="ICON_VM_basic_label_Q308"/>
          <p:cNvPicPr>
            <a:picLocks noChangeAspect="1" noChangeArrowheads="1"/>
          </p:cNvPicPr>
          <p:nvPr/>
        </p:nvPicPr>
        <p:blipFill>
          <a:blip r:embed="rId7"/>
          <a:srcRect/>
          <a:stretch>
            <a:fillRect/>
          </a:stretch>
        </p:blipFill>
        <p:spPr bwMode="auto">
          <a:xfrm>
            <a:off x="1519238" y="2667000"/>
            <a:ext cx="919162" cy="1066800"/>
          </a:xfrm>
          <a:prstGeom prst="rect">
            <a:avLst/>
          </a:prstGeom>
          <a:noFill/>
          <a:ln w="9525">
            <a:noFill/>
            <a:miter lim="800000"/>
            <a:headEnd/>
            <a:tailEnd/>
          </a:ln>
        </p:spPr>
      </p:pic>
      <p:pic>
        <p:nvPicPr>
          <p:cNvPr id="15" name="Picture 150" descr="ICON_VM_basic_label_Q308"/>
          <p:cNvPicPr>
            <a:picLocks noChangeAspect="1" noChangeArrowheads="1"/>
          </p:cNvPicPr>
          <p:nvPr/>
        </p:nvPicPr>
        <p:blipFill>
          <a:blip r:embed="rId7"/>
          <a:srcRect/>
          <a:stretch>
            <a:fillRect/>
          </a:stretch>
        </p:blipFill>
        <p:spPr bwMode="auto">
          <a:xfrm>
            <a:off x="2286000" y="2667000"/>
            <a:ext cx="919163" cy="1066800"/>
          </a:xfrm>
          <a:prstGeom prst="rect">
            <a:avLst/>
          </a:prstGeom>
          <a:noFill/>
          <a:ln w="9525">
            <a:noFill/>
            <a:miter lim="800000"/>
            <a:headEnd/>
            <a:tailEnd/>
          </a:ln>
        </p:spPr>
      </p:pic>
      <p:sp>
        <p:nvSpPr>
          <p:cNvPr id="16" name="AutoShape 32"/>
          <p:cNvSpPr>
            <a:spLocks noChangeArrowheads="1"/>
          </p:cNvSpPr>
          <p:nvPr/>
        </p:nvSpPr>
        <p:spPr bwMode="auto">
          <a:xfrm>
            <a:off x="3932238" y="4330700"/>
            <a:ext cx="4754562" cy="1554163"/>
          </a:xfrm>
          <a:prstGeom prst="roundRect">
            <a:avLst>
              <a:gd name="adj" fmla="val 8718"/>
            </a:avLst>
          </a:prstGeom>
          <a:solidFill>
            <a:schemeClr val="bg1">
              <a:alpha val="47058"/>
            </a:schemeClr>
          </a:solidFill>
          <a:ln w="9525">
            <a:solidFill>
              <a:schemeClr val="bg2"/>
            </a:solidFill>
            <a:round/>
            <a:headEnd/>
            <a:tailEnd/>
          </a:ln>
        </p:spPr>
        <p:txBody>
          <a:bodyPr anchor="ctr"/>
          <a:lstStyle/>
          <a:p>
            <a:pPr marL="342900" indent="-342900">
              <a:spcAft>
                <a:spcPct val="40000"/>
              </a:spcAft>
              <a:buClr>
                <a:schemeClr val="folHlink"/>
              </a:buClr>
              <a:buSzPct val="75000"/>
              <a:buFont typeface="Wingdings 3" pitchFamily="18" charset="2"/>
              <a:buBlip>
                <a:blip r:embed="rId8"/>
              </a:buBlip>
            </a:pPr>
            <a:endParaRPr lang="zh-CN" altLang="zh-CN">
              <a:ea typeface="MS PGothic" pitchFamily="34" charset="-128"/>
            </a:endParaRPr>
          </a:p>
        </p:txBody>
      </p:sp>
      <p:sp>
        <p:nvSpPr>
          <p:cNvPr id="17" name="AutoShape 32"/>
          <p:cNvSpPr>
            <a:spLocks noChangeArrowheads="1"/>
          </p:cNvSpPr>
          <p:nvPr/>
        </p:nvSpPr>
        <p:spPr bwMode="auto">
          <a:xfrm>
            <a:off x="3932238" y="2057400"/>
            <a:ext cx="4754562" cy="2159000"/>
          </a:xfrm>
          <a:prstGeom prst="roundRect">
            <a:avLst>
              <a:gd name="adj" fmla="val 8718"/>
            </a:avLst>
          </a:prstGeom>
          <a:gradFill rotWithShape="1">
            <a:gsLst>
              <a:gs pos="0">
                <a:srgbClr val="DDDDDD"/>
              </a:gs>
              <a:gs pos="100000">
                <a:srgbClr val="FFFFFF"/>
              </a:gs>
            </a:gsLst>
            <a:lin ang="5400000" scaled="1"/>
          </a:gradFill>
          <a:ln w="9525">
            <a:solidFill>
              <a:schemeClr val="bg2"/>
            </a:solidFill>
            <a:round/>
            <a:headEnd/>
            <a:tailEnd/>
          </a:ln>
        </p:spPr>
        <p:txBody>
          <a:bodyPr/>
          <a:lstStyle/>
          <a:p>
            <a:endParaRPr lang="zh-CN" altLang="zh-CN">
              <a:ea typeface="Arial Unicode MS" pitchFamily="34" charset="-122"/>
              <a:cs typeface="Arial Unicode MS" pitchFamily="34" charset="-122"/>
            </a:endParaRPr>
          </a:p>
        </p:txBody>
      </p:sp>
      <p:sp>
        <p:nvSpPr>
          <p:cNvPr id="18" name="Rectangle 5"/>
          <p:cNvSpPr txBox="1">
            <a:spLocks noChangeArrowheads="1"/>
          </p:cNvSpPr>
          <p:nvPr/>
        </p:nvSpPr>
        <p:spPr>
          <a:xfrm>
            <a:off x="3967163" y="2133600"/>
            <a:ext cx="4643437" cy="1885950"/>
          </a:xfrm>
          <a:prstGeom prst="rect">
            <a:avLst/>
          </a:prstGeom>
        </p:spPr>
        <p:txBody>
          <a:bodyPr/>
          <a:lstStyle/>
          <a:p>
            <a:pPr marL="300038" lvl="1" indent="-298450" eaLnBrk="0" hangingPunct="0">
              <a:spcAft>
                <a:spcPct val="40000"/>
              </a:spcAft>
              <a:buClr>
                <a:schemeClr val="folHlink"/>
              </a:buClr>
              <a:buSzPct val="75000"/>
              <a:buFont typeface="Wingdings 3" pitchFamily="18" charset="2"/>
              <a:buBlip>
                <a:blip r:embed="rId8"/>
              </a:buBlip>
              <a:defRPr/>
            </a:pPr>
            <a:r>
              <a:rPr lang="zh-CN" altLang="en-US" sz="1400" b="1" kern="0" dirty="0">
                <a:solidFill>
                  <a:srgbClr val="000000"/>
                </a:solidFill>
                <a:latin typeface="+mn-lt"/>
              </a:rPr>
              <a:t>益处</a:t>
            </a:r>
            <a:endParaRPr lang="en-US" altLang="zh-CN" sz="1400" b="1" kern="0" dirty="0">
              <a:solidFill>
                <a:srgbClr val="000000"/>
              </a:solidFill>
              <a:latin typeface="+mn-lt"/>
            </a:endParaRPr>
          </a:p>
          <a:p>
            <a:pPr marL="300038" lvl="1" indent="-298450" eaLnBrk="0" hangingPunct="0">
              <a:spcAft>
                <a:spcPct val="40000"/>
              </a:spcAft>
              <a:buClr>
                <a:schemeClr val="folHlink"/>
              </a:buClr>
              <a:buSzPct val="75000"/>
              <a:buFont typeface="Wingdings 3" pitchFamily="18" charset="2"/>
              <a:buBlip>
                <a:blip r:embed="rId8"/>
              </a:buBlip>
              <a:defRPr/>
            </a:pPr>
            <a:r>
              <a:rPr lang="zh-CN" altLang="en-US" sz="1400" b="1" kern="0" dirty="0">
                <a:solidFill>
                  <a:srgbClr val="000000"/>
                </a:solidFill>
                <a:latin typeface="+mn-lt"/>
              </a:rPr>
              <a:t>改善资源利用情况</a:t>
            </a:r>
            <a:r>
              <a:rPr lang="en-US" altLang="zh-CN" sz="1400" b="1" kern="0" dirty="0">
                <a:solidFill>
                  <a:srgbClr val="000000"/>
                </a:solidFill>
                <a:latin typeface="+mn-lt"/>
              </a:rPr>
              <a:t>: </a:t>
            </a:r>
          </a:p>
          <a:p>
            <a:pPr marL="300038" lvl="1" indent="-298450" eaLnBrk="0" hangingPunct="0">
              <a:spcAft>
                <a:spcPct val="40000"/>
              </a:spcAft>
              <a:buClr>
                <a:schemeClr val="folHlink"/>
              </a:buClr>
              <a:buSzPct val="75000"/>
              <a:buFont typeface="Wingdings 3" pitchFamily="18" charset="2"/>
              <a:buBlip>
                <a:blip r:embed="rId8"/>
              </a:buBlip>
              <a:defRPr/>
            </a:pPr>
            <a:r>
              <a:rPr lang="zh-CN" altLang="en-US" sz="1400" kern="0" dirty="0">
                <a:solidFill>
                  <a:srgbClr val="000000"/>
                </a:solidFill>
                <a:latin typeface="+mn-lt"/>
              </a:rPr>
              <a:t>使</a:t>
            </a:r>
            <a:r>
              <a:rPr lang="en-US" altLang="zh-CN" sz="1400" kern="0" dirty="0">
                <a:solidFill>
                  <a:srgbClr val="000000"/>
                </a:solidFill>
                <a:latin typeface="+mn-lt"/>
              </a:rPr>
              <a:t>cost</a:t>
            </a:r>
            <a:r>
              <a:rPr lang="zh-CN" altLang="en-US" sz="1400" kern="0" dirty="0">
                <a:solidFill>
                  <a:srgbClr val="000000"/>
                </a:solidFill>
                <a:latin typeface="+mn-lt"/>
              </a:rPr>
              <a:t>与</a:t>
            </a:r>
            <a:r>
              <a:rPr lang="en-US" altLang="zh-CN" sz="1400" kern="0" dirty="0">
                <a:solidFill>
                  <a:srgbClr val="000000"/>
                </a:solidFill>
                <a:latin typeface="+mn-lt"/>
              </a:rPr>
              <a:t>VM</a:t>
            </a:r>
            <a:r>
              <a:rPr lang="zh-CN" altLang="en-US" sz="1400" kern="0" dirty="0">
                <a:solidFill>
                  <a:srgbClr val="000000"/>
                </a:solidFill>
                <a:latin typeface="+mn-lt"/>
              </a:rPr>
              <a:t>建立计费关系，提升</a:t>
            </a:r>
            <a:r>
              <a:rPr lang="en-US" altLang="zh-CN" sz="1400" kern="0" dirty="0">
                <a:solidFill>
                  <a:srgbClr val="000000"/>
                </a:solidFill>
                <a:latin typeface="+mn-lt"/>
              </a:rPr>
              <a:t>SLA</a:t>
            </a:r>
          </a:p>
          <a:p>
            <a:pPr marL="300038" lvl="1" indent="-298450" eaLnBrk="0" hangingPunct="0">
              <a:spcAft>
                <a:spcPct val="40000"/>
              </a:spcAft>
              <a:buClr>
                <a:schemeClr val="folHlink"/>
              </a:buClr>
              <a:buSzPct val="75000"/>
              <a:buFont typeface="Wingdings 3" pitchFamily="18" charset="2"/>
              <a:buBlip>
                <a:blip r:embed="rId8"/>
              </a:buBlip>
              <a:defRPr/>
            </a:pPr>
            <a:r>
              <a:rPr lang="zh-CN" altLang="en-US" sz="1400" b="1" kern="0" dirty="0">
                <a:solidFill>
                  <a:srgbClr val="000000"/>
                </a:solidFill>
                <a:latin typeface="+mn-lt"/>
              </a:rPr>
              <a:t>预算优化</a:t>
            </a:r>
            <a:r>
              <a:rPr lang="en-US" altLang="zh-CN" sz="1400" kern="0" dirty="0">
                <a:solidFill>
                  <a:srgbClr val="000000"/>
                </a:solidFill>
                <a:latin typeface="+mn-lt"/>
              </a:rPr>
              <a:t>:</a:t>
            </a:r>
          </a:p>
          <a:p>
            <a:pPr marL="300038" lvl="1" indent="-298450" eaLnBrk="0" hangingPunct="0">
              <a:spcAft>
                <a:spcPct val="40000"/>
              </a:spcAft>
              <a:buClr>
                <a:schemeClr val="folHlink"/>
              </a:buClr>
              <a:buSzPct val="75000"/>
              <a:buFont typeface="Wingdings 3" pitchFamily="18" charset="2"/>
              <a:buBlip>
                <a:blip r:embed="rId8"/>
              </a:buBlip>
              <a:defRPr/>
            </a:pPr>
            <a:r>
              <a:rPr lang="zh-CN" altLang="en-US" sz="1400" kern="0" dirty="0">
                <a:solidFill>
                  <a:srgbClr val="000000"/>
                </a:solidFill>
                <a:latin typeface="+mn-lt"/>
              </a:rPr>
              <a:t>业务部门能够知晓他们使用的资源总量以及尚未使用的部分，为他们提供了优化资源、节省成本的依据。</a:t>
            </a:r>
            <a:endParaRPr lang="en-US" altLang="zh-CN" sz="1400" kern="0" dirty="0">
              <a:solidFill>
                <a:srgbClr val="000000"/>
              </a:solidFill>
              <a:latin typeface="+mn-lt"/>
            </a:endParaRPr>
          </a:p>
        </p:txBody>
      </p:sp>
      <p:sp>
        <p:nvSpPr>
          <p:cNvPr id="19" name="Rectangle 21"/>
          <p:cNvSpPr>
            <a:spLocks noChangeArrowheads="1"/>
          </p:cNvSpPr>
          <p:nvPr/>
        </p:nvSpPr>
        <p:spPr bwMode="auto">
          <a:xfrm>
            <a:off x="3954463" y="4391025"/>
            <a:ext cx="4467225" cy="1462088"/>
          </a:xfrm>
          <a:prstGeom prst="rect">
            <a:avLst/>
          </a:prstGeom>
          <a:noFill/>
          <a:ln w="9525">
            <a:noFill/>
            <a:miter lim="800000"/>
            <a:headEnd/>
            <a:tailEnd/>
          </a:ln>
        </p:spPr>
        <p:txBody>
          <a:bodyPr/>
          <a:lstStyle/>
          <a:p>
            <a:pPr marL="300038" lvl="1" indent="-298450" eaLnBrk="0" hangingPunct="0">
              <a:lnSpc>
                <a:spcPct val="90000"/>
              </a:lnSpc>
              <a:spcAft>
                <a:spcPct val="40000"/>
              </a:spcAft>
              <a:buClr>
                <a:schemeClr val="folHlink"/>
              </a:buClr>
              <a:buSzPct val="75000"/>
              <a:buFont typeface="Wingdings 3" pitchFamily="18" charset="2"/>
              <a:buBlip>
                <a:blip r:embed="rId8"/>
              </a:buBlip>
            </a:pPr>
            <a:r>
              <a:rPr lang="zh-CN" altLang="en-US" sz="1400" b="1">
                <a:solidFill>
                  <a:srgbClr val="000000"/>
                </a:solidFill>
              </a:rPr>
              <a:t>主要特点</a:t>
            </a:r>
            <a:endParaRPr lang="en-US" altLang="zh-CN" sz="1400" b="1">
              <a:solidFill>
                <a:srgbClr val="000000"/>
              </a:solidFill>
            </a:endParaRPr>
          </a:p>
          <a:p>
            <a:pPr marL="300038" lvl="1" indent="-298450" eaLnBrk="0" hangingPunct="0">
              <a:lnSpc>
                <a:spcPct val="90000"/>
              </a:lnSpc>
              <a:spcAft>
                <a:spcPct val="40000"/>
              </a:spcAft>
              <a:buClr>
                <a:schemeClr val="folHlink"/>
              </a:buClr>
              <a:buSzPct val="75000"/>
              <a:buFont typeface="Wingdings 3" pitchFamily="18" charset="2"/>
              <a:buBlip>
                <a:blip r:embed="rId8"/>
              </a:buBlip>
            </a:pPr>
            <a:r>
              <a:rPr lang="zh-CN" altLang="en-US" sz="1400">
                <a:solidFill>
                  <a:srgbClr val="000000"/>
                </a:solidFill>
              </a:rPr>
              <a:t>固定的、已分配的、以利用的资源都可以与成本建立联系</a:t>
            </a:r>
            <a:endParaRPr lang="en-US" altLang="zh-CN" sz="1400">
              <a:solidFill>
                <a:srgbClr val="000000"/>
              </a:solidFill>
            </a:endParaRPr>
          </a:p>
          <a:p>
            <a:pPr marL="300038" lvl="1" indent="-298450" eaLnBrk="0" hangingPunct="0">
              <a:lnSpc>
                <a:spcPct val="90000"/>
              </a:lnSpc>
              <a:spcAft>
                <a:spcPct val="40000"/>
              </a:spcAft>
              <a:buClr>
                <a:schemeClr val="folHlink"/>
              </a:buClr>
              <a:buSzPct val="75000"/>
              <a:buFont typeface="Wingdings 3" pitchFamily="18" charset="2"/>
              <a:buBlip>
                <a:blip r:embed="rId8"/>
              </a:buBlip>
            </a:pPr>
            <a:r>
              <a:rPr lang="zh-CN" altLang="en-US" sz="1400">
                <a:solidFill>
                  <a:srgbClr val="000000"/>
                </a:solidFill>
              </a:rPr>
              <a:t>能够掌管虚拟架构中不同等级的虚拟机数量</a:t>
            </a:r>
            <a:endParaRPr lang="en-US" altLang="zh-CN" sz="1400">
              <a:solidFill>
                <a:srgbClr val="000000"/>
              </a:solidFill>
            </a:endParaRPr>
          </a:p>
          <a:p>
            <a:pPr marL="300038" lvl="1" indent="-298450" eaLnBrk="0" hangingPunct="0">
              <a:lnSpc>
                <a:spcPct val="90000"/>
              </a:lnSpc>
              <a:spcAft>
                <a:spcPct val="40000"/>
              </a:spcAft>
              <a:buClr>
                <a:schemeClr val="folHlink"/>
              </a:buClr>
              <a:buSzPct val="75000"/>
              <a:buFont typeface="Wingdings 3" pitchFamily="18" charset="2"/>
              <a:buBlip>
                <a:blip r:embed="rId8"/>
              </a:buBlip>
            </a:pPr>
            <a:r>
              <a:rPr lang="zh-CN" altLang="en-US" sz="1400">
                <a:solidFill>
                  <a:srgbClr val="000000"/>
                </a:solidFill>
              </a:rPr>
              <a:t>能够提供</a:t>
            </a:r>
            <a:r>
              <a:rPr lang="en-US" altLang="zh-CN" sz="1400">
                <a:solidFill>
                  <a:srgbClr val="000000"/>
                </a:solidFill>
              </a:rPr>
              <a:t>report</a:t>
            </a:r>
            <a:r>
              <a:rPr lang="zh-CN" altLang="en-US" sz="1400">
                <a:solidFill>
                  <a:srgbClr val="000000"/>
                </a:solidFill>
              </a:rPr>
              <a:t>或者通过</a:t>
            </a:r>
            <a:r>
              <a:rPr lang="en-US" altLang="zh-CN" sz="1400">
                <a:solidFill>
                  <a:srgbClr val="000000"/>
                </a:solidFill>
              </a:rPr>
              <a:t>email</a:t>
            </a:r>
            <a:r>
              <a:rPr lang="zh-CN" altLang="en-US" sz="1400">
                <a:solidFill>
                  <a:srgbClr val="000000"/>
                </a:solidFill>
              </a:rPr>
              <a:t>等方式供管理者使用</a:t>
            </a:r>
            <a:endParaRPr lang="en-US" altLang="zh-CN" sz="1400">
              <a:solidFill>
                <a:srgbClr val="000000"/>
              </a:solidFill>
            </a:endParaRPr>
          </a:p>
        </p:txBody>
      </p:sp>
      <p:sp>
        <p:nvSpPr>
          <p:cNvPr id="20" name="Rectangle 20"/>
          <p:cNvSpPr>
            <a:spLocks noChangeArrowheads="1"/>
          </p:cNvSpPr>
          <p:nvPr/>
        </p:nvSpPr>
        <p:spPr bwMode="auto">
          <a:xfrm>
            <a:off x="4191000" y="1066800"/>
            <a:ext cx="3186113" cy="341313"/>
          </a:xfrm>
          <a:prstGeom prst="rect">
            <a:avLst/>
          </a:prstGeom>
          <a:noFill/>
          <a:ln w="9525">
            <a:noFill/>
            <a:miter lim="800000"/>
            <a:headEnd/>
            <a:tailEnd/>
          </a:ln>
        </p:spPr>
        <p:txBody>
          <a:bodyPr wrap="none">
            <a:spAutoFit/>
          </a:bodyPr>
          <a:lstStyle/>
          <a:p>
            <a:pPr eaLnBrk="0" hangingPunct="0">
              <a:lnSpc>
                <a:spcPct val="90000"/>
              </a:lnSpc>
              <a:buFont typeface="Wingdings 3" pitchFamily="18" charset="2"/>
              <a:buNone/>
            </a:pPr>
            <a:r>
              <a:rPr lang="zh-CN" altLang="en-US" b="1">
                <a:solidFill>
                  <a:srgbClr val="0000CC"/>
                </a:solidFill>
                <a:latin typeface="华文细黑" pitchFamily="2" charset="-122"/>
                <a:ea typeface="华文细黑" pitchFamily="2" charset="-122"/>
              </a:rPr>
              <a:t>虚拟化环境中的资源计费工具</a:t>
            </a:r>
            <a:endParaRPr lang="en-US" altLang="zh-CN" b="1">
              <a:solidFill>
                <a:srgbClr val="0000CC"/>
              </a:solidFill>
              <a:latin typeface="华文细黑" pitchFamily="2" charset="-122"/>
              <a:ea typeface="华文细黑" pitchFamily="2" charset="-122"/>
            </a:endParaRPr>
          </a:p>
        </p:txBody>
      </p:sp>
      <p:sp>
        <p:nvSpPr>
          <p:cNvPr id="21" name="Rectangle 20"/>
          <p:cNvSpPr>
            <a:spLocks noChangeArrowheads="1"/>
          </p:cNvSpPr>
          <p:nvPr/>
        </p:nvSpPr>
        <p:spPr bwMode="auto">
          <a:xfrm>
            <a:off x="3657600" y="1524000"/>
            <a:ext cx="5410200" cy="314325"/>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spAutoFit/>
          </a:bodyPr>
          <a:lstStyle/>
          <a:p>
            <a:pPr algn="ctr" eaLnBrk="0" hangingPunct="0">
              <a:lnSpc>
                <a:spcPct val="90000"/>
              </a:lnSpc>
              <a:spcAft>
                <a:spcPct val="40000"/>
              </a:spcAft>
              <a:buFont typeface="Wingdings 3" pitchFamily="18" charset="2"/>
              <a:buNone/>
              <a:defRPr/>
            </a:pPr>
            <a:r>
              <a:rPr lang="zh-CN" altLang="en-US" dirty="0">
                <a:solidFill>
                  <a:schemeClr val="tx2"/>
                </a:solidFill>
              </a:rPr>
              <a:t>记录、监视、报告虚拟架构中的资源分配及使用情况。</a:t>
            </a:r>
            <a:endParaRPr lang="en-US" altLang="zh-CN" dirty="0">
              <a:solidFill>
                <a:schemeClr val="tx2"/>
              </a:solidFill>
            </a:endParaRPr>
          </a:p>
        </p:txBody>
      </p:sp>
      <p:pic>
        <p:nvPicPr>
          <p:cNvPr id="22" name="图片 21" descr="调整大小 Snap1.jpg"/>
          <p:cNvPicPr>
            <a:picLocks noChangeAspect="1"/>
          </p:cNvPicPr>
          <p:nvPr/>
        </p:nvPicPr>
        <p:blipFill>
          <a:blip r:embed="rId9"/>
          <a:stretch>
            <a:fillRect/>
          </a:stretch>
        </p:blipFill>
        <p:spPr>
          <a:xfrm>
            <a:off x="7591425" y="0"/>
            <a:ext cx="1552575" cy="942975"/>
          </a:xfrm>
          <a:prstGeom prst="rect">
            <a:avLst/>
          </a:prstGeom>
        </p:spPr>
      </p:pic>
    </p:spTree>
  </p:cSld>
  <p:clrMapOvr>
    <a:masterClrMapping/>
  </p:clrMapOvr>
  <p:transition>
    <p:strips dir="rd"/>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3GwgWagv9EW3iZhT.Q0Uz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h2JjmqRZKEqea4hC.fRZ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_8qii3OUjUqT5XGKTnCm7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yL8UgyhQnUmOUypOoj2lx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4CEs14pv2UOhGrFOjjFt2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ETUJKW5EZ0.VAeSs7pmVL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DUyWUoNHL0qN7eT0pn65U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l1fN4hao5kOo6tiRtSCYo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cLPEkcaLFEWQyTfEaNkd7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9Oy_4YsJnkuYmryo6_uXl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krhvC5CLXk6DwBosEdQwy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l1fN4hao5kOo6tiRtSCYo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l1fN4hao5kOo6tiRtSCYo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l1fN4hao5kOo6tiRtSCYo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9Oy_4YsJnkuYmryo6_uXl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ETUJKW5EZ0.VAeSs7pmVL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Hp2TUIhHEizTajTdXNrn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xZg9aNt4W0iq97NEqs76M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_YsXbO1BiUuq8ES2bdSm2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mohxCGNpP0i2LIsIdLg76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QvL9coI2EU.lLAc6WFbpP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sN.lCSflzE2l3joiB9Hk.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qTAwZmZpxU6PSCYvX0wv.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hBYlXt27.EKIJMKn9orwt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jM6r1zXnU0.XWnIFC9Tpr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EpHmQiyME63aEG1V4PPl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FCrwQnQlukan8wm3u3H_O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aa3Q5qZV8UqSHkG.qN.Eh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xmaWkQ4iCki_8Yk1JePhq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Xuf13yGyEEurIFh91Ml39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K0uXwGnfZ0KjVg7Z_yC8HQ"/>
</p:tagLst>
</file>

<file path=ppt/theme/theme1.xml><?xml version="1.0" encoding="utf-8"?>
<a:theme xmlns:a="http://schemas.openxmlformats.org/drawingml/2006/main" name="VMware Non-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2700">
          <a:solidFill>
            <a:schemeClr val="accent1"/>
          </a:solidFill>
          <a:round/>
          <a:headEnd/>
          <a:tailEnd/>
        </a:ln>
      </a:spPr>
      <a:bodyPr wrap="square" lIns="0" tIns="0" rIns="0" bIns="0" rtlCol="0" anchor="ctr"/>
      <a:lstStyle>
        <a:defPPr marL="0" marR="0" indent="0" algn="ctr" defTabSz="914400" eaLnBrk="1" latinLnBrk="0" hangingPunct="1">
          <a:lnSpc>
            <a:spcPct val="100000"/>
          </a:lnSpc>
          <a:buClrTx/>
          <a:buSzTx/>
          <a:buFontTx/>
          <a:buNone/>
          <a:tabLst/>
          <a:defRPr sz="1200" dirty="0" smtClean="0">
            <a:solidFill>
              <a:schemeClr val="tx1"/>
            </a:solidFill>
          </a:defRPr>
        </a:defPPr>
      </a:lstStyle>
    </a:spDef>
    <a:lnDef>
      <a:spPr bwMode="auto">
        <a:solidFill>
          <a:srgbClr val="0095D3"/>
        </a:solidFill>
        <a:ln w="9525" cap="flat" cmpd="sng" algn="ctr">
          <a:solidFill>
            <a:schemeClr val="tx1"/>
          </a:solidFill>
          <a:prstDash val="solid"/>
          <a:round/>
          <a:headEnd type="none" w="med" len="med"/>
          <a:tailEnd type="arrow"/>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VMW_09Q4_TMPLT_PPT_Corp_2007_v9a_GDB_T_v2">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VMware">
  <a:themeElements>
    <a:clrScheme name="Custom 4">
      <a:dk1>
        <a:srgbClr val="333333"/>
      </a:dk1>
      <a:lt1>
        <a:srgbClr val="000000"/>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95D3"/>
        </a:solidFill>
        <a:ln w="9525">
          <a:noFill/>
          <a:round/>
          <a:headEnd/>
          <a:tailEnd/>
        </a:ln>
      </a:spPr>
      <a:bodyPr wrap="none" lIns="0" tIns="0" rIns="0" bIns="0" anchor="ctr"/>
      <a:lstStyle>
        <a:defPPr marL="0" marR="0" indent="0" defTabSz="914400" eaLnBrk="1" latinLnBrk="0" hangingPunct="1">
          <a:lnSpc>
            <a:spcPct val="100000"/>
          </a:lnSpc>
          <a:buClrTx/>
          <a:buSzTx/>
          <a:buFontTx/>
          <a:buNone/>
          <a:tabLst/>
          <a:defRPr sz="1800" dirty="0" err="1" smtClean="0">
            <a:solidFill>
              <a:srgbClr val="FFFFFF"/>
            </a:solidFill>
          </a:defRPr>
        </a:defPPr>
      </a:lstStyle>
    </a:spDef>
    <a:lnDef>
      <a:spPr bwMode="auto">
        <a:xfrm>
          <a:off x="0" y="0"/>
          <a:ext cx="1" cy="1"/>
        </a:xfrm>
        <a:custGeom>
          <a:avLst/>
          <a:gdLst/>
          <a:ahLst/>
          <a:cxnLst/>
          <a:rect l="0" t="0" r="0" b="0"/>
          <a:pathLst/>
        </a:custGeom>
        <a:solidFill>
          <a:srgbClr val="0095D3"/>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40000"/>
          </a:spcAft>
          <a:buClrTx/>
          <a:buSzTx/>
          <a:buFontTx/>
          <a:buNone/>
          <a:tabLst/>
          <a:defRPr kumimoji="0" lang="en-US" sz="2400" b="0" i="0" u="none" strike="noStrike" cap="none" normalizeH="0" baseline="0" smtClean="0">
            <a:ln>
              <a:noFill/>
            </a:ln>
            <a:solidFill>
              <a:srgbClr val="0095D3"/>
            </a:solidFill>
            <a:effectLst/>
            <a:latin typeface="Arial" charset="0"/>
            <a:ea typeface="ＭＳ Ｐゴシック" pitchFamily="34" charset="-128"/>
          </a:defRPr>
        </a:defP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VMware Non-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xfrm>
          <a:off x="0" y="0"/>
          <a:ext cx="1" cy="1"/>
        </a:xfrm>
        <a:custGeom>
          <a:avLst/>
          <a:gdLst/>
          <a:ahLst/>
          <a:cxnLst/>
          <a:rect l="0" t="0" r="0" b="0"/>
          <a:pathLst/>
        </a:custGeom>
        <a:solidFill>
          <a:srgbClr val="0095D3"/>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40000"/>
          </a:spcAft>
          <a:buClrTx/>
          <a:buSzTx/>
          <a:buFontTx/>
          <a:buNone/>
          <a:tabLst/>
          <a:defRPr kumimoji="0" lang="en-US" sz="2400" b="0" i="0" u="none" strike="noStrike" cap="none" normalizeH="0" baseline="0" smtClean="0">
            <a:ln>
              <a:noFill/>
            </a:ln>
            <a:solidFill>
              <a:srgbClr val="0095D3"/>
            </a:solidFill>
            <a:effectLst/>
            <a:latin typeface="Arial" charset="0"/>
            <a:ea typeface="ＭＳ Ｐゴシック" pitchFamily="34" charset="-128"/>
          </a:defRPr>
        </a:defP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5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6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VMware Non-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xfrm>
          <a:off x="0" y="0"/>
          <a:ext cx="1" cy="1"/>
        </a:xfrm>
        <a:custGeom>
          <a:avLst/>
          <a:gdLst/>
          <a:ahLst/>
          <a:cxnLst/>
          <a:rect l="0" t="0" r="0" b="0"/>
          <a:pathLst/>
        </a:custGeom>
        <a:solidFill>
          <a:srgbClr val="0095D3"/>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40000"/>
          </a:spcAft>
          <a:buClrTx/>
          <a:buSzTx/>
          <a:buFontTx/>
          <a:buNone/>
          <a:tabLst/>
          <a:defRPr kumimoji="0" lang="en-US" sz="2400" b="0" i="0" u="none" strike="noStrike" cap="none" normalizeH="0" baseline="0" smtClean="0">
            <a:ln>
              <a:noFill/>
            </a:ln>
            <a:solidFill>
              <a:srgbClr val="0095D3"/>
            </a:solidFill>
            <a:effectLst/>
            <a:latin typeface="Arial" charset="0"/>
            <a:ea typeface="ＭＳ Ｐゴシック" pitchFamily="34" charset="-128"/>
          </a:defRPr>
        </a:defP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VMW_09Q4_TMPLT_PPT_Corp_2007_v9a_GDB_T_v2">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VMW_09Q4_TMPLT_PPT_Corp_2007_v9a_GDB_T_v2">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VMW_09Q4_TMPLT_PPT_Corp_2007_v9a_GDB_T_v2">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DAA79FD46B454BACF3124FC2BB45AE" ma:contentTypeVersion="1" ma:contentTypeDescription="Create a new document." ma:contentTypeScope="" ma:versionID="3cfd44d97d52d8fe1abbd838ac13e721">
  <xsd:schema xmlns:xsd="http://www.w3.org/2001/XMLSchema" xmlns:p="http://schemas.microsoft.com/office/2006/metadata/properties" xmlns:ns2="15f287d9-2741-4316-a3d7-b36cf3dfd349" targetNamespace="http://schemas.microsoft.com/office/2006/metadata/properties" ma:root="true" ma:fieldsID="4de589780db2ec4a9689583b9ef97cb2" ns2:_="">
    <xsd:import namespace="15f287d9-2741-4316-a3d7-b36cf3dfd349"/>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dms="http://schemas.microsoft.com/office/2006/documentManagement/types" targetNamespace="15f287d9-2741-4316-a3d7-b36cf3dfd349" elementFormDefault="qualified">
    <xsd:import namespace="http://schemas.microsoft.com/office/2006/documentManagement/types"/>
    <xsd:element name="Description0" ma:index="8" nillable="true" ma:displayName="Description" ma:internalName="Description0">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Description0 xmlns="15f287d9-2741-4316-a3d7-b36cf3dfd349" xsi:nil="true"/>
  </documentManagement>
</p:properties>
</file>

<file path=customXml/itemProps1.xml><?xml version="1.0" encoding="utf-8"?>
<ds:datastoreItem xmlns:ds="http://schemas.openxmlformats.org/officeDocument/2006/customXml" ds:itemID="{82F8DB68-9B65-4F1B-84E0-1C9B1D3C1F95}">
  <ds:schemaRefs>
    <ds:schemaRef ds:uri="http://schemas.microsoft.com/sharepoint/v3/contenttype/forms"/>
  </ds:schemaRefs>
</ds:datastoreItem>
</file>

<file path=customXml/itemProps2.xml><?xml version="1.0" encoding="utf-8"?>
<ds:datastoreItem xmlns:ds="http://schemas.openxmlformats.org/officeDocument/2006/customXml" ds:itemID="{D06B3EFE-C445-486F-BBBB-6D9798BC62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f287d9-2741-4316-a3d7-b36cf3dfd349"/>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B9752E31-38FC-4149-8A88-C09E6DAB45C8}">
  <ds:schemaRefs>
    <ds:schemaRef ds:uri="http://schemas.microsoft.com/office/2006/metadata/properties"/>
    <ds:schemaRef ds:uri="15f287d9-2741-4316-a3d7-b36cf3dfd349"/>
  </ds:schemaRefs>
</ds:datastoreItem>
</file>

<file path=docProps/app.xml><?xml version="1.0" encoding="utf-8"?>
<Properties xmlns="http://schemas.openxmlformats.org/officeDocument/2006/extended-properties" xmlns:vt="http://schemas.openxmlformats.org/officeDocument/2006/docPropsVTypes">
  <TotalTime>13879</TotalTime>
  <Words>9188</Words>
  <Application>Microsoft Macintosh PowerPoint</Application>
  <PresentationFormat>全屏显示(4:3)</PresentationFormat>
  <Paragraphs>1335</Paragraphs>
  <Slides>64</Slides>
  <Notes>43</Notes>
  <HiddenSlides>2</HiddenSlides>
  <MMClips>0</MMClips>
  <ScaleCrop>false</ScaleCrop>
  <HeadingPairs>
    <vt:vector size="6" baseType="variant">
      <vt:variant>
        <vt:lpstr>主题</vt:lpstr>
      </vt:variant>
      <vt:variant>
        <vt:i4>15</vt:i4>
      </vt:variant>
      <vt:variant>
        <vt:lpstr>嵌入 OLE 服务器</vt:lpstr>
      </vt:variant>
      <vt:variant>
        <vt:i4>2</vt:i4>
      </vt:variant>
      <vt:variant>
        <vt:lpstr>幻灯片标题</vt:lpstr>
      </vt:variant>
      <vt:variant>
        <vt:i4>64</vt:i4>
      </vt:variant>
    </vt:vector>
  </HeadingPairs>
  <TitlesOfParts>
    <vt:vector size="81" baseType="lpstr">
      <vt:lpstr>VMware Non-Confidential</vt:lpstr>
      <vt:lpstr>VMware Confidential</vt:lpstr>
      <vt:lpstr>1_VMware Confidential</vt:lpstr>
      <vt:lpstr>2_VMware Confidential</vt:lpstr>
      <vt:lpstr>3_VMware Confidential</vt:lpstr>
      <vt:lpstr>4_VMware Confidential</vt:lpstr>
      <vt:lpstr>VMW_09Q4_TMPLT_PPT_Corp_2007_v9a_GDB_T_v2</vt:lpstr>
      <vt:lpstr>1_VMW_09Q4_TMPLT_PPT_Corp_2007_v9a_GDB_T_v2</vt:lpstr>
      <vt:lpstr>2_VMW_09Q4_TMPLT_PPT_Corp_2007_v9a_GDB_T_v2</vt:lpstr>
      <vt:lpstr>3_VMW_09Q4_TMPLT_PPT_Corp_2007_v9a_GDB_T_v2</vt:lpstr>
      <vt:lpstr>VMware</vt:lpstr>
      <vt:lpstr>1_VMware Non-Confidential</vt:lpstr>
      <vt:lpstr>5_VMware Confidential</vt:lpstr>
      <vt:lpstr>6_VMware Confidential</vt:lpstr>
      <vt:lpstr>2_VMware Non-Confidential</vt:lpstr>
      <vt:lpstr>think-cell Slide</vt:lpstr>
      <vt:lpstr>Chart</vt:lpstr>
      <vt:lpstr>VMware 产品家族概述</vt:lpstr>
      <vt:lpstr>VMware 的战略是实现“IT 即服务”式交付</vt:lpstr>
      <vt:lpstr>VMware 虚拟化及云计算管理解决方案</vt:lpstr>
      <vt:lpstr>第一部分：云计算基础架构和管理</vt:lpstr>
      <vt:lpstr>vSphere 5 版本系列</vt:lpstr>
      <vt:lpstr>第一部分：云计算基础架构和管理——vCloud Director</vt:lpstr>
      <vt:lpstr>第一部分：云计算基础架构和管理—— VMware vCloud 1.5 框架</vt:lpstr>
      <vt:lpstr>第一部分：云计算基础架构和管理——vShield家族</vt:lpstr>
      <vt:lpstr>第一部分：云计算基础架构和管理——ChargeBack</vt:lpstr>
      <vt:lpstr>第一部分：云计算基础架构和管理——Orchestrator</vt:lpstr>
      <vt:lpstr>第一部分：云计算基础架构和管理——Site Recovery Manager</vt:lpstr>
      <vt:lpstr>VMware 虚拟化和云计算管理解决方案</vt:lpstr>
      <vt:lpstr>第二部分：云计算应用平台</vt:lpstr>
      <vt:lpstr>第二部分：VMware 规划的应用程序基础架构</vt:lpstr>
      <vt:lpstr>第二部分：云计算应用平台——vFabric云应用开发平台框架</vt:lpstr>
      <vt:lpstr>第二部分：云计算应用平台——vFabric  GemFire</vt:lpstr>
      <vt:lpstr>第二部分：云计算应用平台——vFabric  GemFire的评价</vt:lpstr>
      <vt:lpstr>第二部分：云计算应用平台——vFabric  RabbitMQ</vt:lpstr>
      <vt:lpstr>第二部分：云计算应用平台——vFabric  RabbitMQ的优点</vt:lpstr>
      <vt:lpstr>tc Server 是运行 Spring 应用程序的最佳平台</vt:lpstr>
      <vt:lpstr>幻灯片 21</vt:lpstr>
      <vt:lpstr>第二部分：云计算应用平台——vFabric  ERS</vt:lpstr>
      <vt:lpstr>第二部分：云计算应用平台——vFabric Data Director</vt:lpstr>
      <vt:lpstr>第二部分：vFabric Data Director  ——“数据库即服务”的统一云平台</vt:lpstr>
      <vt:lpstr>Hyperic 提供自上而下的可见性以达成目标。</vt:lpstr>
      <vt:lpstr>第二部分：云计算应用平台——vFabric  Hyperic适用场景</vt:lpstr>
      <vt:lpstr>第二部分：业界第一个PASS开源平台 Cloud Foundry</vt:lpstr>
      <vt:lpstr>VMware 虚拟化和云计算管理解决方案</vt:lpstr>
      <vt:lpstr>第三部分：终端用户计算</vt:lpstr>
      <vt:lpstr>第三部分：终端用户计算——VMware View典型应用场景</vt:lpstr>
      <vt:lpstr>第三部分：终端用户计算——VMware View技术架构</vt:lpstr>
      <vt:lpstr>第三部分：终端用户计算——VMware View组件构成</vt:lpstr>
      <vt:lpstr>第三部分：终端用户计算——VMware View 的愿景 </vt:lpstr>
      <vt:lpstr>第三部分：终端用户计算——VMware Zimbra</vt:lpstr>
      <vt:lpstr>第三部分：终端用户计算——VMware Zimbra产品概述</vt:lpstr>
      <vt:lpstr>第三部分：终端用户计算——VMware Zimbra定位</vt:lpstr>
      <vt:lpstr>VMware 虚拟化和云计算管理解决方案</vt:lpstr>
      <vt:lpstr>第四部分：IT业务管理</vt:lpstr>
      <vt:lpstr>幻灯片 39</vt:lpstr>
      <vt:lpstr>第四部分：IT业务管理——VMware Operations 通过策略可实现从被动管理到主动管理</vt:lpstr>
      <vt:lpstr>第四部分：IT业务管理——VMware Operations 虚拟数据中心的健康</vt:lpstr>
      <vt:lpstr>第四部分：IT业务管理——VMware Operations 智能化的深层原因分析</vt:lpstr>
      <vt:lpstr>第四部分：IT业务管理——VMware Operations 可视化的性能行为的原因及影响</vt:lpstr>
      <vt:lpstr>第四部分：IT业务管理——VMware Operations 主动的管理，确保服务水平</vt:lpstr>
      <vt:lpstr>第四部分：IT业务管理——Config Manager能做什么？</vt:lpstr>
      <vt:lpstr>第四部分：IT业务管理——Service Manager解决的问题(ITSM)</vt:lpstr>
      <vt:lpstr>第四部分：IT业务管理——Service Manager的流程管理</vt:lpstr>
      <vt:lpstr>第四部分：IT业务管理——Service Manager中的工作流示例</vt:lpstr>
      <vt:lpstr>第四部分：IT业务管理——vADM 解决的问题</vt:lpstr>
      <vt:lpstr>第四部分：IT业务管理——vADM 概述</vt:lpstr>
      <vt:lpstr>篇后语</vt:lpstr>
      <vt:lpstr>其它产品补充</vt:lpstr>
      <vt:lpstr>售前容量规划工具——Capacity Planner </vt:lpstr>
      <vt:lpstr>P2V工具——VMware Converter</vt:lpstr>
      <vt:lpstr>vCenter保护工具——vCenter Heartbeat 6.4</vt:lpstr>
      <vt:lpstr>vSphere Storage Appliance — 适合所有企业的共享存储</vt:lpstr>
      <vt:lpstr>“后PC时代”的VMware相关桌面应用技术（概览）</vt:lpstr>
      <vt:lpstr>“后PC时代”的VMware相关桌面应用技术——Horizon: 连接云与移动设备的桥梁</vt:lpstr>
      <vt:lpstr>“后PC时代”的VMware相关桌面应用技术——Horizon Mobile：引领手机办公的革新</vt:lpstr>
      <vt:lpstr>“后PC时代”的VMware相关桌面应用技术——AppBlast项目：统一应用程序访问</vt:lpstr>
      <vt:lpstr>其它产品</vt:lpstr>
      <vt:lpstr>计费方式汇总</vt:lpstr>
      <vt:lpstr>举例——典型“云计算”技术框架（引自合作伙伴）</vt:lpstr>
      <vt:lpstr>幻灯片 64</vt:lpstr>
    </vt:vector>
  </TitlesOfParts>
  <Company>VMware,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VMware Product Line</dc:title>
  <dc:creator>William.yang</dc:creator>
  <cp:lastModifiedBy>William.yang</cp:lastModifiedBy>
  <cp:revision>342</cp:revision>
  <dcterms:created xsi:type="dcterms:W3CDTF">2010-08-05T05:48:23Z</dcterms:created>
  <dcterms:modified xsi:type="dcterms:W3CDTF">2012-01-13T07:53:10Z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0x01010056DAA79FD46B454BACF3124FC2BB45AE</vt:lpwstr>
  </property>
</Properties>
</file>